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3" r:id="rId5"/>
    <p:sldId id="258" r:id="rId6"/>
    <p:sldId id="264" r:id="rId7"/>
    <p:sldId id="270" r:id="rId8"/>
    <p:sldId id="271" r:id="rId9"/>
    <p:sldId id="279" r:id="rId10"/>
    <p:sldId id="280" r:id="rId11"/>
    <p:sldId id="282" r:id="rId12"/>
    <p:sldId id="281" r:id="rId13"/>
    <p:sldId id="283" r:id="rId14"/>
    <p:sldId id="284" r:id="rId15"/>
    <p:sldId id="285" r:id="rId16"/>
    <p:sldId id="286" r:id="rId17"/>
    <p:sldId id="287" r:id="rId18"/>
    <p:sldId id="288" r:id="rId19"/>
    <p:sldId id="272" r:id="rId20"/>
    <p:sldId id="273" r:id="rId21"/>
    <p:sldId id="274" r:id="rId22"/>
    <p:sldId id="275" r:id="rId23"/>
    <p:sldId id="276" r:id="rId24"/>
    <p:sldId id="277" r:id="rId25"/>
    <p:sldId id="289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64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021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488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886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749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66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159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214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33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271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783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5EE17-F9D6-478E-8931-7908DD0BCE57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C786A-BB92-4193-80DC-E60DADFB13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6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ibrary.hungaricana.hu/view/BME_ET_1949-1950/?query=cs%C3%A1ki&amp;pg=9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-j.mtak.hu/1791/1/MUSZTUD_54.pdf#Page=295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jogkodex.hu/jsz/1949_15_tvr_885827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vpont.hu/palyakep/csaki-frigyes-cc8b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Csáki Frigyes 1921-77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Vajk István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787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Egyetemi karrier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50" name="Picture 2" descr="B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26" y="3269679"/>
            <a:ext cx="4809273" cy="337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086" y="4722830"/>
            <a:ext cx="4294394" cy="116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u="sng" dirty="0">
                <a:hlinkClick r:id="rId2"/>
              </a:rPr>
              <a:t>1950. augusztus 4. (93.) • Rendkívüli ülés • 1. Csáki Frigyes kurátor hivatali eskütétele (93. oldal)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3"/>
          <a:stretch>
            <a:fillRect/>
          </a:stretch>
        </p:blipFill>
        <p:spPr>
          <a:xfrm>
            <a:off x="2516957" y="1027906"/>
            <a:ext cx="9266549" cy="8983743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9846" y="6028823"/>
            <a:ext cx="11173244" cy="7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7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BME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40895" y="365125"/>
            <a:ext cx="7127449" cy="6422174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/>
          <a:stretch>
            <a:fillRect/>
          </a:stretch>
        </p:blipFill>
        <p:spPr>
          <a:xfrm>
            <a:off x="603316" y="3925003"/>
            <a:ext cx="8046090" cy="2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1969. május 26. BME tanácsülés</a:t>
            </a:r>
            <a:r>
              <a:rPr lang="hu-HU" b="1" dirty="0"/>
              <a:t/>
            </a:r>
            <a:br>
              <a:rPr lang="hu-HU" b="1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34910" y="1538975"/>
            <a:ext cx="9257123" cy="51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8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946" y="3347719"/>
            <a:ext cx="4680374" cy="351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Akadémiai karrier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8353" y="1610809"/>
            <a:ext cx="10515600" cy="4351338"/>
          </a:xfrm>
        </p:spPr>
        <p:txBody>
          <a:bodyPr>
            <a:normAutofit/>
          </a:bodyPr>
          <a:lstStyle/>
          <a:p>
            <a:r>
              <a:rPr lang="hu-HU" dirty="0"/>
              <a:t>1954 Kandidátus disszertáció: Soros kondenzátorok alkalmazásának néhány kérdése</a:t>
            </a:r>
          </a:p>
          <a:p>
            <a:r>
              <a:rPr lang="hu-HU" dirty="0"/>
              <a:t>1960 Doktori disszertáció: Változó </a:t>
            </a:r>
            <a:r>
              <a:rPr lang="hu-HU" dirty="0" err="1"/>
              <a:t>szlip</a:t>
            </a:r>
            <a:r>
              <a:rPr lang="hu-HU" dirty="0"/>
              <a:t> meghatározása a turbógenerátorok aszinkron üzemében </a:t>
            </a:r>
          </a:p>
          <a:p>
            <a:r>
              <a:rPr lang="hu-HU" dirty="0"/>
              <a:t>1965 MTA levelező tagja: Egy- és többváltozós szabályozási rendszerek statisztikus szintézisének </a:t>
            </a:r>
            <a:r>
              <a:rPr lang="hu-HU" dirty="0" smtClean="0"/>
              <a:t>módszerei</a:t>
            </a:r>
            <a:endParaRPr lang="hu-HU" dirty="0"/>
          </a:p>
          <a:p>
            <a:r>
              <a:rPr lang="hu-HU" dirty="0"/>
              <a:t>1976 MTA rendes tagja: Váratlan halála miatt nem tartott székfoglalót </a:t>
            </a:r>
          </a:p>
          <a:p>
            <a:r>
              <a:rPr lang="hu-HU" dirty="0" smtClean="0"/>
              <a:t>MTA </a:t>
            </a:r>
            <a:r>
              <a:rPr lang="hu-HU" dirty="0"/>
              <a:t>Elnökség tagja (1970. febr. 5.–1973. máj. 11.), </a:t>
            </a:r>
          </a:p>
          <a:p>
            <a:r>
              <a:rPr lang="hu-HU" dirty="0" smtClean="0"/>
              <a:t>MTA alelnöke </a:t>
            </a:r>
            <a:r>
              <a:rPr lang="hu-HU" dirty="0"/>
              <a:t>(1976. máj. 7.–1977. aug. 29.).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7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Tudományos munkássága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MTA Műszaki Tudományok Osztályának közleményei 54.kötet 1977 </a:t>
            </a:r>
          </a:p>
          <a:p>
            <a:pPr marL="0" indent="0">
              <a:buNone/>
            </a:pPr>
            <a:r>
              <a:rPr lang="hu-HU" u="sng" dirty="0">
                <a:hlinkClick r:id="rId2"/>
              </a:rPr>
              <a:t>https://real-j.mtak.hu/1791/1/MUSZTUD_54.pdf#Page=295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	170 </a:t>
            </a:r>
            <a:r>
              <a:rPr lang="hu-HU" dirty="0"/>
              <a:t>szakcikk, előadás, tanulmány</a:t>
            </a:r>
          </a:p>
          <a:p>
            <a:pPr marL="0" indent="0">
              <a:buNone/>
            </a:pPr>
            <a:r>
              <a:rPr lang="hu-HU" dirty="0" smtClean="0"/>
              <a:t>	2 </a:t>
            </a:r>
            <a:r>
              <a:rPr lang="hu-HU" dirty="0"/>
              <a:t>értekezés</a:t>
            </a:r>
          </a:p>
          <a:p>
            <a:pPr marL="0" indent="0">
              <a:buNone/>
            </a:pPr>
            <a:r>
              <a:rPr lang="hu-HU" dirty="0" smtClean="0"/>
              <a:t>	10 </a:t>
            </a:r>
            <a:r>
              <a:rPr lang="hu-HU" dirty="0"/>
              <a:t>jegyzet  </a:t>
            </a:r>
          </a:p>
          <a:p>
            <a:pPr marL="0" indent="0">
              <a:buNone/>
            </a:pPr>
            <a:r>
              <a:rPr lang="hu-HU" dirty="0" smtClean="0"/>
              <a:t>	20 </a:t>
            </a:r>
            <a:r>
              <a:rPr lang="hu-HU" dirty="0"/>
              <a:t>könyv</a:t>
            </a:r>
          </a:p>
          <a:p>
            <a:pPr marL="0" indent="0">
              <a:buNone/>
            </a:pPr>
            <a:r>
              <a:rPr lang="hu-HU" dirty="0" smtClean="0"/>
              <a:t>	magyar</a:t>
            </a:r>
            <a:r>
              <a:rPr lang="hu-HU" dirty="0"/>
              <a:t>, orosz, német, angol, francia nyelven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221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82943" y="0"/>
            <a:ext cx="718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Könyvek</a:t>
            </a:r>
            <a:endParaRPr lang="hu-HU" dirty="0"/>
          </a:p>
        </p:txBody>
      </p:sp>
      <p:pic>
        <p:nvPicPr>
          <p:cNvPr id="4" name="Picture 7" descr="Dr. Csáki Frigyes:  Fejezetek a szabályozástechnikából (Állapotegyenletek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9" y="1692762"/>
            <a:ext cx="2000250" cy="279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6" descr="C:\Users\bars\AppData\Local\Microsoft\Windows\INetCache\Content.Word\CsakiStateSpaceFig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14" y="799707"/>
            <a:ext cx="3744884" cy="280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6" descr="Csáki Frigyes: Bevezetés az automatikába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241" y="3818063"/>
            <a:ext cx="1934417" cy="285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Csáki Frigyes: Bevezetés a digitális technikáb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7" y="3818063"/>
            <a:ext cx="2333625" cy="285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1" descr="Vezérléstechnika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484" y="1690689"/>
            <a:ext cx="2156280" cy="2795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72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Könyvek</a:t>
            </a:r>
            <a:endParaRPr lang="hu-HU" dirty="0"/>
          </a:p>
        </p:txBody>
      </p:sp>
      <p:pic>
        <p:nvPicPr>
          <p:cNvPr id="4" name="Content Placeholder 6" descr="C:\Users\bars\AppData\Local\Microsoft\Windows\INetCache\Content.Word\CsakiIrtechKeziFig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71" y="4137573"/>
            <a:ext cx="1911836" cy="242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 descr="C:\Users\bars\AppData\Local\Microsoft\Windows\INetCache\Content.Word\CsakiSzabDinFig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43" y="4172085"/>
            <a:ext cx="1849139" cy="2394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0" descr="Teljesítményelektronik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" y="4231180"/>
            <a:ext cx="1541858" cy="231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3" descr="C:\Users\bars\AppData\Local\Microsoft\Windows\INetCache\Content.Word\CsakiKorszeruFig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17" y="1216688"/>
            <a:ext cx="5063067" cy="396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Csáki Frigyes: Automatik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6" y="1294762"/>
            <a:ext cx="1516333" cy="243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8" descr="Csáki Frigyes dr.; Bars Ruth: Automatika (Dedikált - Dr. Csáki Frigyes által)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06" y="1561080"/>
            <a:ext cx="1546149" cy="250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9" descr="https://cdn.antikvarium.hu/foto/eredeti/416155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28" y="1763111"/>
            <a:ext cx="1691801" cy="245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7649" y="5117983"/>
            <a:ext cx="4490209" cy="7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Automatizálási Tanszék 1961-…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93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/>
              <a:t>Csak a jövő biztos. A múlt állandóan változik. 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i="1" dirty="0"/>
              <a:t>Könnyű a ma emberének: ott a web, „minden információ” beszerezhető néhány </a:t>
            </a:r>
            <a:r>
              <a:rPr lang="hu-HU" i="1" dirty="0" smtClean="0"/>
              <a:t>gombnyomással.</a:t>
            </a:r>
            <a:endParaRPr lang="hu-HU" i="1" dirty="0"/>
          </a:p>
          <a:p>
            <a:r>
              <a:rPr lang="hu-HU" i="1" dirty="0"/>
              <a:t>Történelmi háttér nélkül nehéz ezt a kort megérteni. </a:t>
            </a:r>
            <a:r>
              <a:rPr lang="hu-HU" i="1" dirty="0" smtClean="0"/>
              <a:t>… 38-as törvények, II</a:t>
            </a:r>
            <a:r>
              <a:rPr lang="hu-HU" i="1" dirty="0"/>
              <a:t>. világháború, </a:t>
            </a:r>
            <a:r>
              <a:rPr lang="hu-HU" i="1" dirty="0" smtClean="0"/>
              <a:t>újjáépítés</a:t>
            </a:r>
            <a:r>
              <a:rPr lang="hu-HU" i="1" dirty="0"/>
              <a:t>, szovjet befolyás, Rákosi rendszer, 1956, a Kádár rendszer…</a:t>
            </a:r>
          </a:p>
          <a:p>
            <a:r>
              <a:rPr lang="hu-HU" i="1" dirty="0"/>
              <a:t>A ma embere szerencsére el sem tudja képzelni, hogy ez a korosztály milyen körülmények között dolgozott.</a:t>
            </a:r>
          </a:p>
          <a:p>
            <a:r>
              <a:rPr lang="hu-HU" i="1" dirty="0"/>
              <a:t>Az </a:t>
            </a:r>
            <a:r>
              <a:rPr lang="hu-HU" i="1" dirty="0" smtClean="0"/>
              <a:t>egyetemen </a:t>
            </a:r>
            <a:r>
              <a:rPr lang="hu-HU" i="1" dirty="0"/>
              <a:t>az ideológiai megbízhatóság a legfontosabb.: a párt (munkahelyi, egyetemi, kerületi,..), a munkásőrség, a beépített </a:t>
            </a:r>
            <a:r>
              <a:rPr lang="hu-HU" i="1" dirty="0" smtClean="0"/>
              <a:t>téglák, egy erős pártfogó…- </a:t>
            </a:r>
            <a:r>
              <a:rPr lang="hu-HU" i="1" dirty="0"/>
              <a:t>erről nem igen szól a web. </a:t>
            </a:r>
          </a:p>
          <a:p>
            <a:r>
              <a:rPr lang="hu-HU" i="1" dirty="0"/>
              <a:t>Mindenki más alkalmazkodási stratégiát választott: volt, aki </a:t>
            </a:r>
            <a:r>
              <a:rPr lang="hu-HU" i="1" dirty="0" smtClean="0"/>
              <a:t>meggyőződésből</a:t>
            </a:r>
            <a:r>
              <a:rPr lang="hu-HU" i="1" dirty="0"/>
              <a:t>, volt, aki nem. Csak azokról tud a web, akik a megtorlás áldozatai lettek.</a:t>
            </a:r>
          </a:p>
          <a:p>
            <a:r>
              <a:rPr lang="hu-HU" i="1" dirty="0"/>
              <a:t>Charles Darwin: (Leon C. </a:t>
            </a:r>
            <a:r>
              <a:rPr lang="hu-HU" i="1" dirty="0" err="1"/>
              <a:t>Megginson</a:t>
            </a:r>
            <a:r>
              <a:rPr lang="hu-HU" i="1" dirty="0"/>
              <a:t> 1963)</a:t>
            </a:r>
          </a:p>
          <a:p>
            <a:pPr marL="0" indent="0">
              <a:buNone/>
            </a:pPr>
            <a:r>
              <a:rPr lang="hu-HU" i="1" dirty="0"/>
              <a:t>„Nem a legerősebb fajok maradnak életben, hanem azok, amelyek a leginkább képesek </a:t>
            </a:r>
            <a:r>
              <a:rPr lang="hu-HU" i="1" dirty="0" smtClean="0"/>
              <a:t>alkalmazkodni.”</a:t>
            </a:r>
            <a:r>
              <a:rPr lang="hu-HU" i="1" dirty="0"/>
              <a:t>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01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5700186" y="3051118"/>
            <a:ext cx="1428108" cy="1099335"/>
          </a:xfrm>
          <a:prstGeom prst="rect">
            <a:avLst/>
          </a:prstGeom>
          <a:noFill/>
          <a:ln w="25400">
            <a:solidFill>
              <a:schemeClr val="bg2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/>
              <a:t>AUT 1961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288" y="1846173"/>
            <a:ext cx="3046588" cy="43513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347" y="1205662"/>
            <a:ext cx="4274456" cy="565233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187796" y="3616637"/>
            <a:ext cx="1804814" cy="1397424"/>
          </a:xfrm>
          <a:prstGeom prst="rect">
            <a:avLst/>
          </a:prstGeom>
          <a:solidFill>
            <a:schemeClr val="accent1">
              <a:alpha val="19000"/>
            </a:schemeClr>
          </a:solidFill>
          <a:ln w="28575"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835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BME AUT 1966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058" y="1642719"/>
            <a:ext cx="5178324" cy="43513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78" y="1998478"/>
            <a:ext cx="5157122" cy="448278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632" y="2334047"/>
            <a:ext cx="5125164" cy="445500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482" y="1334929"/>
            <a:ext cx="5131437" cy="448809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861" y="1816304"/>
            <a:ext cx="4926250" cy="43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5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/>
              <a:t>Unokáknak ültetett fa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7223" y="4322246"/>
            <a:ext cx="1535026" cy="23096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6" y="5131941"/>
            <a:ext cx="1663877" cy="120301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850" y="1356755"/>
            <a:ext cx="6026643" cy="5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3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AUT 1961 – 1969 – 2010 …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815" y="1837197"/>
            <a:ext cx="5518771" cy="370498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1" y="1802414"/>
            <a:ext cx="3258005" cy="4963218"/>
          </a:xfrm>
          <a:prstGeom prst="rect">
            <a:avLst/>
          </a:prstGeom>
        </p:spPr>
      </p:pic>
      <p:pic>
        <p:nvPicPr>
          <p:cNvPr id="6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8132" y="1556297"/>
            <a:ext cx="5665699" cy="315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77" y="4219430"/>
            <a:ext cx="4690791" cy="2638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07769"/>
            <a:ext cx="536448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AUT  -  Ma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Tanszék őrzi Csáki Frigyes szellemiségét</a:t>
            </a:r>
          </a:p>
          <a:p>
            <a:pPr lvl="1"/>
            <a:r>
              <a:rPr lang="hu-HU" dirty="0" smtClean="0"/>
              <a:t>L.E</a:t>
            </a:r>
            <a:r>
              <a:rPr lang="hu-HU" dirty="0"/>
              <a:t>.</a:t>
            </a:r>
            <a:r>
              <a:rPr lang="hu-HU" i="1" dirty="0"/>
              <a:t> </a:t>
            </a:r>
            <a:r>
              <a:rPr lang="hu-HU" dirty="0" smtClean="0"/>
              <a:t>Boltzmann: </a:t>
            </a:r>
            <a:r>
              <a:rPr lang="hu-HU" dirty="0"/>
              <a:t>„</a:t>
            </a:r>
            <a:r>
              <a:rPr lang="hu-HU" i="1" dirty="0"/>
              <a:t>Semmi sem olyan gyakorlati, mint egy jó elmélet</a:t>
            </a:r>
            <a:r>
              <a:rPr lang="hu-HU" i="1" dirty="0" smtClean="0"/>
              <a:t>”</a:t>
            </a:r>
          </a:p>
          <a:p>
            <a:pPr lvl="1"/>
            <a:r>
              <a:rPr lang="hu-HU" dirty="0" smtClean="0"/>
              <a:t>I.Newton: „</a:t>
            </a:r>
            <a:r>
              <a:rPr lang="hu-HU" i="1" dirty="0" smtClean="0"/>
              <a:t>A példák hasznosabbak, mint a szabályok”</a:t>
            </a:r>
            <a:endParaRPr lang="hu-HU" dirty="0" smtClean="0"/>
          </a:p>
          <a:p>
            <a:pPr marL="457200" lvl="1" indent="0">
              <a:buNone/>
            </a:pPr>
            <a:r>
              <a:rPr lang="hu-HU" i="1" dirty="0" smtClean="0"/>
              <a:t>(Csáki: Szabályozások dinamikája. Előszó)</a:t>
            </a:r>
          </a:p>
          <a:p>
            <a:r>
              <a:rPr lang="hu-HU" dirty="0"/>
              <a:t>a </a:t>
            </a:r>
            <a:r>
              <a:rPr lang="hu-HU" i="1" dirty="0"/>
              <a:t>gyakorlati képzés </a:t>
            </a:r>
            <a:r>
              <a:rPr lang="hu-HU" i="1" dirty="0" smtClean="0"/>
              <a:t>fontossága, </a:t>
            </a:r>
            <a:r>
              <a:rPr lang="hu-HU" i="1" dirty="0"/>
              <a:t>valamint az oktatás elméleti </a:t>
            </a:r>
            <a:r>
              <a:rPr lang="hu-HU" i="1" dirty="0" smtClean="0"/>
              <a:t>megalapozása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244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</a:p>
          <a:p>
            <a:endParaRPr lang="hu-HU" dirty="0" smtClean="0"/>
          </a:p>
          <a:p>
            <a:r>
              <a:rPr lang="hu-HU" dirty="0" smtClean="0"/>
              <a:t>Csáki Frigyes	1921-1977</a:t>
            </a:r>
          </a:p>
          <a:p>
            <a:pPr lvl="2"/>
            <a:r>
              <a:rPr lang="hu-HU" dirty="0" smtClean="0"/>
              <a:t>Automatizálási tanszék vezetője 1961-1977</a:t>
            </a:r>
            <a:endParaRPr lang="hu-HU" dirty="0"/>
          </a:p>
          <a:p>
            <a:r>
              <a:rPr lang="hu-HU" dirty="0" smtClean="0"/>
              <a:t>Tuschák Róbert 	1927-2018</a:t>
            </a:r>
          </a:p>
          <a:p>
            <a:pPr lvl="2"/>
            <a:r>
              <a:rPr lang="hu-HU" dirty="0" smtClean="0"/>
              <a:t>Automatizálási tanszék vezetője 1978-1994</a:t>
            </a:r>
          </a:p>
        </p:txBody>
      </p:sp>
    </p:spTree>
    <p:extLst>
      <p:ext uri="{BB962C8B-B14F-4D97-AF65-F5344CB8AC3E}">
        <p14:creationId xmlns:p14="http://schemas.microsoft.com/office/powerpoint/2010/main" val="15783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/>
              <a:t>Gépészmérnöki </a:t>
            </a:r>
            <a:r>
              <a:rPr lang="hu-HU" i="1" dirty="0" smtClean="0"/>
              <a:t>Kar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i="1" dirty="0"/>
              <a:t>1929-től 1950-ig három tagozat:</a:t>
            </a:r>
            <a:endParaRPr lang="hu-HU" dirty="0"/>
          </a:p>
          <a:p>
            <a:pPr marL="457200" lvl="1" indent="0">
              <a:buNone/>
            </a:pPr>
            <a:r>
              <a:rPr lang="hu-HU" i="1" dirty="0" smtClean="0"/>
              <a:t>A. Általános </a:t>
            </a:r>
            <a:r>
              <a:rPr lang="hu-HU" i="1" dirty="0"/>
              <a:t>gépszerkesztési és </a:t>
            </a:r>
            <a:r>
              <a:rPr lang="hu-HU" i="1" dirty="0" smtClean="0"/>
              <a:t>gépgyártási </a:t>
            </a:r>
            <a:endParaRPr lang="hu-HU" dirty="0"/>
          </a:p>
          <a:p>
            <a:pPr marL="457200" lvl="1" indent="0">
              <a:buNone/>
            </a:pPr>
            <a:r>
              <a:rPr lang="hu-HU" i="1" dirty="0" smtClean="0">
                <a:solidFill>
                  <a:srgbClr val="FF0000"/>
                </a:solidFill>
              </a:rPr>
              <a:t>B. Elektrotechnikai</a:t>
            </a:r>
            <a:endParaRPr lang="hu-HU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hu-HU" i="1" dirty="0" smtClean="0"/>
              <a:t>C. Mezőgazdasági</a:t>
            </a:r>
            <a:endParaRPr lang="hu-HU" dirty="0"/>
          </a:p>
          <a:p>
            <a:r>
              <a:rPr lang="hu-HU" i="1" dirty="0"/>
              <a:t>1931-től </a:t>
            </a:r>
            <a:r>
              <a:rPr lang="hu-HU" i="1" dirty="0" smtClean="0"/>
              <a:t>1959/60-ig tanszékek</a:t>
            </a:r>
            <a:endParaRPr lang="hu-HU" dirty="0"/>
          </a:p>
          <a:p>
            <a:pPr lvl="1"/>
            <a:r>
              <a:rPr lang="hu-HU" i="1" dirty="0"/>
              <a:t>Villamos művek </a:t>
            </a:r>
            <a:r>
              <a:rPr lang="hu-HU" i="1" dirty="0">
                <a:solidFill>
                  <a:srgbClr val="FF0000"/>
                </a:solidFill>
              </a:rPr>
              <a:t>és vasutak</a:t>
            </a:r>
            <a:endParaRPr lang="hu-HU" dirty="0">
              <a:solidFill>
                <a:srgbClr val="FF0000"/>
              </a:solidFill>
            </a:endParaRPr>
          </a:p>
          <a:p>
            <a:pPr lvl="1"/>
            <a:r>
              <a:rPr lang="hu-HU" i="1" dirty="0"/>
              <a:t>Villamos gépek </a:t>
            </a:r>
            <a:r>
              <a:rPr lang="hu-HU" i="1" dirty="0">
                <a:solidFill>
                  <a:srgbClr val="FF0000"/>
                </a:solidFill>
              </a:rPr>
              <a:t>és </a:t>
            </a:r>
            <a:r>
              <a:rPr lang="hu-HU" i="1" dirty="0" smtClean="0">
                <a:solidFill>
                  <a:srgbClr val="FF0000"/>
                </a:solidFill>
              </a:rPr>
              <a:t>mérések</a:t>
            </a:r>
          </a:p>
          <a:p>
            <a:pPr lvl="1"/>
            <a:r>
              <a:rPr lang="hu-HU" i="1" dirty="0" smtClean="0"/>
              <a:t>…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083" y="2196445"/>
            <a:ext cx="2653579" cy="25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2212" y="3556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3100" b="1" dirty="0"/>
              <a:t>1949. évi 15. törvényerejű rendelet</a:t>
            </a:r>
            <a:br>
              <a:rPr lang="hu-HU" sz="3100" b="1" dirty="0"/>
            </a:br>
            <a:r>
              <a:rPr lang="hu-HU" sz="3100" b="1" dirty="0"/>
              <a:t>a budapesti Műszaki Egyetem átszervezése tárgyában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200" i="1" u="sng" dirty="0" smtClean="0">
                <a:hlinkClick r:id="rId2"/>
              </a:rPr>
              <a:t>https://jogkodex.hu/jsz/1949_15_tvr_8858275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2212" y="1772239"/>
            <a:ext cx="10515600" cy="484778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u-HU" sz="8000" b="1" dirty="0" smtClean="0"/>
              <a:t>1</a:t>
            </a:r>
            <a:r>
              <a:rPr lang="hu-HU" sz="8000" b="1" dirty="0"/>
              <a:t>. §</a:t>
            </a:r>
            <a:r>
              <a:rPr lang="hu-HU" sz="8000" dirty="0"/>
              <a:t> A műszaki tudományok eredményesebb művelése és a szakirányú műszaki képzés </a:t>
            </a:r>
            <a:r>
              <a:rPr lang="hu-HU" sz="8000" dirty="0" smtClean="0"/>
              <a:t>elmélyítése </a:t>
            </a:r>
            <a:r>
              <a:rPr lang="hu-HU" sz="8000" dirty="0"/>
              <a:t>céljából a budapesti Műszaki Egyetem szervezetében működő osztályokat önálló karokká kell átszervezni, </a:t>
            </a:r>
            <a:r>
              <a:rPr lang="hu-HU" sz="8000" dirty="0" err="1"/>
              <a:t>ezenfelül</a:t>
            </a:r>
            <a:r>
              <a:rPr lang="hu-HU" sz="8000" dirty="0"/>
              <a:t> pedig </a:t>
            </a:r>
            <a:r>
              <a:rPr lang="hu-HU" sz="8000" dirty="0">
                <a:solidFill>
                  <a:srgbClr val="FF0000"/>
                </a:solidFill>
              </a:rPr>
              <a:t>a villamosmérnök képzésről külön kar</a:t>
            </a:r>
            <a:r>
              <a:rPr lang="hu-HU" sz="8000" dirty="0"/>
              <a:t> szervezésével kell gondoskodni.</a:t>
            </a:r>
          </a:p>
          <a:p>
            <a:pPr marL="0" indent="0">
              <a:buNone/>
            </a:pPr>
            <a:r>
              <a:rPr lang="hu-HU" sz="8000" b="1" dirty="0"/>
              <a:t>2. §</a:t>
            </a:r>
            <a:r>
              <a:rPr lang="hu-HU" sz="8000" dirty="0"/>
              <a:t> Az 1. §-</a:t>
            </a:r>
            <a:r>
              <a:rPr lang="hu-HU" sz="8000" dirty="0" err="1"/>
              <a:t>ban</a:t>
            </a:r>
            <a:r>
              <a:rPr lang="hu-HU" sz="8000" dirty="0"/>
              <a:t> foglalt rendelkezéshez képest a budapesti Műszaki Egyetem az 1949/50. tanévtől kezdve az alábbi tudománykarokra tagozódik:</a:t>
            </a:r>
          </a:p>
          <a:p>
            <a:pPr marL="0" indent="0">
              <a:buNone/>
            </a:pPr>
            <a:r>
              <a:rPr lang="hu-HU" sz="8000" b="1" dirty="0" smtClean="0"/>
              <a:t>	1</a:t>
            </a:r>
            <a:r>
              <a:rPr lang="hu-HU" sz="8000" b="1" dirty="0"/>
              <a:t>.</a:t>
            </a:r>
            <a:r>
              <a:rPr lang="hu-HU" sz="8000" dirty="0"/>
              <a:t> mérnöki </a:t>
            </a:r>
            <a:r>
              <a:rPr lang="hu-HU" sz="8000" dirty="0" smtClean="0"/>
              <a:t>kar,		</a:t>
            </a:r>
            <a:r>
              <a:rPr lang="hu-HU" sz="8000" b="1" dirty="0" smtClean="0"/>
              <a:t>2</a:t>
            </a:r>
            <a:r>
              <a:rPr lang="hu-HU" sz="8000" b="1" dirty="0"/>
              <a:t>.</a:t>
            </a:r>
            <a:r>
              <a:rPr lang="hu-HU" sz="8000" dirty="0"/>
              <a:t> építészmérnöki kar,</a:t>
            </a:r>
          </a:p>
          <a:p>
            <a:pPr marL="0" indent="0">
              <a:buNone/>
            </a:pPr>
            <a:r>
              <a:rPr lang="hu-HU" sz="8000" b="1" dirty="0" smtClean="0"/>
              <a:t>	3</a:t>
            </a:r>
            <a:r>
              <a:rPr lang="hu-HU" sz="8000" b="1" dirty="0"/>
              <a:t>.</a:t>
            </a:r>
            <a:r>
              <a:rPr lang="hu-HU" sz="8000" dirty="0"/>
              <a:t> gépészmérnöki </a:t>
            </a:r>
            <a:r>
              <a:rPr lang="hu-HU" sz="8000" dirty="0" smtClean="0"/>
              <a:t>kar,	</a:t>
            </a:r>
            <a:r>
              <a:rPr lang="hu-HU" sz="8000" b="1" dirty="0" smtClean="0"/>
              <a:t>4</a:t>
            </a:r>
            <a:r>
              <a:rPr lang="hu-HU" sz="8000" b="1" dirty="0"/>
              <a:t>.</a:t>
            </a:r>
            <a:r>
              <a:rPr lang="hu-HU" sz="8000" dirty="0">
                <a:solidFill>
                  <a:srgbClr val="FF0000"/>
                </a:solidFill>
              </a:rPr>
              <a:t> villamosmérnöki </a:t>
            </a:r>
            <a:r>
              <a:rPr lang="hu-HU" sz="8000" dirty="0" smtClean="0">
                <a:solidFill>
                  <a:srgbClr val="FF0000"/>
                </a:solidFill>
              </a:rPr>
              <a:t>kar,</a:t>
            </a:r>
            <a:endParaRPr lang="hu-HU" sz="8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sz="8000" b="1" dirty="0" smtClean="0"/>
              <a:t>	5</a:t>
            </a:r>
            <a:r>
              <a:rPr lang="hu-HU" sz="8000" b="1" dirty="0"/>
              <a:t>.</a:t>
            </a:r>
            <a:r>
              <a:rPr lang="hu-HU" sz="8000" dirty="0"/>
              <a:t> vegyészmérnöki </a:t>
            </a:r>
            <a:r>
              <a:rPr lang="hu-HU" sz="8000" dirty="0" smtClean="0"/>
              <a:t>kar,	</a:t>
            </a:r>
            <a:r>
              <a:rPr lang="hu-HU" sz="8000" b="1" dirty="0" smtClean="0"/>
              <a:t>6</a:t>
            </a:r>
            <a:r>
              <a:rPr lang="hu-HU" sz="8000" b="1" dirty="0"/>
              <a:t>.</a:t>
            </a:r>
            <a:r>
              <a:rPr lang="hu-HU" sz="8000" dirty="0"/>
              <a:t> nehézvegyipari kar.</a:t>
            </a:r>
          </a:p>
          <a:p>
            <a:pPr marL="0" indent="0">
              <a:buNone/>
            </a:pPr>
            <a:r>
              <a:rPr lang="hu-HU" sz="8000" b="1" dirty="0"/>
              <a:t>3. §</a:t>
            </a:r>
            <a:r>
              <a:rPr lang="hu-HU" sz="8000" dirty="0"/>
              <a:t> A budapesti Műszaki Egyetem szervezeti szabályzatát, tanulmányi, fegyelmi és vizsgálati rendjét, valamint szigorlati és doktori szabályzatát a vallás- és közoktatásügyi miniszter rendelettel állapítja meg.</a:t>
            </a:r>
          </a:p>
          <a:p>
            <a:pPr marL="0" indent="0">
              <a:buNone/>
            </a:pPr>
            <a:r>
              <a:rPr lang="hu-HU" sz="8000" b="1" dirty="0"/>
              <a:t>4. §</a:t>
            </a:r>
            <a:r>
              <a:rPr lang="hu-HU" sz="8000" dirty="0"/>
              <a:t> A jelen törvényerejű rendelet végrehajtásáról a vallás- és közoktatásügyi miniszter gondoskodik.</a:t>
            </a:r>
          </a:p>
          <a:p>
            <a:pPr marL="0" indent="0">
              <a:buNone/>
            </a:pPr>
            <a:r>
              <a:rPr lang="hu-HU" sz="4800" dirty="0"/>
              <a:t>Budapest, 1949. évi november hó 28-án.</a:t>
            </a:r>
          </a:p>
          <a:p>
            <a:pPr marL="0" indent="0">
              <a:buNone/>
            </a:pPr>
            <a:r>
              <a:rPr lang="hu-HU" sz="4800" i="1" dirty="0"/>
              <a:t>Szakasits Árpád s. k.,</a:t>
            </a:r>
            <a:endParaRPr lang="hu-HU" sz="4800" dirty="0"/>
          </a:p>
          <a:p>
            <a:pPr marL="0" indent="0">
              <a:buNone/>
            </a:pPr>
            <a:r>
              <a:rPr lang="hu-HU" sz="4800" i="1" dirty="0"/>
              <a:t>a Népköztársaság Elnöki Tanácsának elnöke</a:t>
            </a:r>
            <a:endParaRPr lang="hu-HU" sz="4800" dirty="0"/>
          </a:p>
          <a:p>
            <a:pPr marL="0" indent="0">
              <a:buNone/>
            </a:pPr>
            <a:r>
              <a:rPr lang="hu-HU" sz="4800" i="1" dirty="0"/>
              <a:t>Olt Károly s. k.,</a:t>
            </a:r>
            <a:endParaRPr lang="hu-HU" sz="4800" dirty="0"/>
          </a:p>
          <a:p>
            <a:pPr marL="0" indent="0">
              <a:buNone/>
            </a:pPr>
            <a:r>
              <a:rPr lang="hu-HU" sz="4800" i="1" dirty="0"/>
              <a:t>a Népköztársaság Elnöki Tanácsának titkára</a:t>
            </a:r>
            <a:endParaRPr lang="hu-HU" sz="4800" dirty="0"/>
          </a:p>
          <a:p>
            <a:pPr marL="0" indent="0">
              <a:buNone/>
            </a:pPr>
            <a:endParaRPr lang="hu-HU" sz="49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62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Villamosmérnöki Kar 1949/50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Alapítás: de jure 1949 , de facto 1950</a:t>
            </a:r>
          </a:p>
          <a:p>
            <a:r>
              <a:rPr lang="hu-HU" dirty="0" smtClean="0"/>
              <a:t>Tanszékek:</a:t>
            </a:r>
          </a:p>
          <a:p>
            <a:pPr marL="457200" lvl="1" indent="0">
              <a:buNone/>
            </a:pPr>
            <a:r>
              <a:rPr lang="hu-HU" sz="1400" dirty="0"/>
              <a:t>Matematika II</a:t>
            </a:r>
          </a:p>
          <a:p>
            <a:pPr marL="457200" lvl="1" indent="0">
              <a:buNone/>
            </a:pPr>
            <a:r>
              <a:rPr lang="hu-HU" sz="1400" dirty="0"/>
              <a:t>Fizika</a:t>
            </a:r>
          </a:p>
          <a:p>
            <a:pPr marL="457200" lvl="1" indent="0">
              <a:buNone/>
            </a:pPr>
            <a:r>
              <a:rPr lang="hu-HU" sz="1400" dirty="0"/>
              <a:t>Atomfizika</a:t>
            </a:r>
          </a:p>
          <a:p>
            <a:pPr marL="457200" lvl="1" indent="0">
              <a:buNone/>
            </a:pPr>
            <a:r>
              <a:rPr lang="hu-HU" sz="1400" dirty="0">
                <a:solidFill>
                  <a:srgbClr val="FF0000"/>
                </a:solidFill>
              </a:rPr>
              <a:t>Villamos </a:t>
            </a:r>
            <a:r>
              <a:rPr lang="hu-HU" sz="1400" dirty="0" smtClean="0">
                <a:solidFill>
                  <a:srgbClr val="FF0000"/>
                </a:solidFill>
              </a:rPr>
              <a:t>gépek és mérések</a:t>
            </a:r>
            <a:endParaRPr lang="hu-HU" sz="1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hu-HU" sz="1400" dirty="0">
                <a:solidFill>
                  <a:srgbClr val="FF0000"/>
                </a:solidFill>
              </a:rPr>
              <a:t>Villamos </a:t>
            </a:r>
            <a:r>
              <a:rPr lang="hu-HU" sz="1400" dirty="0" smtClean="0">
                <a:solidFill>
                  <a:srgbClr val="FF0000"/>
                </a:solidFill>
              </a:rPr>
              <a:t>művek és vasutak</a:t>
            </a:r>
          </a:p>
          <a:p>
            <a:pPr marL="457200" lvl="1" indent="0">
              <a:buNone/>
            </a:pPr>
            <a:r>
              <a:rPr lang="hu-HU" sz="1400" dirty="0">
                <a:solidFill>
                  <a:srgbClr val="FF0000"/>
                </a:solidFill>
              </a:rPr>
              <a:t>	</a:t>
            </a:r>
            <a:r>
              <a:rPr lang="hu-HU" sz="1400" dirty="0" smtClean="0">
                <a:solidFill>
                  <a:srgbClr val="FF0000"/>
                </a:solidFill>
              </a:rPr>
              <a:t>Villamos gépek üzemtana (1950)</a:t>
            </a:r>
            <a:endParaRPr lang="hu-HU" sz="1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hu-HU" sz="1400" dirty="0"/>
              <a:t>Vezeték nélküli híradástechnika</a:t>
            </a:r>
          </a:p>
          <a:p>
            <a:pPr marL="457200" lvl="1" indent="0">
              <a:buNone/>
            </a:pPr>
            <a:r>
              <a:rPr lang="hu-HU" sz="1400" dirty="0"/>
              <a:t>Vezetékes híradástechnika</a:t>
            </a:r>
          </a:p>
          <a:p>
            <a:r>
              <a:rPr lang="hu-HU" dirty="0" smtClean="0"/>
              <a:t>Hallgatói létszám:  1949/50  209       1950/51  684</a:t>
            </a:r>
          </a:p>
          <a:p>
            <a:r>
              <a:rPr lang="hu-HU" dirty="0" smtClean="0"/>
              <a:t>1950-ben </a:t>
            </a:r>
            <a:r>
              <a:rPr lang="hu-HU" dirty="0"/>
              <a:t>110 fő szerzett diplomát (70 erősáramú, 40 gyengeáramú)</a:t>
            </a:r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Kép 6"/>
          <p:cNvPicPr/>
          <p:nvPr/>
        </p:nvPicPr>
        <p:blipFill>
          <a:blip r:embed="rId2"/>
          <a:stretch>
            <a:fillRect/>
          </a:stretch>
        </p:blipFill>
        <p:spPr>
          <a:xfrm>
            <a:off x="8153400" y="1098566"/>
            <a:ext cx="331851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i="1" dirty="0" smtClean="0"/>
              <a:t>Az </a:t>
            </a:r>
            <a:r>
              <a:rPr lang="hu-HU" i="1" dirty="0"/>
              <a:t>élet alapvetően </a:t>
            </a:r>
            <a:r>
              <a:rPr lang="hu-HU" i="1" dirty="0" smtClean="0"/>
              <a:t>igazságtalan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5"/>
            <a:ext cx="11105561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                                                       Élt      </a:t>
            </a:r>
            <a:r>
              <a:rPr lang="hu-HU" dirty="0" err="1" smtClean="0"/>
              <a:t>Dipl</a:t>
            </a:r>
            <a:r>
              <a:rPr lang="hu-HU" dirty="0" smtClean="0"/>
              <a:t>. szerzés éve	Vezetői megbiz.</a:t>
            </a:r>
          </a:p>
          <a:p>
            <a:r>
              <a:rPr lang="hu-HU" dirty="0" smtClean="0"/>
              <a:t>Csáki </a:t>
            </a:r>
            <a:r>
              <a:rPr lang="hu-HU" dirty="0"/>
              <a:t>Frigyes 	1921-1977  	</a:t>
            </a:r>
            <a:r>
              <a:rPr lang="hu-HU" dirty="0" smtClean="0">
                <a:solidFill>
                  <a:srgbClr val="FF0000"/>
                </a:solidFill>
              </a:rPr>
              <a:t>56</a:t>
            </a:r>
            <a:r>
              <a:rPr lang="hu-HU" dirty="0"/>
              <a:t>	</a:t>
            </a:r>
            <a:r>
              <a:rPr lang="hu-HU" dirty="0" smtClean="0"/>
              <a:t>	1949		rektor 1964-69</a:t>
            </a:r>
            <a:endParaRPr lang="hu-HU" dirty="0"/>
          </a:p>
          <a:p>
            <a:r>
              <a:rPr lang="hu-HU" dirty="0"/>
              <a:t>Frigyes Andor 	1922-1992  	70	</a:t>
            </a:r>
            <a:r>
              <a:rPr lang="hu-HU" dirty="0" smtClean="0"/>
              <a:t>	1950		dékán 1963-67</a:t>
            </a:r>
            <a:endParaRPr lang="hu-HU" dirty="0"/>
          </a:p>
          <a:p>
            <a:r>
              <a:rPr lang="hu-HU" dirty="0" err="1"/>
              <a:t>Schnell</a:t>
            </a:r>
            <a:r>
              <a:rPr lang="hu-HU" dirty="0"/>
              <a:t> </a:t>
            </a:r>
            <a:r>
              <a:rPr lang="hu-HU" dirty="0" smtClean="0"/>
              <a:t>László </a:t>
            </a:r>
            <a:r>
              <a:rPr lang="hu-HU" dirty="0"/>
              <a:t>	1923-1995   	72	</a:t>
            </a:r>
            <a:r>
              <a:rPr lang="hu-HU" dirty="0" smtClean="0"/>
              <a:t>	1947		dékán 1985-88</a:t>
            </a:r>
            <a:endParaRPr lang="hu-HU" dirty="0"/>
          </a:p>
          <a:p>
            <a:r>
              <a:rPr lang="hu-HU" dirty="0"/>
              <a:t>Tuschák Róbert </a:t>
            </a:r>
            <a:r>
              <a:rPr lang="hu-HU" dirty="0" smtClean="0"/>
              <a:t>	1927-2018  </a:t>
            </a:r>
            <a:r>
              <a:rPr lang="hu-HU" dirty="0"/>
              <a:t>	91	</a:t>
            </a:r>
            <a:r>
              <a:rPr lang="hu-HU" dirty="0" smtClean="0"/>
              <a:t>	1950		dékán 1972-79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17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Csáki Frigyes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1921 -77 …</a:t>
            </a:r>
            <a:endParaRPr lang="hu-HU" dirty="0"/>
          </a:p>
        </p:txBody>
      </p:sp>
      <p:pic>
        <p:nvPicPr>
          <p:cNvPr id="4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0326" y="1419926"/>
            <a:ext cx="1905000" cy="283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795" y="2915351"/>
            <a:ext cx="209105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6764" y="2676591"/>
            <a:ext cx="2218690" cy="316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s://intranet/20070831CsakiSzobor/3M4R08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6212" y="2962162"/>
            <a:ext cx="1950085" cy="29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026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WEB </a:t>
            </a:r>
            <a:r>
              <a:rPr lang="hu-HU" sz="3100" u="sng" dirty="0">
                <a:hlinkClick r:id="rId2"/>
              </a:rPr>
              <a:t>https://www.nevpont.hu/palyakep/csaki-frigyes-cc8b6</a:t>
            </a:r>
            <a:endParaRPr lang="hu-HU" sz="31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7979"/>
          </a:xfrm>
        </p:spPr>
        <p:txBody>
          <a:bodyPr>
            <a:normAutofit fontScale="77500" lnSpcReduction="20000"/>
          </a:bodyPr>
          <a:lstStyle/>
          <a:p>
            <a:r>
              <a:rPr lang="hu-HU" sz="3400" dirty="0"/>
              <a:t>1939 Budapesten kitűnően érettségizett, gimnáziumi tanulmányai idején az Eötvös Loránd Matematikai versenyen 2. (1939</a:t>
            </a:r>
            <a:r>
              <a:rPr lang="hu-HU" sz="3400" dirty="0" smtClean="0"/>
              <a:t>)</a:t>
            </a:r>
            <a:endParaRPr lang="hu-HU" sz="3400" dirty="0"/>
          </a:p>
          <a:p>
            <a:r>
              <a:rPr lang="hu-HU" sz="3400" dirty="0"/>
              <a:t>(1939–1942</a:t>
            </a:r>
            <a:r>
              <a:rPr lang="hu-HU" sz="3400" dirty="0" smtClean="0"/>
              <a:t>) </a:t>
            </a:r>
            <a:r>
              <a:rPr lang="hu-HU" sz="3400" dirty="0"/>
              <a:t>A Mechanikai Szövőgyár pestszenterzsébeti fonóüzemének fonómunkása, gépkezelője </a:t>
            </a:r>
          </a:p>
          <a:p>
            <a:r>
              <a:rPr lang="hu-HU" sz="3400" dirty="0"/>
              <a:t>(1942–1945) munkaszolgálatos </a:t>
            </a:r>
          </a:p>
          <a:p>
            <a:r>
              <a:rPr lang="hu-HU" sz="3400" dirty="0" smtClean="0"/>
              <a:t>(1945-1949) </a:t>
            </a:r>
            <a:r>
              <a:rPr lang="hu-HU" sz="3400" dirty="0"/>
              <a:t>BME kitűnő minősítésű gépészmérnök</a:t>
            </a:r>
          </a:p>
          <a:p>
            <a:r>
              <a:rPr lang="hu-HU" sz="3400" dirty="0" smtClean="0"/>
              <a:t>(</a:t>
            </a:r>
            <a:r>
              <a:rPr lang="hu-HU" sz="3400" dirty="0"/>
              <a:t>1949–1951) </a:t>
            </a:r>
            <a:r>
              <a:rPr lang="hu-HU" sz="3400" dirty="0" smtClean="0"/>
              <a:t>Villamos </a:t>
            </a:r>
            <a:r>
              <a:rPr lang="hu-HU" sz="3400" dirty="0"/>
              <a:t>Művek és Vasutak Tanszék gyakornoka, </a:t>
            </a:r>
            <a:r>
              <a:rPr lang="hu-HU" sz="3400" dirty="0" err="1"/>
              <a:t>tanársegéde</a:t>
            </a:r>
            <a:r>
              <a:rPr lang="hu-HU" sz="3400" dirty="0"/>
              <a:t> </a:t>
            </a:r>
          </a:p>
          <a:p>
            <a:r>
              <a:rPr lang="hu-HU" sz="3400" dirty="0"/>
              <a:t>(1951–1954) Villamos Gépek Üzemtana Tanszéken MTA–TMB aspiránsa </a:t>
            </a:r>
          </a:p>
          <a:p>
            <a:r>
              <a:rPr lang="hu-HU" sz="3400" dirty="0"/>
              <a:t>(</a:t>
            </a:r>
            <a:r>
              <a:rPr lang="hu-HU" sz="3400" dirty="0" smtClean="0"/>
              <a:t>1954–1956) Villamos </a:t>
            </a:r>
            <a:r>
              <a:rPr lang="hu-HU" sz="3400" dirty="0"/>
              <a:t>Energetikai Kutató Intézet (VILENKI) tud. osztályvezetője </a:t>
            </a:r>
          </a:p>
          <a:p>
            <a:r>
              <a:rPr lang="hu-HU" sz="3400" dirty="0"/>
              <a:t>(1956–1960) </a:t>
            </a:r>
            <a:r>
              <a:rPr lang="hu-HU" sz="3400" dirty="0" smtClean="0"/>
              <a:t>Különleges </a:t>
            </a:r>
            <a:r>
              <a:rPr lang="hu-HU" sz="3400" dirty="0"/>
              <a:t>Villamos Gépek Tanszék egy. docense </a:t>
            </a:r>
          </a:p>
          <a:p>
            <a:r>
              <a:rPr lang="hu-HU" sz="3400" dirty="0"/>
              <a:t>(</a:t>
            </a:r>
            <a:r>
              <a:rPr lang="hu-HU" sz="3400" dirty="0" smtClean="0"/>
              <a:t>1960–1961) Különleges </a:t>
            </a:r>
            <a:r>
              <a:rPr lang="hu-HU" sz="3400" dirty="0"/>
              <a:t>Villamos Gépek és Automatika egyetemi tanára</a:t>
            </a:r>
          </a:p>
          <a:p>
            <a:r>
              <a:rPr lang="hu-HU" sz="3400" dirty="0"/>
              <a:t>(1961-1977) </a:t>
            </a:r>
            <a:r>
              <a:rPr lang="hu-HU" sz="3400" dirty="0" smtClean="0"/>
              <a:t>Automatizálási </a:t>
            </a:r>
            <a:r>
              <a:rPr lang="hu-HU" sz="3400" dirty="0"/>
              <a:t>Tanszék vezetője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45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WEB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0845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1961-1977 </a:t>
            </a:r>
            <a:r>
              <a:rPr lang="hu-HU" dirty="0"/>
              <a:t>az Automatizálási Tanszék vezetője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	közben </a:t>
            </a:r>
            <a:r>
              <a:rPr lang="hu-HU" dirty="0"/>
              <a:t>a BME oktatási rektorhelyettese (1963–1964), </a:t>
            </a:r>
          </a:p>
          <a:p>
            <a:pPr marL="0" indent="0">
              <a:buNone/>
            </a:pPr>
            <a:r>
              <a:rPr lang="hu-HU" dirty="0" smtClean="0"/>
              <a:t>	rektora </a:t>
            </a:r>
            <a:r>
              <a:rPr lang="hu-HU" dirty="0"/>
              <a:t>(1964–1969). Ez időszak alatt egyesült ismét az Építésipari és </a:t>
            </a:r>
            <a:r>
              <a:rPr lang="hu-HU" dirty="0" smtClean="0"/>
              <a:t>	Közlekedési </a:t>
            </a:r>
            <a:r>
              <a:rPr lang="hu-HU" dirty="0"/>
              <a:t>Műszaki Egyetem a BME-vel</a:t>
            </a:r>
          </a:p>
          <a:p>
            <a:r>
              <a:rPr lang="hu-HU" dirty="0" smtClean="0"/>
              <a:t>1956-1961 </a:t>
            </a:r>
            <a:r>
              <a:rPr lang="hu-HU" dirty="0"/>
              <a:t>között egyik alapítójaként az </a:t>
            </a:r>
            <a:r>
              <a:rPr lang="hu-HU" dirty="0" smtClean="0"/>
              <a:t>Magyar </a:t>
            </a:r>
            <a:r>
              <a:rPr lang="hu-HU" dirty="0"/>
              <a:t>Tudományos </a:t>
            </a:r>
            <a:r>
              <a:rPr lang="hu-HU" dirty="0" smtClean="0"/>
              <a:t>Akadémia </a:t>
            </a:r>
            <a:r>
              <a:rPr lang="hu-HU" dirty="0"/>
              <a:t>Automatizálási Kutatócsoport tudományos munkatársa volt</a:t>
            </a:r>
            <a:r>
              <a:rPr lang="hu-HU" dirty="0" smtClean="0"/>
              <a:t>.</a:t>
            </a:r>
          </a:p>
          <a:p>
            <a:r>
              <a:rPr lang="hu-HU" dirty="0" smtClean="0"/>
              <a:t>1962-től </a:t>
            </a:r>
            <a:r>
              <a:rPr lang="hu-HU" dirty="0"/>
              <a:t>az MTA Automatizálási Kutatócsoportból létrehozott MTA Automatizálási Kutatóintézet (AKI) igazgatóhelyettesi feladatait is ellátta. </a:t>
            </a:r>
          </a:p>
          <a:p>
            <a:r>
              <a:rPr lang="hu-HU" dirty="0" smtClean="0"/>
              <a:t>Oktatott a </a:t>
            </a:r>
            <a:r>
              <a:rPr lang="hu-HU" dirty="0"/>
              <a:t>miskolci Rákosi Mátyás Nehézipari Műszaki </a:t>
            </a:r>
            <a:r>
              <a:rPr lang="hu-HU" dirty="0" smtClean="0"/>
              <a:t>Egyetemen (</a:t>
            </a:r>
            <a:r>
              <a:rPr lang="hu-HU" dirty="0"/>
              <a:t>1951-től). </a:t>
            </a:r>
            <a:endParaRPr lang="hu-HU" dirty="0" smtClean="0"/>
          </a:p>
          <a:p>
            <a:r>
              <a:rPr lang="hu-HU" dirty="0" smtClean="0"/>
              <a:t>MEE elnöke, MATE Irányításelméleti szakosztály </a:t>
            </a:r>
          </a:p>
          <a:p>
            <a:r>
              <a:rPr lang="hu-HU" dirty="0" smtClean="0"/>
              <a:t>…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19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43415</TotalTime>
  <Words>542</Words>
  <Application>Microsoft Office PowerPoint</Application>
  <PresentationFormat>Szélesvásznú</PresentationFormat>
  <Paragraphs>111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Office-téma</vt:lpstr>
      <vt:lpstr>Csáki Frigyes 1921-77</vt:lpstr>
      <vt:lpstr>Csak a jövő biztos. A múlt állandóan változik.   </vt:lpstr>
      <vt:lpstr>Gépészmérnöki Kar</vt:lpstr>
      <vt:lpstr> 1949. évi 15. törvényerejű rendelet a budapesti Műszaki Egyetem átszervezése tárgyában https://jogkodex.hu/jsz/1949_15_tvr_8858275 </vt:lpstr>
      <vt:lpstr>Villamosmérnöki Kar 1949/50</vt:lpstr>
      <vt:lpstr>Az élet alapvetően igazságtalan  </vt:lpstr>
      <vt:lpstr>Csáki Frigyes</vt:lpstr>
      <vt:lpstr>WEB https://www.nevpont.hu/palyakep/csaki-frigyes-cc8b6</vt:lpstr>
      <vt:lpstr>WEB …</vt:lpstr>
      <vt:lpstr>Egyetemi karrier</vt:lpstr>
      <vt:lpstr>1950. augusztus 4. (93.) • Rendkívüli ülés • 1. Csáki Frigyes kurátor hivatali eskütétele (93. oldal) </vt:lpstr>
      <vt:lpstr>BME</vt:lpstr>
      <vt:lpstr> 1969. május 26. BME tanácsülés </vt:lpstr>
      <vt:lpstr>Akadémiai karrier </vt:lpstr>
      <vt:lpstr>Tudományos munkássága</vt:lpstr>
      <vt:lpstr>PowerPoint-bemutató</vt:lpstr>
      <vt:lpstr>Könyvek</vt:lpstr>
      <vt:lpstr>Könyvek</vt:lpstr>
      <vt:lpstr>Automatizálási Tanszék 1961-…</vt:lpstr>
      <vt:lpstr>AUT 1961</vt:lpstr>
      <vt:lpstr>BME AUT 1966</vt:lpstr>
      <vt:lpstr>Unokáknak ültetett fa</vt:lpstr>
      <vt:lpstr>AUT 1961 – 1969 – 2010 …</vt:lpstr>
      <vt:lpstr>AUT  -  Ma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Csáki Frigyes 1921-77</dc:title>
  <dc:creator>vajk</dc:creator>
  <cp:lastModifiedBy>Tokaji Nagy Erzsébet</cp:lastModifiedBy>
  <cp:revision>51</cp:revision>
  <dcterms:created xsi:type="dcterms:W3CDTF">2025-03-31T11:24:40Z</dcterms:created>
  <dcterms:modified xsi:type="dcterms:W3CDTF">2025-06-17T08:18:14Z</dcterms:modified>
</cp:coreProperties>
</file>