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96" r:id="rId5"/>
    <p:sldId id="428" r:id="rId6"/>
    <p:sldId id="424" r:id="rId7"/>
    <p:sldId id="425" r:id="rId8"/>
    <p:sldId id="426" r:id="rId9"/>
    <p:sldId id="427" r:id="rId10"/>
    <p:sldId id="429" r:id="rId11"/>
    <p:sldId id="430" r:id="rId12"/>
    <p:sldId id="43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nár Vince" initials="MV" lastIdx="1" clrIdx="0">
    <p:extLst>
      <p:ext uri="{19B8F6BF-5375-455C-9EA6-DF929625EA0E}">
        <p15:presenceInfo xmlns:p15="http://schemas.microsoft.com/office/powerpoint/2012/main" userId="747587b68bb466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0F29"/>
    <a:srgbClr val="621E0F"/>
    <a:srgbClr val="7F182D"/>
    <a:srgbClr val="B83A55"/>
    <a:srgbClr val="A81437"/>
    <a:srgbClr val="0F7EB2"/>
    <a:srgbClr val="EDEEED"/>
    <a:srgbClr val="FFFFFF"/>
    <a:srgbClr val="20409B"/>
    <a:srgbClr val="204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81339" autoAdjust="0"/>
  </p:normalViewPr>
  <p:slideViewPr>
    <p:cSldViewPr snapToGrid="0">
      <p:cViewPr varScale="1">
        <p:scale>
          <a:sx n="70" d="100"/>
          <a:sy n="70" d="100"/>
        </p:scale>
        <p:origin x="112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30191-0BE1-0142-AFC1-0297AE024A0E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A3C59-3253-3B42-8BE0-F6D0BA6B0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3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3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4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A3C59-3253-3B42-8BE0-F6D0BA6B04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4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304001"/>
            <a:ext cx="12192000" cy="553998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93" y="6307996"/>
            <a:ext cx="4866217" cy="5539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1" dirty="0">
                <a:solidFill>
                  <a:schemeClr val="bg1"/>
                </a:solidFill>
                <a:latin typeface="+mn-lt"/>
                <a:cs typeface="+mn-cs"/>
              </a:rPr>
              <a:t>Budapesti Műszaki és Gazdaságtudományi Egyetem</a:t>
            </a:r>
          </a:p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1" dirty="0">
                <a:solidFill>
                  <a:schemeClr val="bg1"/>
                </a:solidFill>
                <a:latin typeface="+mn-lt"/>
                <a:cs typeface="+mn-cs"/>
              </a:rPr>
              <a:t>Villamosmérnöki és Informatikai Kar</a:t>
            </a:r>
          </a:p>
          <a:p>
            <a:pPr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 b="1" dirty="0">
                <a:solidFill>
                  <a:schemeClr val="bg1"/>
                </a:solidFill>
                <a:latin typeface="+mn-lt"/>
                <a:cs typeface="+mn-cs"/>
              </a:rPr>
              <a:t>Mesterséges Intelligencia és Rendszertervezés Tanszék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64969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352675"/>
            <a:ext cx="8534400" cy="1203634"/>
          </a:xfrm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273" y="6347000"/>
            <a:ext cx="1705485" cy="468000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1333500" y="3735711"/>
            <a:ext cx="9525000" cy="70788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Budapesti Műszaki és Gazdaságtudományi Egyetem</a:t>
            </a:r>
          </a:p>
          <a:p>
            <a:pPr algn="ctr" defTabSz="762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b="1" dirty="0">
                <a:solidFill>
                  <a:srgbClr val="810F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Mesterséges Intelligencia és Rendszertervezés Tanszék</a:t>
            </a:r>
            <a:endParaRPr lang="en-US" sz="2000" b="1" dirty="0">
              <a:solidFill>
                <a:srgbClr val="810F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Kép 6" descr="A képen Grafika, piros, Grafikus tervezés, tervezés látható&#10;&#10;Automatikusan generált leírás">
            <a:extLst>
              <a:ext uri="{FF2B5EF4-FFF2-40B4-BE49-F238E27FC236}">
                <a16:creationId xmlns:a16="http://schemas.microsoft.com/office/drawing/2014/main" id="{940222F9-A83F-CC73-0E22-7B9760CCF6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76851" y="4670545"/>
            <a:ext cx="1638298" cy="1249678"/>
          </a:xfrm>
          <a:prstGeom prst="rect">
            <a:avLst/>
          </a:prstGeom>
        </p:spPr>
      </p:pic>
      <p:pic>
        <p:nvPicPr>
          <p:cNvPr id="8" name="Picture 7" descr="A white logo with a lightning bolt in a circle and a circle with text&#10;&#10;Description automatically generated">
            <a:extLst>
              <a:ext uri="{FF2B5EF4-FFF2-40B4-BE49-F238E27FC236}">
                <a16:creationId xmlns:a16="http://schemas.microsoft.com/office/drawing/2014/main" id="{DF247E77-AA54-B202-0134-AB9798BFE9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7273" y="6347000"/>
            <a:ext cx="463175" cy="4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500" y="104775"/>
            <a:ext cx="11811000" cy="1085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>
              <a:defRPr b="0">
                <a:solidFill>
                  <a:srgbClr val="810F29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500" y="1323974"/>
            <a:ext cx="11811000" cy="5062539"/>
          </a:xfrm>
        </p:spPr>
        <p:txBody>
          <a:bodyPr/>
          <a:lstStyle>
            <a:lvl1pPr>
              <a:defRPr>
                <a:latin typeface="+mn-lt"/>
                <a:cs typeface="Segoe UI" panose="020B0502040204020203" pitchFamily="34" charset="0"/>
              </a:defRPr>
            </a:lvl1pPr>
            <a:lvl2pPr>
              <a:defRPr>
                <a:latin typeface="+mn-lt"/>
                <a:cs typeface="Segoe UI" panose="020B0502040204020203" pitchFamily="34" charset="0"/>
              </a:defRPr>
            </a:lvl2pPr>
            <a:lvl3pPr>
              <a:defRPr>
                <a:latin typeface="+mn-lt"/>
                <a:cs typeface="Segoe UI" panose="020B0502040204020203" pitchFamily="34" charset="0"/>
              </a:defRPr>
            </a:lvl3pPr>
            <a:lvl4pPr>
              <a:defRPr>
                <a:latin typeface="+mn-lt"/>
                <a:cs typeface="Segoe UI" panose="020B0502040204020203" pitchFamily="34" charset="0"/>
              </a:defRPr>
            </a:lvl4pPr>
            <a:lvl5pPr>
              <a:defRPr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128" y="2844793"/>
            <a:ext cx="10368000" cy="1362075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128" y="4195774"/>
            <a:ext cx="10363200" cy="150018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500" y="104775"/>
            <a:ext cx="11796263" cy="10858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0500" y="1276350"/>
            <a:ext cx="5803900" cy="50736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599" y="1276351"/>
            <a:ext cx="5789164" cy="50736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12192000" cy="381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EC4D53-A2F4-4CAC-B773-4CA7D65B5D4E}" type="slidenum">
              <a:rPr lang="en-US" sz="16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190500" y="104775"/>
            <a:ext cx="11811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190500" y="1314450"/>
            <a:ext cx="11811000" cy="507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99DA7CE-FC00-BF9A-39D0-CF5CC7AD36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" y="6493934"/>
            <a:ext cx="1208670" cy="331670"/>
          </a:xfrm>
          <a:prstGeom prst="rect">
            <a:avLst/>
          </a:prstGeom>
        </p:spPr>
      </p:pic>
      <p:pic>
        <p:nvPicPr>
          <p:cNvPr id="10" name="Kép 9" descr="A képen szimbólum, Grafika, Betűtípus, fehér látható&#10;&#10;Automatikusan generált leírás">
            <a:extLst>
              <a:ext uri="{FF2B5EF4-FFF2-40B4-BE49-F238E27FC236}">
                <a16:creationId xmlns:a16="http://schemas.microsoft.com/office/drawing/2014/main" id="{E01F0145-E580-56BD-1BDA-43AAE626045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752264" y="6510339"/>
            <a:ext cx="391106" cy="298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kern="1200">
          <a:solidFill>
            <a:srgbClr val="810F29"/>
          </a:solidFill>
          <a:latin typeface="+mj-lt"/>
          <a:ea typeface="+mj-ea"/>
          <a:cs typeface="Segoe UI" panose="020B0502040204020203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62536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F6B09A-3A41-29F9-75AB-1253610EC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Műhelyek és alapítók – </a:t>
            </a:r>
            <a:br>
              <a:rPr lang="hu-HU" dirty="0"/>
            </a:br>
            <a:r>
              <a:rPr lang="hu-HU" dirty="0" err="1"/>
              <a:t>Schnell</a:t>
            </a:r>
            <a:r>
              <a:rPr lang="hu-HU"/>
              <a:t> László, MIT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551D7D-272A-434C-5584-946E5707C7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Péceli Gábor</a:t>
            </a:r>
            <a:endParaRPr lang="en-US" dirty="0"/>
          </a:p>
          <a:p>
            <a:r>
              <a:rPr lang="hu-HU" dirty="0"/>
              <a:t>2025.06.13.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4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F982B20-9FAD-7940-0258-877BA06C5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7" y="1392760"/>
            <a:ext cx="1371719" cy="203624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55116550-D506-3536-1A8B-7740E850B199}"/>
              </a:ext>
            </a:extLst>
          </p:cNvPr>
          <p:cNvSpPr txBox="1"/>
          <p:nvPr/>
        </p:nvSpPr>
        <p:spPr>
          <a:xfrm>
            <a:off x="2102584" y="4716872"/>
            <a:ext cx="9572019" cy="80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hu-H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Alig van sarka a világnak, ahol egykori tanítványai és munkatársai ne értek volna el komoly sikereket, amelyek mindegyike valahogy az Ő közvetlen sikere is.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BDF23C5-FE4A-FB74-5AD5-5BBAD7BBC083}"/>
              </a:ext>
            </a:extLst>
          </p:cNvPr>
          <p:cNvSpPr txBox="1"/>
          <p:nvPr/>
        </p:nvSpPr>
        <p:spPr>
          <a:xfrm>
            <a:off x="2198451" y="389106"/>
            <a:ext cx="663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7F182D"/>
                </a:solidFill>
              </a:rPr>
              <a:t>Ki volt </a:t>
            </a:r>
            <a:r>
              <a:rPr lang="hu-HU" sz="3200" dirty="0" err="1">
                <a:solidFill>
                  <a:srgbClr val="7F182D"/>
                </a:solidFill>
              </a:rPr>
              <a:t>Schnell</a:t>
            </a:r>
            <a:r>
              <a:rPr lang="hu-HU" sz="3200" dirty="0">
                <a:solidFill>
                  <a:srgbClr val="7F182D"/>
                </a:solidFill>
              </a:rPr>
              <a:t> László Professzor Úr?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76A3C46-FA2E-27C9-798B-2644D1816C55}"/>
              </a:ext>
            </a:extLst>
          </p:cNvPr>
          <p:cNvSpPr txBox="1"/>
          <p:nvPr/>
        </p:nvSpPr>
        <p:spPr>
          <a:xfrm>
            <a:off x="2102584" y="1211000"/>
            <a:ext cx="101362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0A10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mindenkivel és mindennel törődő, odaadó, gondoskodó, ugyanakkor kemény, a munkatársak számára igencsak kihívást jelentő, karizmatikus tanszékvezető. </a:t>
            </a:r>
            <a:endParaRPr lang="hu-HU" sz="2200" dirty="0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F6C9BA0-92D1-AC38-6712-E5B75FE4ACCF}"/>
              </a:ext>
            </a:extLst>
          </p:cNvPr>
          <p:cNvSpPr txBox="1"/>
          <p:nvPr/>
        </p:nvSpPr>
        <p:spPr>
          <a:xfrm>
            <a:off x="2102584" y="3598176"/>
            <a:ext cx="99935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0A10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Vezetése alatt a Tanszék egy nagy családként élt együtt: közvetlenségét, nyitottságát, szeretetét munkatársai napról napra megtapasztalták.</a:t>
            </a:r>
            <a:endParaRPr lang="hu-HU" sz="2200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E9D5156-6E4F-FFC1-6BFA-FBB3E980635B}"/>
              </a:ext>
            </a:extLst>
          </p:cNvPr>
          <p:cNvSpPr txBox="1"/>
          <p:nvPr/>
        </p:nvSpPr>
        <p:spPr>
          <a:xfrm>
            <a:off x="2094801" y="4285985"/>
            <a:ext cx="86381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0A10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nagy család fejeként mindenkiről gondoskodott, akiről csak tudott. </a:t>
            </a:r>
            <a:endParaRPr lang="hu-HU" sz="22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681301A7-3054-2421-AA1B-55E9D0F4D711}"/>
              </a:ext>
            </a:extLst>
          </p:cNvPr>
          <p:cNvSpPr txBox="1"/>
          <p:nvPr/>
        </p:nvSpPr>
        <p:spPr>
          <a:xfrm>
            <a:off x="2102584" y="2391624"/>
            <a:ext cx="72299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7F182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Élete és életműve a Műszer és Méréstechnika Tanszék. </a:t>
            </a:r>
            <a:endParaRPr lang="hu-HU" sz="2200" b="1" dirty="0">
              <a:solidFill>
                <a:srgbClr val="7F182D"/>
              </a:solidFill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7DBBD0A-ADC0-C8E6-5EFF-4811ED6056D2}"/>
              </a:ext>
            </a:extLst>
          </p:cNvPr>
          <p:cNvSpPr txBox="1"/>
          <p:nvPr/>
        </p:nvSpPr>
        <p:spPr>
          <a:xfrm>
            <a:off x="2102584" y="2842000"/>
            <a:ext cx="97276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0A10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sokak tiszteletét kiváltó értékrendje a szakmai elkötelezettség és az emberség tiszta képletei mentén fogalmazódott meg.</a:t>
            </a:r>
            <a:endParaRPr lang="hu-HU" sz="2200" dirty="0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9200AC49-391A-9883-4643-4D9D40C42646}"/>
              </a:ext>
            </a:extLst>
          </p:cNvPr>
          <p:cNvSpPr txBox="1"/>
          <p:nvPr/>
        </p:nvSpPr>
        <p:spPr>
          <a:xfrm>
            <a:off x="2102584" y="1941248"/>
            <a:ext cx="60992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0A100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mércét magasra állította, amivel sok jót tett.</a:t>
            </a:r>
            <a:endParaRPr lang="hu-HU" sz="22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E92C9D8-435C-8506-85BA-51FA0C4D0864}"/>
              </a:ext>
            </a:extLst>
          </p:cNvPr>
          <p:cNvSpPr txBox="1"/>
          <p:nvPr/>
        </p:nvSpPr>
        <p:spPr>
          <a:xfrm>
            <a:off x="2102584" y="5574200"/>
            <a:ext cx="15162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7F182D"/>
                </a:solidFill>
              </a:rPr>
              <a:t>Öröksége:</a:t>
            </a:r>
            <a:r>
              <a:rPr lang="hu-HU" sz="2200" dirty="0"/>
              <a:t>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D5584A3-8883-3D6A-D0EA-9C386C1873EC}"/>
              </a:ext>
            </a:extLst>
          </p:cNvPr>
          <p:cNvSpPr txBox="1"/>
          <p:nvPr/>
        </p:nvSpPr>
        <p:spPr>
          <a:xfrm>
            <a:off x="3756286" y="5574201"/>
            <a:ext cx="2949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Az életpéldája maga.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7904336-1E9A-5697-A8A5-2565D97DA8F6}"/>
              </a:ext>
            </a:extLst>
          </p:cNvPr>
          <p:cNvSpPr txBox="1"/>
          <p:nvPr/>
        </p:nvSpPr>
        <p:spPr>
          <a:xfrm>
            <a:off x="239362" y="3484013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7F182D"/>
                </a:solidFill>
              </a:rPr>
              <a:t>1923 - 1995</a:t>
            </a:r>
          </a:p>
        </p:txBody>
      </p:sp>
    </p:spTree>
    <p:extLst>
      <p:ext uri="{BB962C8B-B14F-4D97-AF65-F5344CB8AC3E}">
        <p14:creationId xmlns:p14="http://schemas.microsoft.com/office/powerpoint/2010/main" val="24565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  <p:bldP spid="15" grpId="0"/>
      <p:bldP spid="17" grpId="0"/>
      <p:bldP spid="19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7014-D018-F563-0F33-C2AF2696688A}"/>
              </a:ext>
            </a:extLst>
          </p:cNvPr>
          <p:cNvSpPr txBox="1">
            <a:spLocks/>
          </p:cNvSpPr>
          <p:nvPr/>
        </p:nvSpPr>
        <p:spPr>
          <a:xfrm>
            <a:off x="190500" y="104775"/>
            <a:ext cx="11811000" cy="1085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810F29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hu-HU" sz="3200" b="1" dirty="0" err="1"/>
              <a:t>Schnell</a:t>
            </a:r>
            <a:r>
              <a:rPr lang="hu-HU" sz="3200" b="1" dirty="0"/>
              <a:t> Professzor Úr életpályája (röviden)</a:t>
            </a:r>
            <a:endParaRPr lang="en-US" sz="3200"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2131330-4D8B-DE3F-82DE-05F363FC404A}"/>
              </a:ext>
            </a:extLst>
          </p:cNvPr>
          <p:cNvSpPr txBox="1"/>
          <p:nvPr/>
        </p:nvSpPr>
        <p:spPr>
          <a:xfrm>
            <a:off x="1880807" y="782864"/>
            <a:ext cx="53162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1947: B </a:t>
            </a:r>
            <a:r>
              <a:rPr lang="hu-HU" sz="2200" dirty="0" err="1"/>
              <a:t>tagozatos</a:t>
            </a:r>
            <a:r>
              <a:rPr lang="hu-HU" sz="2200" dirty="0"/>
              <a:t> gépészmérnöki oklevél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160BF9B-9631-ECC0-07C7-5076A590785C}"/>
              </a:ext>
            </a:extLst>
          </p:cNvPr>
          <p:cNvSpPr txBox="1"/>
          <p:nvPr/>
        </p:nvSpPr>
        <p:spPr>
          <a:xfrm>
            <a:off x="1880807" y="1139597"/>
            <a:ext cx="60837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810F29"/>
                </a:solidFill>
              </a:rPr>
              <a:t>1947-1959: Villamos Gépek és Mérések Tanszék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24ED161-3042-5DD6-1457-5EF9EEB8CFF0}"/>
              </a:ext>
            </a:extLst>
          </p:cNvPr>
          <p:cNvSpPr txBox="1"/>
          <p:nvPr/>
        </p:nvSpPr>
        <p:spPr>
          <a:xfrm>
            <a:off x="1855546" y="1817686"/>
            <a:ext cx="62510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810F29"/>
                </a:solidFill>
              </a:rPr>
              <a:t>1959-1964: Műszer és Finommechanikai Tanszék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887E5AE-072B-7124-E9E4-80A08A53F5F5}"/>
              </a:ext>
            </a:extLst>
          </p:cNvPr>
          <p:cNvSpPr txBox="1"/>
          <p:nvPr/>
        </p:nvSpPr>
        <p:spPr>
          <a:xfrm>
            <a:off x="1863134" y="2879335"/>
            <a:ext cx="59357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810F29"/>
                </a:solidFill>
              </a:rPr>
              <a:t>1964-1995: Műszer- és Méréstechnika Tanszék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13BD4F2-6555-0E80-B7E5-0C79E5741225}"/>
              </a:ext>
            </a:extLst>
          </p:cNvPr>
          <p:cNvSpPr txBox="1"/>
          <p:nvPr/>
        </p:nvSpPr>
        <p:spPr>
          <a:xfrm>
            <a:off x="1863134" y="2157845"/>
            <a:ext cx="9128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1961: </a:t>
            </a:r>
            <a:r>
              <a:rPr lang="hu-HU" sz="2200" i="1" dirty="0"/>
              <a:t>A műszaki tudomány kandidátusa </a:t>
            </a:r>
            <a:r>
              <a:rPr lang="hu-HU" sz="2200" dirty="0"/>
              <a:t>(Mérőtranszformátor hitelesítés)</a:t>
            </a:r>
            <a:endParaRPr lang="hu-HU" sz="2200" i="1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23175A3-4FC0-9930-5CAE-016348077B26}"/>
              </a:ext>
            </a:extLst>
          </p:cNvPr>
          <p:cNvSpPr txBox="1"/>
          <p:nvPr/>
        </p:nvSpPr>
        <p:spPr>
          <a:xfrm>
            <a:off x="1875557" y="2517276"/>
            <a:ext cx="35282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1964-1968: dékánhelyettes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04FE96E-41D3-A69F-48D7-409DC37C2DAA}"/>
              </a:ext>
            </a:extLst>
          </p:cNvPr>
          <p:cNvSpPr txBox="1"/>
          <p:nvPr/>
        </p:nvSpPr>
        <p:spPr>
          <a:xfrm flipH="1">
            <a:off x="1886608" y="3230310"/>
            <a:ext cx="51362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1967-1988: tanszékvezetői megbízás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3EEC46D-E669-F3F5-CC01-E4BFC2408280}"/>
              </a:ext>
            </a:extLst>
          </p:cNvPr>
          <p:cNvSpPr txBox="1"/>
          <p:nvPr/>
        </p:nvSpPr>
        <p:spPr>
          <a:xfrm>
            <a:off x="1875557" y="3555903"/>
            <a:ext cx="41404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1967: egyetemi tanári kinevezés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C2E7C807-BE9F-FFF4-CE11-97C8AD06922A}"/>
              </a:ext>
            </a:extLst>
          </p:cNvPr>
          <p:cNvSpPr txBox="1"/>
          <p:nvPr/>
        </p:nvSpPr>
        <p:spPr>
          <a:xfrm>
            <a:off x="1863134" y="3919555"/>
            <a:ext cx="83542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1969: BNV-díj: </a:t>
            </a:r>
            <a:r>
              <a:rPr lang="hu-HU" sz="2200" i="1" dirty="0"/>
              <a:t>kapacitást és veszteségi tényezőt mérő berendezés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9781188-5E76-2F49-1CC4-F7E16F59A186}"/>
              </a:ext>
            </a:extLst>
          </p:cNvPr>
          <p:cNvSpPr txBox="1"/>
          <p:nvPr/>
        </p:nvSpPr>
        <p:spPr>
          <a:xfrm>
            <a:off x="1863134" y="4590593"/>
            <a:ext cx="6865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1976: Tanszéki számítógépes infrastruktúra: PDP11/45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1D17957F-3C9E-3541-694A-A6C462DE1FBB}"/>
              </a:ext>
            </a:extLst>
          </p:cNvPr>
          <p:cNvSpPr txBox="1"/>
          <p:nvPr/>
        </p:nvSpPr>
        <p:spPr>
          <a:xfrm>
            <a:off x="1863134" y="4908362"/>
            <a:ext cx="58230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1985: Állami Díj. Az MMT rendszer elismerése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5D47A649-7D9D-1276-A30F-85DCD650ABCE}"/>
              </a:ext>
            </a:extLst>
          </p:cNvPr>
          <p:cNvSpPr txBox="1"/>
          <p:nvPr/>
        </p:nvSpPr>
        <p:spPr>
          <a:xfrm>
            <a:off x="1863134" y="5253807"/>
            <a:ext cx="3467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810F29"/>
                </a:solidFill>
              </a:rPr>
              <a:t>1985-88: Dékáni megbízás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CEA1E62-82F7-D9FB-3FEC-47D56E147DEB}"/>
              </a:ext>
            </a:extLst>
          </p:cNvPr>
          <p:cNvSpPr txBox="1"/>
          <p:nvPr/>
        </p:nvSpPr>
        <p:spPr>
          <a:xfrm>
            <a:off x="1863134" y="4245148"/>
            <a:ext cx="100033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1974: </a:t>
            </a:r>
            <a:r>
              <a:rPr lang="hu-HU" sz="2200" i="1" dirty="0"/>
              <a:t>A műszaki tudomány doktora </a:t>
            </a:r>
            <a:r>
              <a:rPr lang="hu-HU" sz="2200" dirty="0"/>
              <a:t>(Áramkomparátorok szigetelésvizsgálathoz)</a:t>
            </a:r>
            <a:endParaRPr lang="hu-HU" sz="2200" i="1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46112126-F1A9-BB0C-A624-19062B896F88}"/>
              </a:ext>
            </a:extLst>
          </p:cNvPr>
          <p:cNvSpPr txBox="1"/>
          <p:nvPr/>
        </p:nvSpPr>
        <p:spPr>
          <a:xfrm>
            <a:off x="1845213" y="5571576"/>
            <a:ext cx="6875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1993: Magyar Köztársasági Érdemrend Középkeresztje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E80688D2-E9A7-C0A3-1157-67B55B361F58}"/>
              </a:ext>
            </a:extLst>
          </p:cNvPr>
          <p:cNvSpPr txBox="1"/>
          <p:nvPr/>
        </p:nvSpPr>
        <p:spPr>
          <a:xfrm>
            <a:off x="1855546" y="5919721"/>
            <a:ext cx="7829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7F182D"/>
                </a:solidFill>
              </a:rPr>
              <a:t>1995: Műszer- és Méréstechnika Alapítvány kuratóriumi elnök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ACF64C41-AB85-3E54-ED64-A27413972F7E}"/>
              </a:ext>
            </a:extLst>
          </p:cNvPr>
          <p:cNvSpPr txBox="1"/>
          <p:nvPr/>
        </p:nvSpPr>
        <p:spPr>
          <a:xfrm>
            <a:off x="1863134" y="1493432"/>
            <a:ext cx="9655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1958: </a:t>
            </a:r>
            <a:r>
              <a:rPr lang="hu-HU" sz="2200" i="1" dirty="0"/>
              <a:t>Schering-féle hídkapcsolás elvén alapuló mérőhíd (szabadalom)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3439695-26E2-0430-AEF7-8D7D6288C129}"/>
              </a:ext>
            </a:extLst>
          </p:cNvPr>
          <p:cNvSpPr txBox="1"/>
          <p:nvPr/>
        </p:nvSpPr>
        <p:spPr>
          <a:xfrm>
            <a:off x="303614" y="2948163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7F182D"/>
                </a:solidFill>
              </a:rPr>
              <a:t>1923 - 1995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56DF4391-C60F-5500-793A-000A4E383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21" y="906199"/>
            <a:ext cx="1371719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CC38-1295-D5C5-2644-D219CB1F59DB}"/>
              </a:ext>
            </a:extLst>
          </p:cNvPr>
          <p:cNvSpPr txBox="1">
            <a:spLocks/>
          </p:cNvSpPr>
          <p:nvPr/>
        </p:nvSpPr>
        <p:spPr>
          <a:xfrm>
            <a:off x="190500" y="104775"/>
            <a:ext cx="11811000" cy="1085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810F29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hu-HU" sz="3200" b="1" dirty="0" err="1"/>
              <a:t>Schnell</a:t>
            </a:r>
            <a:r>
              <a:rPr lang="hu-HU" sz="3200" b="1" dirty="0"/>
              <a:t> Professzor Úr és a Tanszék: </a:t>
            </a:r>
          </a:p>
          <a:p>
            <a:pPr algn="ctr" defTabSz="914400"/>
            <a:r>
              <a:rPr lang="hu-HU" sz="3200" b="1" dirty="0"/>
              <a:t>a fejlődés főbb szakaszai, a Műhely épülése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6797756-188D-2481-E38F-6ED81B405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87" y="876982"/>
            <a:ext cx="1371719" cy="203624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6F116ED-978F-08BF-7567-3AD0A88F4EE3}"/>
              </a:ext>
            </a:extLst>
          </p:cNvPr>
          <p:cNvSpPr txBox="1"/>
          <p:nvPr/>
        </p:nvSpPr>
        <p:spPr>
          <a:xfrm>
            <a:off x="1853332" y="1145856"/>
            <a:ext cx="1039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7F182D"/>
                </a:solidFill>
              </a:rPr>
              <a:t>I. A „történelem előtti” időszak: </a:t>
            </a:r>
            <a:r>
              <a:rPr lang="hu-HU" sz="2400" b="1" dirty="0">
                <a:solidFill>
                  <a:srgbClr val="7F182D"/>
                </a:solidFill>
              </a:rPr>
              <a:t>1954-1964 </a:t>
            </a:r>
            <a:r>
              <a:rPr lang="hu-HU" sz="2400" dirty="0">
                <a:solidFill>
                  <a:srgbClr val="7F182D"/>
                </a:solidFill>
              </a:rPr>
              <a:t>(Tanszékvezető: </a:t>
            </a:r>
            <a:r>
              <a:rPr lang="hu-HU" sz="2400" b="1" dirty="0">
                <a:solidFill>
                  <a:srgbClr val="7F182D"/>
                </a:solidFill>
              </a:rPr>
              <a:t>Kolos Richárd</a:t>
            </a:r>
            <a:r>
              <a:rPr lang="hu-HU" sz="2400" dirty="0">
                <a:solidFill>
                  <a:srgbClr val="7F182D"/>
                </a:solidFill>
              </a:rPr>
              <a:t>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0EEDB93-DDFA-CAA7-AB64-9C8FFED258F0}"/>
              </a:ext>
            </a:extLst>
          </p:cNvPr>
          <p:cNvSpPr txBox="1"/>
          <p:nvPr/>
        </p:nvSpPr>
        <p:spPr>
          <a:xfrm>
            <a:off x="1853332" y="1522892"/>
            <a:ext cx="91747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Műszer és Finommechanikai Tanszék, korábban oktatási csoport (</a:t>
            </a:r>
            <a:r>
              <a:rPr lang="hu-HU" sz="2200" dirty="0" err="1"/>
              <a:t>Schnell</a:t>
            </a:r>
            <a:r>
              <a:rPr lang="hu-HU" sz="2200" dirty="0"/>
              <a:t>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226C613-C03E-5B80-026A-40D791C9679E}"/>
              </a:ext>
            </a:extLst>
          </p:cNvPr>
          <p:cNvSpPr txBox="1"/>
          <p:nvPr/>
        </p:nvSpPr>
        <p:spPr>
          <a:xfrm>
            <a:off x="1853332" y="1899156"/>
            <a:ext cx="1005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V. O. </a:t>
            </a:r>
            <a:r>
              <a:rPr lang="hu-HU" dirty="0" err="1"/>
              <a:t>Arutjunov</a:t>
            </a:r>
            <a:r>
              <a:rPr lang="hu-HU" dirty="0"/>
              <a:t>, Karsa Béla, </a:t>
            </a:r>
            <a:r>
              <a:rPr lang="hu-HU" dirty="0" err="1">
                <a:solidFill>
                  <a:srgbClr val="7F182D"/>
                </a:solidFill>
              </a:rPr>
              <a:t>Schnell</a:t>
            </a:r>
            <a:r>
              <a:rPr lang="hu-HU" dirty="0">
                <a:solidFill>
                  <a:srgbClr val="7F182D"/>
                </a:solidFill>
              </a:rPr>
              <a:t> László</a:t>
            </a:r>
            <a:r>
              <a:rPr lang="hu-HU" dirty="0"/>
              <a:t>, Török József, Tóth Endre, Bánsági László, Kemény Tamás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1B4179E-0D7A-7253-924C-C35120EB9E8B}"/>
              </a:ext>
            </a:extLst>
          </p:cNvPr>
          <p:cNvSpPr txBox="1"/>
          <p:nvPr/>
        </p:nvSpPr>
        <p:spPr>
          <a:xfrm>
            <a:off x="1853332" y="3107848"/>
            <a:ext cx="25875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7F182D"/>
                </a:solidFill>
              </a:rPr>
              <a:t>Dinamikus bővülés: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A0681D2-8644-5844-3355-9A5FBD0F0030}"/>
              </a:ext>
            </a:extLst>
          </p:cNvPr>
          <p:cNvSpPr txBox="1"/>
          <p:nvPr/>
        </p:nvSpPr>
        <p:spPr>
          <a:xfrm>
            <a:off x="1853332" y="2335855"/>
            <a:ext cx="972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7F182D"/>
                </a:solidFill>
              </a:rPr>
              <a:t>II. A </a:t>
            </a:r>
            <a:r>
              <a:rPr lang="hu-HU" sz="2400" b="1" dirty="0">
                <a:solidFill>
                  <a:srgbClr val="7F182D"/>
                </a:solidFill>
              </a:rPr>
              <a:t>„</a:t>
            </a:r>
            <a:r>
              <a:rPr lang="hu-HU" sz="2400" b="1" dirty="0" err="1">
                <a:solidFill>
                  <a:srgbClr val="7F182D"/>
                </a:solidFill>
              </a:rPr>
              <a:t>Schnell</a:t>
            </a:r>
            <a:r>
              <a:rPr lang="hu-HU" sz="2400" b="1" dirty="0">
                <a:solidFill>
                  <a:srgbClr val="7F182D"/>
                </a:solidFill>
              </a:rPr>
              <a:t> Tanszék” </a:t>
            </a:r>
            <a:r>
              <a:rPr lang="hu-HU" sz="2400" dirty="0">
                <a:solidFill>
                  <a:srgbClr val="7F182D"/>
                </a:solidFill>
              </a:rPr>
              <a:t>kiépülése, a sikerek megalapozása: </a:t>
            </a:r>
            <a:r>
              <a:rPr lang="hu-HU" sz="2400" b="1" dirty="0">
                <a:solidFill>
                  <a:srgbClr val="7F182D"/>
                </a:solidFill>
              </a:rPr>
              <a:t>1964-1979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AC2A293-7E56-77C7-1CAF-BE3705E92E73}"/>
              </a:ext>
            </a:extLst>
          </p:cNvPr>
          <p:cNvSpPr txBox="1"/>
          <p:nvPr/>
        </p:nvSpPr>
        <p:spPr>
          <a:xfrm>
            <a:off x="4345124" y="3107848"/>
            <a:ext cx="52747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A Tanszék összlétszáma 1979-ben: </a:t>
            </a:r>
            <a:r>
              <a:rPr lang="hu-HU" sz="2200" b="1" dirty="0">
                <a:solidFill>
                  <a:srgbClr val="7F182D"/>
                </a:solidFill>
              </a:rPr>
              <a:t>90 fő!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4F86A15-A914-FCE9-DEB7-A0E68D406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0230" y="2834156"/>
            <a:ext cx="2486130" cy="3518912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36B3EC9D-C639-A716-D133-141F2AAEAFE1}"/>
              </a:ext>
            </a:extLst>
          </p:cNvPr>
          <p:cNvSpPr txBox="1"/>
          <p:nvPr/>
        </p:nvSpPr>
        <p:spPr>
          <a:xfrm>
            <a:off x="1853332" y="3399278"/>
            <a:ext cx="56099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A tanszéki diplomások átlagéletkora: </a:t>
            </a:r>
            <a:r>
              <a:rPr lang="hu-HU" sz="2200" b="1" dirty="0">
                <a:solidFill>
                  <a:srgbClr val="7F182D"/>
                </a:solidFill>
              </a:rPr>
              <a:t>34 év!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B99EEF7-8084-BC83-3197-B73C1D36F6F3}"/>
              </a:ext>
            </a:extLst>
          </p:cNvPr>
          <p:cNvSpPr txBox="1"/>
          <p:nvPr/>
        </p:nvSpPr>
        <p:spPr>
          <a:xfrm>
            <a:off x="5839972" y="3746738"/>
            <a:ext cx="3007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7F182D"/>
                </a:solidFill>
              </a:rPr>
              <a:t>A célszám tartalmából: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8CEC748-0A48-5239-9D43-A9E5A0415A7A}"/>
              </a:ext>
            </a:extLst>
          </p:cNvPr>
          <p:cNvSpPr txBox="1"/>
          <p:nvPr/>
        </p:nvSpPr>
        <p:spPr>
          <a:xfrm>
            <a:off x="1859911" y="2758778"/>
            <a:ext cx="7664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A Műszer és Méréstechnika Tanszék létrejötte 29 fővel: </a:t>
            </a:r>
            <a:r>
              <a:rPr lang="hu-HU" sz="2200" b="1" dirty="0">
                <a:solidFill>
                  <a:srgbClr val="7F182D"/>
                </a:solidFill>
              </a:rPr>
              <a:t>1964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3B1BC7F1-9A5F-C468-447E-E96D19524E57}"/>
              </a:ext>
            </a:extLst>
          </p:cNvPr>
          <p:cNvSpPr txBox="1"/>
          <p:nvPr/>
        </p:nvSpPr>
        <p:spPr>
          <a:xfrm>
            <a:off x="95392" y="4177625"/>
            <a:ext cx="973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Schnell</a:t>
            </a:r>
            <a:r>
              <a:rPr lang="hu-HU" b="1" dirty="0"/>
              <a:t> László: </a:t>
            </a:r>
            <a:r>
              <a:rPr lang="hu-HU" dirty="0">
                <a:solidFill>
                  <a:srgbClr val="7F182D"/>
                </a:solidFill>
              </a:rPr>
              <a:t>A Műszer és Méréstechnika Tanszék oktatási és kutatási tevékenysége </a:t>
            </a:r>
            <a:r>
              <a:rPr lang="hu-HU" dirty="0"/>
              <a:t>(12 old.)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E872145-715D-B35A-0E2A-29A601E9CF26}"/>
              </a:ext>
            </a:extLst>
          </p:cNvPr>
          <p:cNvSpPr txBox="1"/>
          <p:nvPr/>
        </p:nvSpPr>
        <p:spPr>
          <a:xfrm>
            <a:off x="70290" y="4508806"/>
            <a:ext cx="472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Osváth Péter: </a:t>
            </a:r>
            <a:r>
              <a:rPr lang="hu-HU" dirty="0">
                <a:solidFill>
                  <a:srgbClr val="7F182D"/>
                </a:solidFill>
              </a:rPr>
              <a:t>Automatikus impedanciamérés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4F35457B-C69B-DAE5-8956-60EE0C748963}"/>
              </a:ext>
            </a:extLst>
          </p:cNvPr>
          <p:cNvSpPr txBox="1"/>
          <p:nvPr/>
        </p:nvSpPr>
        <p:spPr>
          <a:xfrm>
            <a:off x="95640" y="4829419"/>
            <a:ext cx="721159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hu-HU" dirty="0"/>
              <a:t>Horváth Gábor Rácz Gábor, </a:t>
            </a:r>
            <a:r>
              <a:rPr lang="hu-HU" dirty="0" err="1"/>
              <a:t>Selényi</a:t>
            </a:r>
            <a:r>
              <a:rPr lang="hu-HU" dirty="0"/>
              <a:t> Endre, </a:t>
            </a:r>
            <a:r>
              <a:rPr lang="hu-HU" dirty="0" err="1"/>
              <a:t>Sztipánovits</a:t>
            </a:r>
            <a:r>
              <a:rPr lang="hu-HU" dirty="0"/>
              <a:t> János: </a:t>
            </a:r>
          </a:p>
          <a:p>
            <a:pPr>
              <a:lnSpc>
                <a:spcPct val="80000"/>
              </a:lnSpc>
            </a:pPr>
            <a:r>
              <a:rPr lang="hu-HU" dirty="0">
                <a:solidFill>
                  <a:srgbClr val="7F182D"/>
                </a:solidFill>
              </a:rPr>
              <a:t>Mikroprocesszorok alkalmazástechnikai rendszere – az MMT rendszer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82D5C038-BD17-6E36-F650-F95801452928}"/>
              </a:ext>
            </a:extLst>
          </p:cNvPr>
          <p:cNvSpPr txBox="1"/>
          <p:nvPr/>
        </p:nvSpPr>
        <p:spPr>
          <a:xfrm>
            <a:off x="95640" y="5400536"/>
            <a:ext cx="8845114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hu-HU" dirty="0"/>
              <a:t>Hanák Péter, Máthé János, Osváth Péter, Tóth Endre:</a:t>
            </a:r>
          </a:p>
          <a:p>
            <a:pPr>
              <a:lnSpc>
                <a:spcPct val="80000"/>
              </a:lnSpc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7F182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Műszer és Méréstechnika Tanszék kisszámítógép irányítású méréstechnikai hálózata</a:t>
            </a:r>
            <a:endParaRPr lang="hu-HU" dirty="0">
              <a:solidFill>
                <a:srgbClr val="7F182D"/>
              </a:solidFill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71BAD389-A14B-3E43-B903-E8A9A5AB89DE}"/>
              </a:ext>
            </a:extLst>
          </p:cNvPr>
          <p:cNvSpPr txBox="1"/>
          <p:nvPr/>
        </p:nvSpPr>
        <p:spPr>
          <a:xfrm>
            <a:off x="70290" y="5954392"/>
            <a:ext cx="838723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hu-HU" dirty="0" err="1"/>
              <a:t>Geszter</a:t>
            </a:r>
            <a:r>
              <a:rPr lang="hu-HU" dirty="0"/>
              <a:t> Gábor, </a:t>
            </a:r>
            <a:r>
              <a:rPr lang="hu-HU" dirty="0" err="1"/>
              <a:t>Görgényi</a:t>
            </a:r>
            <a:r>
              <a:rPr lang="hu-HU" dirty="0"/>
              <a:t> András, Péceli Gábor, Telkes Béla, Tóth Endre:</a:t>
            </a:r>
          </a:p>
          <a:p>
            <a:pPr>
              <a:lnSpc>
                <a:spcPct val="80000"/>
              </a:lnSpc>
            </a:pPr>
            <a:r>
              <a:rPr lang="hu-HU" dirty="0">
                <a:solidFill>
                  <a:srgbClr val="7F182D"/>
                </a:solidFill>
              </a:rPr>
              <a:t>Az ACH-05 hibrid-analóg számítógép és az ACH-05/TPA/i hibrid számítórendszer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00CC26D-4025-0DF5-8B90-D1243EB910DE}"/>
              </a:ext>
            </a:extLst>
          </p:cNvPr>
          <p:cNvSpPr txBox="1"/>
          <p:nvPr/>
        </p:nvSpPr>
        <p:spPr>
          <a:xfrm>
            <a:off x="95392" y="3774201"/>
            <a:ext cx="49820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25 év történelmének összefoglalása: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7E58EF5-C712-B54C-7E59-4E90DFCF9B68}"/>
              </a:ext>
            </a:extLst>
          </p:cNvPr>
          <p:cNvSpPr txBox="1"/>
          <p:nvPr/>
        </p:nvSpPr>
        <p:spPr>
          <a:xfrm>
            <a:off x="340006" y="2987973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7F182D"/>
                </a:solidFill>
              </a:rPr>
              <a:t>1923 - 1995</a:t>
            </a:r>
          </a:p>
        </p:txBody>
      </p:sp>
    </p:spTree>
    <p:extLst>
      <p:ext uri="{BB962C8B-B14F-4D97-AF65-F5344CB8AC3E}">
        <p14:creationId xmlns:p14="http://schemas.microsoft.com/office/powerpoint/2010/main" val="2681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FD57-7070-D736-72B8-7FE39BD933C2}"/>
              </a:ext>
            </a:extLst>
          </p:cNvPr>
          <p:cNvSpPr txBox="1">
            <a:spLocks/>
          </p:cNvSpPr>
          <p:nvPr/>
        </p:nvSpPr>
        <p:spPr>
          <a:xfrm>
            <a:off x="190500" y="104775"/>
            <a:ext cx="11811000" cy="10858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810F29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hu-HU" sz="3200" b="1" dirty="0" err="1"/>
              <a:t>Schnell</a:t>
            </a:r>
            <a:r>
              <a:rPr lang="hu-HU" sz="3200" b="1" dirty="0"/>
              <a:t> Professzor Úr és a Tanszék: </a:t>
            </a:r>
          </a:p>
          <a:p>
            <a:pPr algn="ctr" defTabSz="914400"/>
            <a:r>
              <a:rPr lang="hu-HU" sz="3200" b="1" dirty="0"/>
              <a:t>a fejlődés főbb szakaszai, a Műhely épülése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87CB5ED-873F-10D0-D474-14C24A37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56" y="452014"/>
            <a:ext cx="1371719" cy="203624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6BCC381-64A9-5CB1-72E4-2152A053B04D}"/>
              </a:ext>
            </a:extLst>
          </p:cNvPr>
          <p:cNvSpPr txBox="1"/>
          <p:nvPr/>
        </p:nvSpPr>
        <p:spPr>
          <a:xfrm>
            <a:off x="1842213" y="1221513"/>
            <a:ext cx="7338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7F182D"/>
                </a:solidFill>
              </a:rPr>
              <a:t>III. A „kisugárzás” és az „aratás” időszaka: </a:t>
            </a:r>
            <a:r>
              <a:rPr lang="hu-HU" sz="2400" b="1" dirty="0">
                <a:solidFill>
                  <a:srgbClr val="7F182D"/>
                </a:solidFill>
              </a:rPr>
              <a:t>1979-1995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148F7BB-A841-9517-191C-C6EFF05CB2D9}"/>
              </a:ext>
            </a:extLst>
          </p:cNvPr>
          <p:cNvSpPr txBox="1"/>
          <p:nvPr/>
        </p:nvSpPr>
        <p:spPr>
          <a:xfrm>
            <a:off x="1842213" y="1639254"/>
            <a:ext cx="54801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Erőteljes megjelenés a nemzetközi térben: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920FCF8-E93A-0133-CA09-A4CB372B2D5E}"/>
              </a:ext>
            </a:extLst>
          </p:cNvPr>
          <p:cNvSpPr txBox="1"/>
          <p:nvPr/>
        </p:nvSpPr>
        <p:spPr>
          <a:xfrm>
            <a:off x="1842213" y="2369256"/>
            <a:ext cx="67425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Legjobbjaink a vállalkozások és a külföld vonzásában.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F2EF0E5-ED6D-3AEA-2B36-32BE4599457C}"/>
              </a:ext>
            </a:extLst>
          </p:cNvPr>
          <p:cNvSpPr txBox="1"/>
          <p:nvPr/>
        </p:nvSpPr>
        <p:spPr>
          <a:xfrm>
            <a:off x="1842213" y="2026781"/>
            <a:ext cx="75901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Aktív közreműködés nemzetközi szervezetekben (IMEKO, …)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D4B2F17-7EF8-1021-CA6E-67609F0DB898}"/>
              </a:ext>
            </a:extLst>
          </p:cNvPr>
          <p:cNvSpPr txBox="1"/>
          <p:nvPr/>
        </p:nvSpPr>
        <p:spPr>
          <a:xfrm>
            <a:off x="8848702" y="2369256"/>
            <a:ext cx="24112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Hosszú a névsor!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29706DD-E20C-DDFB-FB24-16A706817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4320936"/>
            <a:ext cx="1455267" cy="2064299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D45BC54A-8B41-7292-19C1-5E69FE715289}"/>
              </a:ext>
            </a:extLst>
          </p:cNvPr>
          <p:cNvSpPr txBox="1"/>
          <p:nvPr/>
        </p:nvSpPr>
        <p:spPr>
          <a:xfrm>
            <a:off x="0" y="2980567"/>
            <a:ext cx="26500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Állami  Díj (1985):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5C0C6E3-D535-9D38-E80E-744C040FB91D}"/>
              </a:ext>
            </a:extLst>
          </p:cNvPr>
          <p:cNvSpPr txBox="1"/>
          <p:nvPr/>
        </p:nvSpPr>
        <p:spPr>
          <a:xfrm>
            <a:off x="0" y="3324141"/>
            <a:ext cx="479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Bádi</a:t>
            </a:r>
            <a:r>
              <a:rPr lang="hu-HU" dirty="0"/>
              <a:t> Béla, Horváth Gábor, </a:t>
            </a:r>
            <a:r>
              <a:rPr lang="hu-HU" dirty="0" err="1"/>
              <a:t>Schnell</a:t>
            </a:r>
            <a:r>
              <a:rPr lang="hu-HU" dirty="0"/>
              <a:t> László, </a:t>
            </a:r>
            <a:r>
              <a:rPr lang="hu-HU" dirty="0" err="1"/>
              <a:t>Selényi</a:t>
            </a:r>
            <a:r>
              <a:rPr lang="hu-HU" dirty="0"/>
              <a:t> Endre, </a:t>
            </a:r>
            <a:r>
              <a:rPr lang="hu-HU" dirty="0" err="1"/>
              <a:t>Sztipánovits</a:t>
            </a:r>
            <a:r>
              <a:rPr lang="hu-HU" dirty="0"/>
              <a:t> János, </a:t>
            </a:r>
            <a:r>
              <a:rPr lang="hu-HU" dirty="0" err="1"/>
              <a:t>Zillich</a:t>
            </a:r>
            <a:r>
              <a:rPr lang="hu-HU" dirty="0"/>
              <a:t> Pál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E994D072-EB87-EC5C-1B02-AEECC8811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324" y="2834605"/>
            <a:ext cx="2914141" cy="1603387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2CA840D2-5365-8BE2-D37A-041725D9B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786" y="2800143"/>
            <a:ext cx="2273894" cy="160338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C90EC8E-C99E-4438-5282-697EE3890B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5871" y="2794813"/>
            <a:ext cx="1538553" cy="2180091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923AF714-7D50-3CC9-E7D9-5EE46CD933C4}"/>
              </a:ext>
            </a:extLst>
          </p:cNvPr>
          <p:cNvSpPr txBox="1"/>
          <p:nvPr/>
        </p:nvSpPr>
        <p:spPr>
          <a:xfrm>
            <a:off x="9210" y="3929937"/>
            <a:ext cx="21023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Könyv (1985): 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36E5836F-063E-AEED-E9FC-99DD50320F28}"/>
              </a:ext>
            </a:extLst>
          </p:cNvPr>
          <p:cNvSpPr txBox="1"/>
          <p:nvPr/>
        </p:nvSpPr>
        <p:spPr>
          <a:xfrm>
            <a:off x="1882173" y="4448420"/>
            <a:ext cx="5012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Újabb Mérés és Automatika célszám</a:t>
            </a:r>
            <a:r>
              <a:rPr lang="hu-HU" dirty="0">
                <a:solidFill>
                  <a:srgbClr val="7F182D"/>
                </a:solidFill>
              </a:rPr>
              <a:t>: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AB2FE8F-E6D3-22FC-F537-07BDBE9E9F22}"/>
              </a:ext>
            </a:extLst>
          </p:cNvPr>
          <p:cNvSpPr txBox="1"/>
          <p:nvPr/>
        </p:nvSpPr>
        <p:spPr>
          <a:xfrm>
            <a:off x="1882173" y="4798011"/>
            <a:ext cx="445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Ultrahangos vasúti sínvizsgáló berendezés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70E05D07-BBAF-FB63-A7FF-70BEC1B30C15}"/>
              </a:ext>
            </a:extLst>
          </p:cNvPr>
          <p:cNvSpPr txBox="1"/>
          <p:nvPr/>
        </p:nvSpPr>
        <p:spPr>
          <a:xfrm>
            <a:off x="1882173" y="5083864"/>
            <a:ext cx="898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Az MMT interaktív grafikus rendszer felhasználása nyomtatott áramkörök tervezésében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287FFDBB-66F2-56BC-F05B-A439ACD6BABC}"/>
              </a:ext>
            </a:extLst>
          </p:cNvPr>
          <p:cNvSpPr txBox="1"/>
          <p:nvPr/>
        </p:nvSpPr>
        <p:spPr>
          <a:xfrm>
            <a:off x="1882173" y="5353085"/>
            <a:ext cx="479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Mérőautomata hírközlési kábelek vizsgálatára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18F62C8E-32CF-933F-4A56-5821F5DF49B4}"/>
              </a:ext>
            </a:extLst>
          </p:cNvPr>
          <p:cNvSpPr txBox="1"/>
          <p:nvPr/>
        </p:nvSpPr>
        <p:spPr>
          <a:xfrm>
            <a:off x="1902921" y="5618749"/>
            <a:ext cx="232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Elektronikus műteher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9636CF97-3EC2-6814-09AE-34DEEB6CEF45}"/>
              </a:ext>
            </a:extLst>
          </p:cNvPr>
          <p:cNvSpPr txBox="1"/>
          <p:nvPr/>
        </p:nvSpPr>
        <p:spPr>
          <a:xfrm>
            <a:off x="1901091" y="5858602"/>
            <a:ext cx="555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BASIC nyelven programozható végellenőrző készülék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FA86EDCC-8F62-7B31-CF5D-8BE3B01115B5}"/>
              </a:ext>
            </a:extLst>
          </p:cNvPr>
          <p:cNvSpPr txBox="1"/>
          <p:nvPr/>
        </p:nvSpPr>
        <p:spPr>
          <a:xfrm>
            <a:off x="1901382" y="6124266"/>
            <a:ext cx="466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EEG jelanalizátor fejlesztésének tapasztalatai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121661E-D925-2DF7-A12D-D749D7726EBD}"/>
              </a:ext>
            </a:extLst>
          </p:cNvPr>
          <p:cNvSpPr txBox="1"/>
          <p:nvPr/>
        </p:nvSpPr>
        <p:spPr>
          <a:xfrm>
            <a:off x="157278" y="259021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7F182D"/>
                </a:solidFill>
              </a:rPr>
              <a:t>1923 - 1995</a:t>
            </a:r>
          </a:p>
        </p:txBody>
      </p:sp>
    </p:spTree>
    <p:extLst>
      <p:ext uri="{BB962C8B-B14F-4D97-AF65-F5344CB8AC3E}">
        <p14:creationId xmlns:p14="http://schemas.microsoft.com/office/powerpoint/2010/main" val="426849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392C85-B68C-7AB3-4113-A930A402ED74}"/>
              </a:ext>
            </a:extLst>
          </p:cNvPr>
          <p:cNvSpPr txBox="1">
            <a:spLocks/>
          </p:cNvSpPr>
          <p:nvPr/>
        </p:nvSpPr>
        <p:spPr>
          <a:xfrm>
            <a:off x="190500" y="396605"/>
            <a:ext cx="11811000" cy="65398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810F29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hu-HU" sz="3200" b="1" dirty="0" err="1"/>
              <a:t>Schnell</a:t>
            </a:r>
            <a:r>
              <a:rPr lang="hu-HU" sz="3200" b="1" dirty="0"/>
              <a:t> </a:t>
            </a:r>
            <a:r>
              <a:rPr lang="hu-HU" sz="3200" b="1" dirty="0">
                <a:solidFill>
                  <a:srgbClr val="A81437"/>
                </a:solidFill>
              </a:rPr>
              <a:t>Professzor</a:t>
            </a:r>
            <a:r>
              <a:rPr lang="hu-HU" sz="3200" b="1" dirty="0"/>
              <a:t> Úr és az Egyetem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56DB10A-FB66-213B-9CC1-CB0E2A751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7" y="1392760"/>
            <a:ext cx="1371719" cy="203624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99FD7608-DABA-8914-F365-97CD1523CD98}"/>
              </a:ext>
            </a:extLst>
          </p:cNvPr>
          <p:cNvSpPr txBox="1"/>
          <p:nvPr/>
        </p:nvSpPr>
        <p:spPr>
          <a:xfrm>
            <a:off x="1848255" y="1177316"/>
            <a:ext cx="56150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1985-1988:</a:t>
            </a:r>
            <a:r>
              <a:rPr lang="hu-HU" sz="2200" dirty="0">
                <a:solidFill>
                  <a:srgbClr val="7F182D"/>
                </a:solidFill>
              </a:rPr>
              <a:t> A Villamosmérnöki Kar dékánja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DBE6F89-C875-9202-F0BE-200DA9331297}"/>
              </a:ext>
            </a:extLst>
          </p:cNvPr>
          <p:cNvSpPr txBox="1"/>
          <p:nvPr/>
        </p:nvSpPr>
        <p:spPr>
          <a:xfrm>
            <a:off x="1848256" y="1550266"/>
            <a:ext cx="7782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Megteremtette a </a:t>
            </a:r>
            <a:r>
              <a:rPr lang="hu-HU" sz="2200" b="1" dirty="0">
                <a:solidFill>
                  <a:srgbClr val="7F182D"/>
                </a:solidFill>
              </a:rPr>
              <a:t>műszaki informatikus képzés </a:t>
            </a:r>
            <a:r>
              <a:rPr lang="hu-HU" sz="2200" dirty="0"/>
              <a:t>feltételeit.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01BAF8A-63ED-C0EA-634F-7B35943CB4D0}"/>
              </a:ext>
            </a:extLst>
          </p:cNvPr>
          <p:cNvSpPr txBox="1"/>
          <p:nvPr/>
        </p:nvSpPr>
        <p:spPr>
          <a:xfrm>
            <a:off x="1848255" y="2287813"/>
            <a:ext cx="10108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Önálló kari szervezeti egységként létrehozta a </a:t>
            </a:r>
            <a:r>
              <a:rPr lang="hu-HU" sz="2200" b="1" dirty="0">
                <a:solidFill>
                  <a:srgbClr val="7F182D"/>
                </a:solidFill>
              </a:rPr>
              <a:t>Villamoskari Számítóközpontot.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D129175-976F-A14E-4A73-100899673B2F}"/>
              </a:ext>
            </a:extLst>
          </p:cNvPr>
          <p:cNvSpPr txBox="1"/>
          <p:nvPr/>
        </p:nvSpPr>
        <p:spPr>
          <a:xfrm>
            <a:off x="1848255" y="2706841"/>
            <a:ext cx="10545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Induláskor a Központ </a:t>
            </a:r>
            <a:r>
              <a:rPr lang="hu-HU" sz="2200" dirty="0">
                <a:solidFill>
                  <a:srgbClr val="7F182D"/>
                </a:solidFill>
              </a:rPr>
              <a:t>SZKI </a:t>
            </a:r>
            <a:r>
              <a:rPr lang="hu-HU" sz="2200" dirty="0" err="1">
                <a:solidFill>
                  <a:srgbClr val="7F182D"/>
                </a:solidFill>
              </a:rPr>
              <a:t>Proper</a:t>
            </a:r>
            <a:r>
              <a:rPr lang="hu-HU" sz="2200" dirty="0">
                <a:solidFill>
                  <a:srgbClr val="7F182D"/>
                </a:solidFill>
              </a:rPr>
              <a:t> 16 személyi számítógépekre </a:t>
            </a:r>
            <a:r>
              <a:rPr lang="hu-HU" sz="2200" dirty="0"/>
              <a:t>alapozva működött.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61C2DDD-D560-4BEB-BA1F-44807CD75D4D}"/>
              </a:ext>
            </a:extLst>
          </p:cNvPr>
          <p:cNvSpPr txBox="1"/>
          <p:nvPr/>
        </p:nvSpPr>
        <p:spPr>
          <a:xfrm>
            <a:off x="1848255" y="3105834"/>
            <a:ext cx="10153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Fodor Lajos rektor Úr kérésére a rendszerváltáskor Ő dolgozta ki a </a:t>
            </a:r>
            <a:r>
              <a:rPr lang="hu-HU" sz="2200" dirty="0">
                <a:solidFill>
                  <a:srgbClr val="7F182D"/>
                </a:solidFill>
              </a:rPr>
              <a:t>BME Szenátus </a:t>
            </a:r>
            <a:r>
              <a:rPr lang="hu-HU" sz="2200" dirty="0"/>
              <a:t>(Egyetemi Tanács) tagjai és a </a:t>
            </a:r>
            <a:r>
              <a:rPr lang="hu-HU" sz="2200" dirty="0">
                <a:solidFill>
                  <a:srgbClr val="7F182D"/>
                </a:solidFill>
              </a:rPr>
              <a:t>rektor választásának új szabályait.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2A9332CE-79C4-F72E-94C1-B92D53102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009" y="4059172"/>
            <a:ext cx="6071698" cy="2196671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7D13E58F-C3A0-FB03-6941-6D2B165D099B}"/>
              </a:ext>
            </a:extLst>
          </p:cNvPr>
          <p:cNvSpPr txBox="1"/>
          <p:nvPr/>
        </p:nvSpPr>
        <p:spPr>
          <a:xfrm>
            <a:off x="239362" y="3484013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7F182D"/>
                </a:solidFill>
              </a:rPr>
              <a:t>1923 - 1995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0EF3195-6AC5-F595-CEE2-98A5445A9FDD}"/>
              </a:ext>
            </a:extLst>
          </p:cNvPr>
          <p:cNvSpPr txBox="1"/>
          <p:nvPr/>
        </p:nvSpPr>
        <p:spPr>
          <a:xfrm>
            <a:off x="239362" y="3862345"/>
            <a:ext cx="31653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solidFill>
                  <a:srgbClr val="7F182D"/>
                </a:solidFill>
              </a:rPr>
              <a:t>Munkásságának állami elismerése (</a:t>
            </a:r>
            <a:r>
              <a:rPr lang="hu-HU" sz="2200" b="1" dirty="0">
                <a:solidFill>
                  <a:srgbClr val="7F182D"/>
                </a:solidFill>
              </a:rPr>
              <a:t>1993</a:t>
            </a:r>
            <a:r>
              <a:rPr lang="hu-HU" sz="2200" dirty="0">
                <a:solidFill>
                  <a:srgbClr val="7F182D"/>
                </a:solidFill>
              </a:rPr>
              <a:t>):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D38782D-6D49-4E2D-F4CF-847137642E66}"/>
              </a:ext>
            </a:extLst>
          </p:cNvPr>
          <p:cNvSpPr txBox="1"/>
          <p:nvPr/>
        </p:nvSpPr>
        <p:spPr>
          <a:xfrm>
            <a:off x="1848255" y="1914863"/>
            <a:ext cx="61965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0" i="0" u="none" strike="noStrike" kern="1200" cap="none" spc="0" normalizeH="0" baseline="0" noProof="0" dirty="0">
                <a:ln>
                  <a:noFill/>
                </a:ln>
                <a:solidFill>
                  <a:srgbClr val="0A100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 képzés a 1986/87. tanévtől indult.</a:t>
            </a:r>
          </a:p>
        </p:txBody>
      </p:sp>
    </p:spTree>
    <p:extLst>
      <p:ext uri="{BB962C8B-B14F-4D97-AF65-F5344CB8AC3E}">
        <p14:creationId xmlns:p14="http://schemas.microsoft.com/office/powerpoint/2010/main" val="38018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0F29D2-4943-541A-35B3-087CDFEB86B9}"/>
              </a:ext>
            </a:extLst>
          </p:cNvPr>
          <p:cNvSpPr txBox="1">
            <a:spLocks/>
          </p:cNvSpPr>
          <p:nvPr/>
        </p:nvSpPr>
        <p:spPr>
          <a:xfrm>
            <a:off x="190500" y="202053"/>
            <a:ext cx="11811000" cy="5956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810F29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hu-HU" sz="3200" b="1" dirty="0" err="1"/>
              <a:t>Schnell</a:t>
            </a:r>
            <a:r>
              <a:rPr lang="hu-HU" sz="3200" b="1" dirty="0"/>
              <a:t> Professzor Úr öröksége: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102529-FF14-C82B-FEFD-F450345F2E55}"/>
              </a:ext>
            </a:extLst>
          </p:cNvPr>
          <p:cNvSpPr txBox="1">
            <a:spLocks/>
          </p:cNvSpPr>
          <p:nvPr/>
        </p:nvSpPr>
        <p:spPr>
          <a:xfrm>
            <a:off x="190500" y="797669"/>
            <a:ext cx="11811000" cy="59561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810F29"/>
                </a:solidFill>
                <a:latin typeface="+mj-lt"/>
                <a:ea typeface="+mj-ea"/>
                <a:cs typeface="Segoe UI" panose="020B0502040204020203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8F8F8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hu-HU" sz="3200" b="1" dirty="0"/>
              <a:t>Oktatás, tehetséggondozás, innováció, tudomány, menedzsment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A68C76E-E4E2-5CC3-9E57-BE2DF8707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392760"/>
            <a:ext cx="1371719" cy="2036240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BA1C94A9-78C7-1F72-64E3-16DF981FD040}"/>
              </a:ext>
            </a:extLst>
          </p:cNvPr>
          <p:cNvSpPr txBox="1"/>
          <p:nvPr/>
        </p:nvSpPr>
        <p:spPr>
          <a:xfrm>
            <a:off x="1717877" y="1384637"/>
            <a:ext cx="2212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621E0F"/>
                </a:solidFill>
              </a:rPr>
              <a:t>Rövid időutazás:</a:t>
            </a:r>
          </a:p>
        </p:txBody>
      </p:sp>
      <p:pic>
        <p:nvPicPr>
          <p:cNvPr id="10" name="Kép 9" descr="A képen fedett pályás, padló, monokróm, fekete-fehé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7762FD7-2429-2ACA-F81E-F2EE51835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531" y="1384637"/>
            <a:ext cx="1905000" cy="1676400"/>
          </a:xfrm>
          <a:prstGeom prst="rect">
            <a:avLst/>
          </a:prstGeom>
          <a:noFill/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2EC0CEF2-B84A-6C69-E589-1ADF33A6A883}"/>
              </a:ext>
            </a:extLst>
          </p:cNvPr>
          <p:cNvSpPr txBox="1"/>
          <p:nvPr/>
        </p:nvSpPr>
        <p:spPr>
          <a:xfrm>
            <a:off x="4021682" y="1384637"/>
            <a:ext cx="53462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~50 éve, R épület földszint és első emelet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9428B47-8EC5-DDAA-0810-AF7911F12E11}"/>
              </a:ext>
            </a:extLst>
          </p:cNvPr>
          <p:cNvSpPr txBox="1"/>
          <p:nvPr/>
        </p:nvSpPr>
        <p:spPr>
          <a:xfrm>
            <a:off x="1720666" y="1764810"/>
            <a:ext cx="46756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Oktatói és hallgatói laboratóriumok: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1044EAE-955D-5A36-26E9-C83C88617C9E}"/>
              </a:ext>
            </a:extLst>
          </p:cNvPr>
          <p:cNvSpPr txBox="1"/>
          <p:nvPr/>
        </p:nvSpPr>
        <p:spPr>
          <a:xfrm>
            <a:off x="6376495" y="1756161"/>
            <a:ext cx="35876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Laborcentrikus „világkép”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C8A134B-80CA-584C-3657-97452F219277}"/>
              </a:ext>
            </a:extLst>
          </p:cNvPr>
          <p:cNvSpPr txBox="1"/>
          <p:nvPr/>
        </p:nvSpPr>
        <p:spPr>
          <a:xfrm>
            <a:off x="1717877" y="2516837"/>
            <a:ext cx="83713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A mérésvezetők az </a:t>
            </a:r>
            <a:r>
              <a:rPr lang="hu-HU" sz="2200" dirty="0">
                <a:solidFill>
                  <a:srgbClr val="7F182D"/>
                </a:solidFill>
              </a:rPr>
              <a:t>EMG, GAMMA</a:t>
            </a:r>
            <a:r>
              <a:rPr lang="hu-HU" sz="2200" dirty="0"/>
              <a:t>, stb. legjobb fejlesztőmérnökei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D10C00C-EF2E-BAA8-B4DE-288A90F48D52}"/>
              </a:ext>
            </a:extLst>
          </p:cNvPr>
          <p:cNvSpPr txBox="1"/>
          <p:nvPr/>
        </p:nvSpPr>
        <p:spPr>
          <a:xfrm>
            <a:off x="1717877" y="2869273"/>
            <a:ext cx="24449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Délelőtt ~10 óra: 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8592E003-1932-FDA6-00F4-CAB407A7A394}"/>
              </a:ext>
            </a:extLst>
          </p:cNvPr>
          <p:cNvSpPr txBox="1"/>
          <p:nvPr/>
        </p:nvSpPr>
        <p:spPr>
          <a:xfrm>
            <a:off x="3919115" y="2869599"/>
            <a:ext cx="21611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Nagyvizit ideje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CBDA469D-C7AC-075F-7BDF-1203BD5506CD}"/>
              </a:ext>
            </a:extLst>
          </p:cNvPr>
          <p:cNvSpPr txBox="1"/>
          <p:nvPr/>
        </p:nvSpPr>
        <p:spPr>
          <a:xfrm>
            <a:off x="1717877" y="3203388"/>
            <a:ext cx="7987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 err="1">
                <a:solidFill>
                  <a:srgbClr val="7F182D"/>
                </a:solidFill>
              </a:rPr>
              <a:t>Schnell</a:t>
            </a:r>
            <a:r>
              <a:rPr lang="hu-HU" sz="2200" dirty="0">
                <a:solidFill>
                  <a:srgbClr val="7F182D"/>
                </a:solidFill>
              </a:rPr>
              <a:t> Professzor Úr </a:t>
            </a:r>
            <a:r>
              <a:rPr lang="hu-HU" sz="2200" dirty="0"/>
              <a:t>(fehér köpenyben) </a:t>
            </a:r>
            <a:r>
              <a:rPr lang="hu-HU" sz="2200" dirty="0" err="1"/>
              <a:t>végigjárja</a:t>
            </a:r>
            <a:r>
              <a:rPr lang="hu-HU" sz="2200" dirty="0"/>
              <a:t> a Tanszéket.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9EF5BE45-4D22-DB11-3B92-A6AAB1D50CF8}"/>
              </a:ext>
            </a:extLst>
          </p:cNvPr>
          <p:cNvSpPr txBox="1"/>
          <p:nvPr/>
        </p:nvSpPr>
        <p:spPr>
          <a:xfrm>
            <a:off x="1717877" y="3603175"/>
            <a:ext cx="36247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Mindenki asztalánál megáll: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324CFC4C-4F42-8A57-6D18-646BBA1D1F15}"/>
              </a:ext>
            </a:extLst>
          </p:cNvPr>
          <p:cNvSpPr txBox="1"/>
          <p:nvPr/>
        </p:nvSpPr>
        <p:spPr>
          <a:xfrm>
            <a:off x="5233020" y="3604549"/>
            <a:ext cx="44305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7F182D"/>
                </a:solidFill>
              </a:rPr>
              <a:t>Érdeklődik, mindenkit meghallgat.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EB6FB7AE-F1BD-1224-4851-0252D01E4DB3}"/>
              </a:ext>
            </a:extLst>
          </p:cNvPr>
          <p:cNvSpPr txBox="1"/>
          <p:nvPr/>
        </p:nvSpPr>
        <p:spPr>
          <a:xfrm>
            <a:off x="9501594" y="3603176"/>
            <a:ext cx="1639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Naprakész.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9D40A30E-07AB-1D5C-3390-FFADADDB7ECB}"/>
              </a:ext>
            </a:extLst>
          </p:cNvPr>
          <p:cNvSpPr txBox="1"/>
          <p:nvPr/>
        </p:nvSpPr>
        <p:spPr>
          <a:xfrm>
            <a:off x="190500" y="4480656"/>
            <a:ext cx="7820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1. Az oktatás és tehetséggondozás elsődleges prioritások: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A678BDFD-4EF3-C711-F17C-0BB084BF7AF0}"/>
              </a:ext>
            </a:extLst>
          </p:cNvPr>
          <p:cNvSpPr txBox="1"/>
          <p:nvPr/>
        </p:nvSpPr>
        <p:spPr>
          <a:xfrm>
            <a:off x="201884" y="4823485"/>
            <a:ext cx="5244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Tanterv és tananyagfejlesztés, jegyzetek.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E9B5096-DF2D-A2B0-5463-C553D2A1F028}"/>
              </a:ext>
            </a:extLst>
          </p:cNvPr>
          <p:cNvSpPr txBox="1"/>
          <p:nvPr/>
        </p:nvSpPr>
        <p:spPr>
          <a:xfrm>
            <a:off x="5176842" y="4823261"/>
            <a:ext cx="52372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Oktatási infrastruktúra (</a:t>
            </a:r>
            <a:r>
              <a:rPr lang="hu-HU" sz="2200" b="1" dirty="0">
                <a:solidFill>
                  <a:srgbClr val="7F182D"/>
                </a:solidFill>
              </a:rPr>
              <a:t>labor</a:t>
            </a:r>
            <a:r>
              <a:rPr lang="hu-HU" sz="2200" dirty="0"/>
              <a:t>) fejlesztés.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7D67828-5E84-13C3-1F8D-285E8AE50B23}"/>
              </a:ext>
            </a:extLst>
          </p:cNvPr>
          <p:cNvSpPr txBox="1"/>
          <p:nvPr/>
        </p:nvSpPr>
        <p:spPr>
          <a:xfrm>
            <a:off x="201884" y="5174128"/>
            <a:ext cx="112515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A beszerzett műszerek, berendezések, számítógépek, szoftverek: </a:t>
            </a:r>
            <a:r>
              <a:rPr lang="hu-HU" sz="2200" b="1" dirty="0">
                <a:solidFill>
                  <a:srgbClr val="7F182D"/>
                </a:solidFill>
              </a:rPr>
              <a:t>know-how</a:t>
            </a:r>
            <a:r>
              <a:rPr lang="hu-HU" sz="2200" dirty="0">
                <a:solidFill>
                  <a:srgbClr val="7F182D"/>
                </a:solidFill>
              </a:rPr>
              <a:t> hordozók!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6C88DB0-AB9A-6BCF-629E-1801DAF07D23}"/>
              </a:ext>
            </a:extLst>
          </p:cNvPr>
          <p:cNvSpPr txBox="1"/>
          <p:nvPr/>
        </p:nvSpPr>
        <p:spPr>
          <a:xfrm>
            <a:off x="4021682" y="3994327"/>
            <a:ext cx="355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7F182D"/>
                </a:solidFill>
              </a:rPr>
              <a:t>Mit tanultunk Tőle: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FC3E8F5C-6F77-65D3-BEE2-154958678C70}"/>
              </a:ext>
            </a:extLst>
          </p:cNvPr>
          <p:cNvSpPr txBox="1"/>
          <p:nvPr/>
        </p:nvSpPr>
        <p:spPr>
          <a:xfrm>
            <a:off x="190500" y="5516957"/>
            <a:ext cx="106029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Az önálló alkotó tevékenység örömének mielőbbi megtapasztalása kulcsfontosságú:</a:t>
            </a:r>
            <a:endParaRPr lang="hu-HU" sz="2200" b="1" dirty="0">
              <a:solidFill>
                <a:srgbClr val="7F182D"/>
              </a:solidFill>
            </a:endParaRP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69ADE70B-D4DF-E4BE-A84F-029955DD892B}"/>
              </a:ext>
            </a:extLst>
          </p:cNvPr>
          <p:cNvSpPr txBox="1"/>
          <p:nvPr/>
        </p:nvSpPr>
        <p:spPr>
          <a:xfrm>
            <a:off x="190500" y="5889439"/>
            <a:ext cx="4187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7F182D"/>
                </a:solidFill>
              </a:rPr>
              <a:t>TDK, Önálló laboratórium </a:t>
            </a:r>
            <a:r>
              <a:rPr lang="hu-HU" sz="2200" b="1" dirty="0">
                <a:solidFill>
                  <a:srgbClr val="7F182D"/>
                </a:solidFill>
              </a:rPr>
              <a:t>1967-</a:t>
            </a:r>
            <a:endParaRPr lang="hu-HU" sz="2200" dirty="0"/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4C816372-DA4C-3153-275A-B17F2836C01F}"/>
              </a:ext>
            </a:extLst>
          </p:cNvPr>
          <p:cNvSpPr txBox="1"/>
          <p:nvPr/>
        </p:nvSpPr>
        <p:spPr>
          <a:xfrm>
            <a:off x="4306825" y="5889439"/>
            <a:ext cx="63353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Nappali szakmérnökhallgatók, utánpótlás nevelés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0B774526-B1AF-C2AB-9C5B-A5651FD59DF8}"/>
              </a:ext>
            </a:extLst>
          </p:cNvPr>
          <p:cNvSpPr txBox="1"/>
          <p:nvPr/>
        </p:nvSpPr>
        <p:spPr>
          <a:xfrm>
            <a:off x="1717877" y="2167960"/>
            <a:ext cx="25476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Jövő mérnöke cikk: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0CC60840-9184-159B-147D-600BC6638A09}"/>
              </a:ext>
            </a:extLst>
          </p:cNvPr>
          <p:cNvSpPr txBox="1"/>
          <p:nvPr/>
        </p:nvSpPr>
        <p:spPr>
          <a:xfrm>
            <a:off x="4443169" y="2158129"/>
            <a:ext cx="37730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>
                <a:solidFill>
                  <a:srgbClr val="7F182D"/>
                </a:solidFill>
              </a:rPr>
              <a:t>„Tanuljunk </a:t>
            </a:r>
            <a:r>
              <a:rPr lang="hu-HU" sz="2200" dirty="0" err="1">
                <a:solidFill>
                  <a:srgbClr val="7F182D"/>
                </a:solidFill>
              </a:rPr>
              <a:t>Schnellül</a:t>
            </a:r>
            <a:r>
              <a:rPr lang="hu-HU" sz="2200" dirty="0">
                <a:solidFill>
                  <a:srgbClr val="7F182D"/>
                </a:solidFill>
              </a:rPr>
              <a:t> laborul!”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78C6A114-3F91-951C-01C9-E7F5E67F4EBA}"/>
              </a:ext>
            </a:extLst>
          </p:cNvPr>
          <p:cNvSpPr txBox="1"/>
          <p:nvPr/>
        </p:nvSpPr>
        <p:spPr>
          <a:xfrm>
            <a:off x="91945" y="3448210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7F182D"/>
                </a:solidFill>
              </a:rPr>
              <a:t>1923 - 1995</a:t>
            </a:r>
          </a:p>
        </p:txBody>
      </p:sp>
    </p:spTree>
    <p:extLst>
      <p:ext uri="{BB962C8B-B14F-4D97-AF65-F5344CB8AC3E}">
        <p14:creationId xmlns:p14="http://schemas.microsoft.com/office/powerpoint/2010/main" val="253929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" grpId="0"/>
      <p:bldP spid="3" grpId="0"/>
      <p:bldP spid="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FD494694-9B5A-4D1A-A799-ED7231D7D132}"/>
              </a:ext>
            </a:extLst>
          </p:cNvPr>
          <p:cNvSpPr txBox="1"/>
          <p:nvPr/>
        </p:nvSpPr>
        <p:spPr>
          <a:xfrm>
            <a:off x="1709636" y="998188"/>
            <a:ext cx="101205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2. 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7F182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Nincs prosperitás </a:t>
            </a:r>
            <a:r>
              <a:rPr lang="hu-HU" sz="2200" b="1" dirty="0">
                <a:solidFill>
                  <a:srgbClr val="7F182D"/>
                </a:solidFill>
              </a:rPr>
              <a:t>szerteágazó ipari kapcsolatok, ipari bevételek nélkül: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E66C1A2-DFA5-5A44-8042-629CF1B1B062}"/>
              </a:ext>
            </a:extLst>
          </p:cNvPr>
          <p:cNvSpPr txBox="1"/>
          <p:nvPr/>
        </p:nvSpPr>
        <p:spPr>
          <a:xfrm>
            <a:off x="4508065" y="413413"/>
            <a:ext cx="355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7F182D"/>
                </a:solidFill>
              </a:rPr>
              <a:t>Mit tanultunk Tőle: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08F429A-DC25-F8F8-EFD0-7749F0796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7" y="998188"/>
            <a:ext cx="1371719" cy="203624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9F93828-0987-7340-8950-8CB57F796EAE}"/>
              </a:ext>
            </a:extLst>
          </p:cNvPr>
          <p:cNvSpPr txBox="1"/>
          <p:nvPr/>
        </p:nvSpPr>
        <p:spPr>
          <a:xfrm>
            <a:off x="1709636" y="1367519"/>
            <a:ext cx="9918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dirty="0"/>
              <a:t>A </a:t>
            </a:r>
            <a:r>
              <a:rPr lang="hu-HU" sz="2200" dirty="0" err="1"/>
              <a:t>láthatóságot</a:t>
            </a:r>
            <a:r>
              <a:rPr lang="hu-HU" sz="2200" dirty="0"/>
              <a:t> magas technikai színvonalú fejlesztésekkel lehet megteremteni.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3263FBB-B457-A189-0168-09045B7459F9}"/>
              </a:ext>
            </a:extLst>
          </p:cNvPr>
          <p:cNvSpPr txBox="1"/>
          <p:nvPr/>
        </p:nvSpPr>
        <p:spPr>
          <a:xfrm>
            <a:off x="1705308" y="1876579"/>
            <a:ext cx="10187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Félvezető karakterisztika rajzoló, X-Y koordinátaíró (EMG), Áramváltó hitelesítő berendezés (VBKM), </a:t>
            </a:r>
          </a:p>
          <a:p>
            <a:r>
              <a:rPr lang="hu-HU" dirty="0"/>
              <a:t>Zagyva-Tarna vízgazdálkodási rendszer adatgyűjtő és vezérlő rendszere, </a:t>
            </a:r>
            <a:r>
              <a:rPr lang="hu-HU" dirty="0" err="1"/>
              <a:t>Haematológiai</a:t>
            </a:r>
            <a:r>
              <a:rPr lang="hu-HU" dirty="0"/>
              <a:t> automata,</a:t>
            </a:r>
          </a:p>
          <a:p>
            <a:r>
              <a:rPr lang="hu-HU" dirty="0"/>
              <a:t>MMT rendszer alapú orvosi műszer fejlesztések (MEDICOR), …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3F07647-C216-F72C-F895-AE9B14135B02}"/>
              </a:ext>
            </a:extLst>
          </p:cNvPr>
          <p:cNvSpPr txBox="1"/>
          <p:nvPr/>
        </p:nvSpPr>
        <p:spPr>
          <a:xfrm>
            <a:off x="1709636" y="2878082"/>
            <a:ext cx="9979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3. A láthatóság ismertséget hoz: BNV, OMFB, SZKI, akadémiai intézetek …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756E9A9-F907-1CF4-201A-1B5EFBC74003}"/>
              </a:ext>
            </a:extLst>
          </p:cNvPr>
          <p:cNvSpPr txBox="1"/>
          <p:nvPr/>
        </p:nvSpPr>
        <p:spPr>
          <a:xfrm>
            <a:off x="1709636" y="3308969"/>
            <a:ext cx="810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Sebestyén János, </a:t>
            </a:r>
            <a:r>
              <a:rPr lang="hu-HU" dirty="0" err="1"/>
              <a:t>Balotay</a:t>
            </a:r>
            <a:r>
              <a:rPr lang="hu-HU" dirty="0"/>
              <a:t> Kálmán (OMFB), Náray Zsolt (SZKI) és sokan mások …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D582927-95FF-E974-775F-21B5966BDBAA}"/>
              </a:ext>
            </a:extLst>
          </p:cNvPr>
          <p:cNvSpPr txBox="1"/>
          <p:nvPr/>
        </p:nvSpPr>
        <p:spPr>
          <a:xfrm>
            <a:off x="1709636" y="4511761"/>
            <a:ext cx="9473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5. Nincs magas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rgbClr val="7F182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szintű</a:t>
            </a:r>
            <a:r>
              <a:rPr lang="hu-HU" sz="2200" b="1" dirty="0">
                <a:solidFill>
                  <a:srgbClr val="7F182D"/>
                </a:solidFill>
              </a:rPr>
              <a:t> műszaki alkotás tudományos tevékenység nélkül</a:t>
            </a:r>
          </a:p>
        </p:txBody>
      </p:sp>
      <p:pic>
        <p:nvPicPr>
          <p:cNvPr id="11" name="Kép 10" descr="A képen szöveg, képernyőkép, Betűtípus, poszt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F6BD9F62-9014-8150-4564-D181D1A7A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31" y="4039016"/>
            <a:ext cx="1509906" cy="2226999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8B0641BD-6D8F-85D3-55A2-91F0EA39FDA8}"/>
              </a:ext>
            </a:extLst>
          </p:cNvPr>
          <p:cNvSpPr txBox="1"/>
          <p:nvPr/>
        </p:nvSpPr>
        <p:spPr>
          <a:xfrm>
            <a:off x="1709636" y="3720159"/>
            <a:ext cx="105119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4. Nincs magasszintű műszaki alkotás a legújabb technológiák ismerete nélkül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685F5F8-89A8-75FC-0AEF-8C3DC1357C3B}"/>
              </a:ext>
            </a:extLst>
          </p:cNvPr>
          <p:cNvSpPr txBox="1"/>
          <p:nvPr/>
        </p:nvSpPr>
        <p:spPr>
          <a:xfrm>
            <a:off x="1709635" y="4151046"/>
            <a:ext cx="734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digitális technika és a méréstechnika ötvözése a 70-es évek elejétől ...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48969E5-1EDB-F668-2E59-C988C2C4C928}"/>
              </a:ext>
            </a:extLst>
          </p:cNvPr>
          <p:cNvSpPr txBox="1"/>
          <p:nvPr/>
        </p:nvSpPr>
        <p:spPr>
          <a:xfrm>
            <a:off x="1705308" y="4942648"/>
            <a:ext cx="919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Digitális jelfeldolgozás a méréstudományban,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A100D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megbízhatóság a mérőberendezésekben</a:t>
            </a:r>
            <a:r>
              <a:rPr lang="hu-HU" dirty="0"/>
              <a:t> …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B18EDC3F-9062-36F2-D4BB-6FDE48C498DE}"/>
              </a:ext>
            </a:extLst>
          </p:cNvPr>
          <p:cNvSpPr txBox="1"/>
          <p:nvPr/>
        </p:nvSpPr>
        <p:spPr>
          <a:xfrm>
            <a:off x="1705308" y="5275037"/>
            <a:ext cx="8425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6. A jó munkahelyi légkör inspirál, az erőinket megsokszorozza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3381E10-7FFA-006A-63F8-F59DF2CD294F}"/>
              </a:ext>
            </a:extLst>
          </p:cNvPr>
          <p:cNvSpPr txBox="1"/>
          <p:nvPr/>
        </p:nvSpPr>
        <p:spPr>
          <a:xfrm>
            <a:off x="1728517" y="5644369"/>
            <a:ext cx="10015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Minden odafigyelésért, elismerésért hálásak tudunk lenni, ráadásul ezt Tőle többnyire megkaptuk!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B2893E9-4291-7995-2A9B-84CC866B0F3F}"/>
              </a:ext>
            </a:extLst>
          </p:cNvPr>
          <p:cNvSpPr txBox="1"/>
          <p:nvPr/>
        </p:nvSpPr>
        <p:spPr>
          <a:xfrm>
            <a:off x="288639" y="3114454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7F182D"/>
                </a:solidFill>
              </a:rPr>
              <a:t>1923 - 1995</a:t>
            </a:r>
          </a:p>
        </p:txBody>
      </p:sp>
    </p:spTree>
    <p:extLst>
      <p:ext uri="{BB962C8B-B14F-4D97-AF65-F5344CB8AC3E}">
        <p14:creationId xmlns:p14="http://schemas.microsoft.com/office/powerpoint/2010/main" val="27494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2FB6F73C-BC18-E6A0-48C6-1EA1A96AB273}"/>
              </a:ext>
            </a:extLst>
          </p:cNvPr>
          <p:cNvSpPr txBox="1"/>
          <p:nvPr/>
        </p:nvSpPr>
        <p:spPr>
          <a:xfrm>
            <a:off x="4319199" y="432622"/>
            <a:ext cx="355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solidFill>
                  <a:srgbClr val="7F182D"/>
                </a:solidFill>
              </a:rPr>
              <a:t>Mit tanultunk Tőle: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187D59A-AAB2-CDD8-5A4C-63D090DB8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01" y="1580471"/>
            <a:ext cx="1371719" cy="203624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09C09774-EC85-29AB-E464-9690D8F9A014}"/>
              </a:ext>
            </a:extLst>
          </p:cNvPr>
          <p:cNvSpPr txBox="1"/>
          <p:nvPr/>
        </p:nvSpPr>
        <p:spPr>
          <a:xfrm>
            <a:off x="1841177" y="1780630"/>
            <a:ext cx="82941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8. A jó vezetés együttműködésre, </a:t>
            </a:r>
            <a:r>
              <a:rPr lang="hu-HU" sz="2200" b="1" dirty="0" err="1">
                <a:solidFill>
                  <a:srgbClr val="7F182D"/>
                </a:solidFill>
              </a:rPr>
              <a:t>együttgondolkodásra</a:t>
            </a:r>
            <a:r>
              <a:rPr lang="hu-HU" sz="2200" b="1" dirty="0">
                <a:solidFill>
                  <a:srgbClr val="7F182D"/>
                </a:solidFill>
              </a:rPr>
              <a:t> épít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DDA766A-91BE-4050-84D4-F30EA108F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54" y="2301706"/>
            <a:ext cx="3001645" cy="2143125"/>
          </a:xfrm>
          <a:prstGeom prst="rect">
            <a:avLst/>
          </a:prstGeom>
          <a:noFill/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BE3C9E8-958F-B9D8-68E4-895AA0017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33" y="2339339"/>
            <a:ext cx="3236738" cy="2861503"/>
          </a:xfrm>
          <a:prstGeom prst="rect">
            <a:avLst/>
          </a:prstGeom>
          <a:noFill/>
        </p:spPr>
      </p:pic>
      <p:pic>
        <p:nvPicPr>
          <p:cNvPr id="10" name="Kép 9" descr="A képen személy, ing, ruházat, Emberi arc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EE35280-9235-009E-CC0E-4E03B4676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28" y="1580471"/>
            <a:ext cx="1476375" cy="1791335"/>
          </a:xfrm>
          <a:prstGeom prst="rect">
            <a:avLst/>
          </a:prstGeom>
          <a:noFill/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44D8632F-6BD6-55E2-CC99-B24031B58C90}"/>
              </a:ext>
            </a:extLst>
          </p:cNvPr>
          <p:cNvSpPr txBox="1"/>
          <p:nvPr/>
        </p:nvSpPr>
        <p:spPr>
          <a:xfrm>
            <a:off x="1841373" y="1043437"/>
            <a:ext cx="70296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7F182D"/>
                </a:solidFill>
              </a:rPr>
              <a:t>7. Az egyértelmű, következetes értékrend összetart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F891FC0-9735-6431-8E7D-83296B01EEA3}"/>
              </a:ext>
            </a:extLst>
          </p:cNvPr>
          <p:cNvSpPr txBox="1"/>
          <p:nvPr/>
        </p:nvSpPr>
        <p:spPr>
          <a:xfrm>
            <a:off x="1841177" y="1442811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Hasznos munka, elkötelezettség, szakmai tehetség, szorgalom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7A66F0A-B958-563B-1FF9-1F955942CF0B}"/>
              </a:ext>
            </a:extLst>
          </p:cNvPr>
          <p:cNvSpPr txBox="1"/>
          <p:nvPr/>
        </p:nvSpPr>
        <p:spPr>
          <a:xfrm>
            <a:off x="3347935" y="5947525"/>
            <a:ext cx="494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7F182D"/>
                </a:solidFill>
              </a:rPr>
              <a:t>Köszönöm a megtisztelő figyelmet!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E4D9D2C-D848-F0FB-3945-E8236BD95E2F}"/>
              </a:ext>
            </a:extLst>
          </p:cNvPr>
          <p:cNvSpPr txBox="1"/>
          <p:nvPr/>
        </p:nvSpPr>
        <p:spPr>
          <a:xfrm>
            <a:off x="300046" y="3681353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7F182D"/>
                </a:solidFill>
              </a:rPr>
              <a:t>1923 - 1995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1DC0CA1-66FC-ED2A-7D6B-935393E99BD5}"/>
              </a:ext>
            </a:extLst>
          </p:cNvPr>
          <p:cNvSpPr txBox="1"/>
          <p:nvPr/>
        </p:nvSpPr>
        <p:spPr>
          <a:xfrm>
            <a:off x="3222636" y="4444831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„Szenátus”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C54B964-16E5-D4CD-612A-B988551A0D44}"/>
              </a:ext>
            </a:extLst>
          </p:cNvPr>
          <p:cNvSpPr txBox="1"/>
          <p:nvPr/>
        </p:nvSpPr>
        <p:spPr>
          <a:xfrm>
            <a:off x="6321702" y="4441278"/>
            <a:ext cx="254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társtanszékek vezetői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D6C04282-F632-BB45-89A9-B05BE3543F78}"/>
              </a:ext>
            </a:extLst>
          </p:cNvPr>
          <p:cNvSpPr txBox="1"/>
          <p:nvPr/>
        </p:nvSpPr>
        <p:spPr>
          <a:xfrm>
            <a:off x="5038928" y="6128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C2CC75A8-61FA-B279-6985-1CF2A72AFACF}"/>
              </a:ext>
            </a:extLst>
          </p:cNvPr>
          <p:cNvSpPr txBox="1"/>
          <p:nvPr/>
        </p:nvSpPr>
        <p:spPr>
          <a:xfrm>
            <a:off x="10602013" y="355994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7F182D"/>
                </a:solidFill>
              </a:rPr>
              <a:t>1993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6968CE1-FF32-6F40-6371-F50748978D53}"/>
              </a:ext>
            </a:extLst>
          </p:cNvPr>
          <p:cNvSpPr txBox="1"/>
          <p:nvPr/>
        </p:nvSpPr>
        <p:spPr>
          <a:xfrm>
            <a:off x="2095740" y="4730960"/>
            <a:ext cx="75491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 err="1">
                <a:solidFill>
                  <a:srgbClr val="7F182D"/>
                </a:solidFill>
              </a:rPr>
              <a:t>Schnell</a:t>
            </a:r>
            <a:r>
              <a:rPr lang="hu-HU" sz="2200" b="1" dirty="0">
                <a:solidFill>
                  <a:srgbClr val="7F182D"/>
                </a:solidFill>
              </a:rPr>
              <a:t> Professzor Úr emléke és életpéldája bennünk él!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E26F029-5272-36CB-1D09-CD142FD35DDE}"/>
              </a:ext>
            </a:extLst>
          </p:cNvPr>
          <p:cNvSpPr txBox="1"/>
          <p:nvPr/>
        </p:nvSpPr>
        <p:spPr>
          <a:xfrm>
            <a:off x="1371016" y="5210744"/>
            <a:ext cx="9234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dirty="0">
                <a:solidFill>
                  <a:srgbClr val="810F29"/>
                </a:solidFill>
              </a:rPr>
              <a:t>Mesterünk volt, mi pedig – nagy örömünkre – tanítványai lehettünk!</a:t>
            </a:r>
          </a:p>
        </p:txBody>
      </p:sp>
    </p:spTree>
    <p:extLst>
      <p:ext uri="{BB962C8B-B14F-4D97-AF65-F5344CB8AC3E}">
        <p14:creationId xmlns:p14="http://schemas.microsoft.com/office/powerpoint/2010/main" val="6891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  <p:bldP spid="16" grpId="0"/>
      <p:bldP spid="19" grpId="0"/>
      <p:bldP spid="2" grpId="0"/>
    </p:bldLst>
  </p:timing>
</p:sld>
</file>

<file path=ppt/theme/theme1.xml><?xml version="1.0" encoding="utf-8"?>
<a:theme xmlns:a="http://schemas.openxmlformats.org/drawingml/2006/main" name="MIT70">
  <a:themeElements>
    <a:clrScheme name="MIT70_v2">
      <a:dk1>
        <a:srgbClr val="0A100D"/>
      </a:dk1>
      <a:lt1>
        <a:srgbClr val="FFFFFF"/>
      </a:lt1>
      <a:dk2>
        <a:srgbClr val="810F29"/>
      </a:dk2>
      <a:lt2>
        <a:srgbClr val="DDDDDD"/>
      </a:lt2>
      <a:accent1>
        <a:srgbClr val="AF1438"/>
      </a:accent1>
      <a:accent2>
        <a:srgbClr val="EE964B"/>
      </a:accent2>
      <a:accent3>
        <a:srgbClr val="CAF7E2"/>
      </a:accent3>
      <a:accent4>
        <a:srgbClr val="58B09C"/>
      </a:accent4>
      <a:accent5>
        <a:srgbClr val="0F7EB2"/>
      </a:accent5>
      <a:accent6>
        <a:srgbClr val="085D83"/>
      </a:accent6>
      <a:hlink>
        <a:srgbClr val="0038AE"/>
      </a:hlink>
      <a:folHlink>
        <a:srgbClr val="0038AE"/>
      </a:folHlink>
    </a:clrScheme>
    <a:fontScheme name="Custom 4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400" dirty="0">
            <a:solidFill>
              <a:schemeClr val="bg1"/>
            </a:solidFill>
          </a:defRPr>
        </a:defPPr>
      </a:lstStyle>
      <a:style>
        <a:lnRef idx="2">
          <a:schemeClr val="accent5">
            <a:shade val="15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</a:objectDefaults>
  <a:extraClrSchemeLst>
    <a:extraClrScheme>
      <a:clrScheme name="bme_ftsrg_hun_micskeiz_new_v6 1">
        <a:dk1>
          <a:srgbClr val="621E0F"/>
        </a:dk1>
        <a:lt1>
          <a:srgbClr val="FFFFFF"/>
        </a:lt1>
        <a:dk2>
          <a:srgbClr val="000000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AAAAAA"/>
        </a:accent3>
        <a:accent4>
          <a:srgbClr val="DADADA"/>
        </a:accent4>
        <a:accent5>
          <a:srgbClr val="FBEBAD"/>
        </a:accent5>
        <a:accent6>
          <a:srgbClr val="D06800"/>
        </a:accent6>
        <a:hlink>
          <a:srgbClr val="0038AE"/>
        </a:hlink>
        <a:folHlink>
          <a:srgbClr val="0038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2">
        <a:dk1>
          <a:srgbClr val="0099FF"/>
        </a:dk1>
        <a:lt1>
          <a:srgbClr val="FFFFFF"/>
        </a:lt1>
        <a:dk2>
          <a:srgbClr val="000000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AAAAAA"/>
        </a:accent3>
        <a:accent4>
          <a:srgbClr val="DADADA"/>
        </a:accent4>
        <a:accent5>
          <a:srgbClr val="BDACAE"/>
        </a:accent5>
        <a:accent6>
          <a:srgbClr val="744919"/>
        </a:accent6>
        <a:hlink>
          <a:srgbClr val="002060"/>
        </a:hlink>
        <a:folHlink>
          <a:srgbClr val="00206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e_ftsrg_hun_micskeiz_new_v6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00A579"/>
        </a:accent6>
        <a:hlink>
          <a:srgbClr val="0098CE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A2324E7075CB54C9A7FA16B6592DF03" ma:contentTypeVersion="12" ma:contentTypeDescription="Új dokumentum létrehozása." ma:contentTypeScope="" ma:versionID="e0dc528b73b5bc67df7551720661794e">
  <xsd:schema xmlns:xsd="http://www.w3.org/2001/XMLSchema" xmlns:xs="http://www.w3.org/2001/XMLSchema" xmlns:p="http://schemas.microsoft.com/office/2006/metadata/properties" xmlns:ns2="a14e759f-3230-4292-ba73-6838daf5d04e" xmlns:ns3="3c952ea8-ec5d-4cd3-b7a4-485199090752" targetNamespace="http://schemas.microsoft.com/office/2006/metadata/properties" ma:root="true" ma:fieldsID="fa5f5ee81a7be72599b90e91569d0ded" ns2:_="" ns3:_="">
    <xsd:import namespace="a14e759f-3230-4292-ba73-6838daf5d04e"/>
    <xsd:import namespace="3c952ea8-ec5d-4cd3-b7a4-4851990907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e759f-3230-4292-ba73-6838daf5d0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Képcímkék" ma:readOnly="false" ma:fieldId="{5cf76f15-5ced-4ddc-b409-7134ff3c332f}" ma:taxonomyMulti="true" ma:sspId="01d0beb6-f273-48e7-85d4-dac867ddce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52ea8-ec5d-4cd3-b7a4-48519909075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b8eab61-3631-44d6-a2f9-7c07758e32e2}" ma:internalName="TaxCatchAll" ma:showField="CatchAllData" ma:web="3c952ea8-ec5d-4cd3-b7a4-4851990907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4e759f-3230-4292-ba73-6838daf5d04e">
      <Terms xmlns="http://schemas.microsoft.com/office/infopath/2007/PartnerControls"/>
    </lcf76f155ced4ddcb4097134ff3c332f>
    <TaxCatchAll xmlns="3c952ea8-ec5d-4cd3-b7a4-485199090752" xsi:nil="true"/>
  </documentManagement>
</p:properties>
</file>

<file path=customXml/itemProps1.xml><?xml version="1.0" encoding="utf-8"?>
<ds:datastoreItem xmlns:ds="http://schemas.openxmlformats.org/officeDocument/2006/customXml" ds:itemID="{0C939E0A-C782-434A-8460-A0AEE110A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4e759f-3230-4292-ba73-6838daf5d04e"/>
    <ds:schemaRef ds:uri="3c952ea8-ec5d-4cd3-b7a4-485199090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B6349B-FF34-48B5-A91A-0F9837504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88C0C7-D06B-4F99-A653-716533E22D88}">
  <ds:schemaRefs>
    <ds:schemaRef ds:uri="a14e759f-3230-4292-ba73-6838daf5d04e"/>
    <ds:schemaRef ds:uri="http://purl.org/dc/dcmitype/"/>
    <ds:schemaRef ds:uri="http://purl.org/dc/terms/"/>
    <ds:schemaRef ds:uri="http://www.w3.org/XML/1998/namespace"/>
    <ds:schemaRef ds:uri="3c952ea8-ec5d-4cd3-b7a4-485199090752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35149</TotalTime>
  <Words>1045</Words>
  <Application>Microsoft Office PowerPoint</Application>
  <PresentationFormat>Szélesvásznú</PresentationFormat>
  <Paragraphs>134</Paragraphs>
  <Slides>9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Segoe UI</vt:lpstr>
      <vt:lpstr>Segoe UI Black</vt:lpstr>
      <vt:lpstr>Segoe UI Light</vt:lpstr>
      <vt:lpstr>Times New Roman</vt:lpstr>
      <vt:lpstr>Wingdings</vt:lpstr>
      <vt:lpstr>MIT70</vt:lpstr>
      <vt:lpstr>Műhelyek és alapítók –  Schnell László, MIT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MIT70 Kutatócsoport bemutatkozása</dc:title>
  <dc:creator>BME MIT</dc:creator>
  <cp:lastModifiedBy>Tokaji Nagy Erzsébet</cp:lastModifiedBy>
  <cp:revision>2900</cp:revision>
  <dcterms:created xsi:type="dcterms:W3CDTF">2013-06-08T09:47:17Z</dcterms:created>
  <dcterms:modified xsi:type="dcterms:W3CDTF">2025-06-17T08:21:44Z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0x010100EA2324E7075CB54C9A7FA16B6592DF03</vt:lpwstr>
  </property>
  <property fmtid="{D5CDD505-2E9C-101B-9397-08002B2CF9AE}" pid="3" name="MediaServiceImageTags">
    <vt:lpwstr/>
  </property>
</Properties>
</file>