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9" r:id="rId4"/>
    <p:sldId id="260" r:id="rId5"/>
    <p:sldId id="261" r:id="rId6"/>
    <p:sldId id="272" r:id="rId7"/>
    <p:sldId id="258" r:id="rId8"/>
    <p:sldId id="263" r:id="rId9"/>
    <p:sldId id="264" r:id="rId10"/>
    <p:sldId id="265" r:id="rId11"/>
    <p:sldId id="271" r:id="rId12"/>
    <p:sldId id="266" r:id="rId13"/>
    <p:sldId id="267" r:id="rId14"/>
    <p:sldId id="268" r:id="rId15"/>
    <p:sldId id="269" r:id="rId16"/>
    <p:sldId id="270" r:id="rId17"/>
    <p:sldId id="262" r:id="rId1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6349" autoAdjust="0"/>
  </p:normalViewPr>
  <p:slideViewPr>
    <p:cSldViewPr snapToGrid="0">
      <p:cViewPr varScale="1">
        <p:scale>
          <a:sx n="87" d="100"/>
          <a:sy n="87" d="100"/>
        </p:scale>
        <p:origin x="52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119A4D-09E8-45EA-8896-D76EF4076D50}" type="doc">
      <dgm:prSet loTypeId="urn:microsoft.com/office/officeart/2005/8/layout/cycle8" loCatId="cycle" qsTypeId="urn:microsoft.com/office/officeart/2005/8/quickstyle/3d6" qsCatId="3D" csTypeId="urn:microsoft.com/office/officeart/2005/8/colors/colorful2" csCatId="colorful" phldr="1"/>
      <dgm:spPr/>
    </dgm:pt>
    <dgm:pt modelId="{64A17E6A-8F19-4514-BB5C-F94F781FE188}">
      <dgm:prSet phldrT="[Szöveg]" custT="1"/>
      <dgm:spPr/>
      <dgm:t>
        <a:bodyPr/>
        <a:lstStyle/>
        <a:p>
          <a:r>
            <a:rPr lang="en-US" sz="1800" dirty="0" err="1"/>
            <a:t>Érzéke-lés</a:t>
          </a:r>
          <a:endParaRPr lang="hu-HU" sz="1800" dirty="0"/>
        </a:p>
      </dgm:t>
    </dgm:pt>
    <dgm:pt modelId="{129B4F54-728D-4B38-A773-319DA4DA291B}" type="parTrans" cxnId="{0117CBC8-73E0-48FB-8248-7FA823ACE3C0}">
      <dgm:prSet/>
      <dgm:spPr/>
      <dgm:t>
        <a:bodyPr/>
        <a:lstStyle/>
        <a:p>
          <a:endParaRPr lang="hu-HU"/>
        </a:p>
      </dgm:t>
    </dgm:pt>
    <dgm:pt modelId="{BD7FDD41-C010-4857-B1F4-121929691800}" type="sibTrans" cxnId="{0117CBC8-73E0-48FB-8248-7FA823ACE3C0}">
      <dgm:prSet/>
      <dgm:spPr/>
      <dgm:t>
        <a:bodyPr/>
        <a:lstStyle/>
        <a:p>
          <a:endParaRPr lang="hu-HU"/>
        </a:p>
      </dgm:t>
    </dgm:pt>
    <dgm:pt modelId="{BCE691CF-0C3D-45B3-91FB-B78CF1B5AF63}">
      <dgm:prSet phldrT="[Szöveg]" custT="1"/>
      <dgm:spPr/>
      <dgm:t>
        <a:bodyPr/>
        <a:lstStyle/>
        <a:p>
          <a:r>
            <a:rPr lang="en-US" sz="1800" dirty="0" err="1"/>
            <a:t>Döntés</a:t>
          </a:r>
          <a:endParaRPr lang="hu-HU" sz="1800" dirty="0"/>
        </a:p>
      </dgm:t>
    </dgm:pt>
    <dgm:pt modelId="{1393E330-13E6-412C-84B3-D6CD8EA1E87F}" type="parTrans" cxnId="{18C8446A-5724-4FA9-A8CC-76CD6863072E}">
      <dgm:prSet/>
      <dgm:spPr/>
      <dgm:t>
        <a:bodyPr/>
        <a:lstStyle/>
        <a:p>
          <a:endParaRPr lang="hu-HU"/>
        </a:p>
      </dgm:t>
    </dgm:pt>
    <dgm:pt modelId="{D54638D4-FC16-485F-9AA3-FE47C46E9300}" type="sibTrans" cxnId="{18C8446A-5724-4FA9-A8CC-76CD6863072E}">
      <dgm:prSet/>
      <dgm:spPr/>
      <dgm:t>
        <a:bodyPr/>
        <a:lstStyle/>
        <a:p>
          <a:endParaRPr lang="hu-HU"/>
        </a:p>
      </dgm:t>
    </dgm:pt>
    <dgm:pt modelId="{8E258AA8-47F1-474D-9442-F1A09FC51722}">
      <dgm:prSet phldrT="[Szöveg]" custT="1"/>
      <dgm:spPr/>
      <dgm:t>
        <a:bodyPr/>
        <a:lstStyle/>
        <a:p>
          <a:r>
            <a:rPr lang="en-US" sz="1800" dirty="0" err="1"/>
            <a:t>Beavat-kozás</a:t>
          </a:r>
          <a:endParaRPr lang="hu-HU" sz="1800" dirty="0"/>
        </a:p>
      </dgm:t>
    </dgm:pt>
    <dgm:pt modelId="{72EB8483-AAC3-441C-824A-A21C71DBC3C9}" type="parTrans" cxnId="{C3358520-E90E-4C8C-9FB1-898EADEC4171}">
      <dgm:prSet/>
      <dgm:spPr/>
      <dgm:t>
        <a:bodyPr/>
        <a:lstStyle/>
        <a:p>
          <a:endParaRPr lang="hu-HU"/>
        </a:p>
      </dgm:t>
    </dgm:pt>
    <dgm:pt modelId="{7DDBBD7C-AAC2-4A3D-A106-A115A66C60D2}" type="sibTrans" cxnId="{C3358520-E90E-4C8C-9FB1-898EADEC4171}">
      <dgm:prSet/>
      <dgm:spPr/>
      <dgm:t>
        <a:bodyPr/>
        <a:lstStyle/>
        <a:p>
          <a:endParaRPr lang="hu-HU"/>
        </a:p>
      </dgm:t>
    </dgm:pt>
    <dgm:pt modelId="{C56B861E-CF26-483B-B62A-98987B935BE9}" type="pres">
      <dgm:prSet presAssocID="{B9119A4D-09E8-45EA-8896-D76EF4076D50}" presName="compositeShape" presStyleCnt="0">
        <dgm:presLayoutVars>
          <dgm:chMax val="7"/>
          <dgm:dir/>
          <dgm:resizeHandles val="exact"/>
        </dgm:presLayoutVars>
      </dgm:prSet>
      <dgm:spPr/>
    </dgm:pt>
    <dgm:pt modelId="{6035E735-B119-41D5-8D93-D01B10119D34}" type="pres">
      <dgm:prSet presAssocID="{B9119A4D-09E8-45EA-8896-D76EF4076D50}" presName="wedge1" presStyleLbl="node1" presStyleIdx="0" presStyleCnt="3"/>
      <dgm:spPr/>
      <dgm:t>
        <a:bodyPr/>
        <a:lstStyle/>
        <a:p>
          <a:endParaRPr lang="hu-HU"/>
        </a:p>
      </dgm:t>
    </dgm:pt>
    <dgm:pt modelId="{64789DA8-5B8F-4BD4-946B-B2CB77E53054}" type="pres">
      <dgm:prSet presAssocID="{B9119A4D-09E8-45EA-8896-D76EF4076D50}" presName="dummy1a" presStyleCnt="0"/>
      <dgm:spPr/>
    </dgm:pt>
    <dgm:pt modelId="{F793FAA2-E330-4685-A286-98DE58B00917}" type="pres">
      <dgm:prSet presAssocID="{B9119A4D-09E8-45EA-8896-D76EF4076D50}" presName="dummy1b" presStyleCnt="0"/>
      <dgm:spPr/>
    </dgm:pt>
    <dgm:pt modelId="{B7EB716E-032B-4EC7-8689-2E8D6EE40CA4}" type="pres">
      <dgm:prSet presAssocID="{B9119A4D-09E8-45EA-8896-D76EF4076D50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1DD6F41-38E7-4F9D-993C-3754DC1098D2}" type="pres">
      <dgm:prSet presAssocID="{B9119A4D-09E8-45EA-8896-D76EF4076D50}" presName="wedge2" presStyleLbl="node1" presStyleIdx="1" presStyleCnt="3"/>
      <dgm:spPr/>
      <dgm:t>
        <a:bodyPr/>
        <a:lstStyle/>
        <a:p>
          <a:endParaRPr lang="hu-HU"/>
        </a:p>
      </dgm:t>
    </dgm:pt>
    <dgm:pt modelId="{2A8998DA-159E-46DC-9484-2A87A48E52B8}" type="pres">
      <dgm:prSet presAssocID="{B9119A4D-09E8-45EA-8896-D76EF4076D50}" presName="dummy2a" presStyleCnt="0"/>
      <dgm:spPr/>
    </dgm:pt>
    <dgm:pt modelId="{75D583E9-1246-4F60-82BE-0D1CFAC850FA}" type="pres">
      <dgm:prSet presAssocID="{B9119A4D-09E8-45EA-8896-D76EF4076D50}" presName="dummy2b" presStyleCnt="0"/>
      <dgm:spPr/>
    </dgm:pt>
    <dgm:pt modelId="{40FF547D-AE0D-4B91-9BCC-98BB4BB26CC0}" type="pres">
      <dgm:prSet presAssocID="{B9119A4D-09E8-45EA-8896-D76EF4076D50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832911A-D33E-43C6-8EAB-3E15C6912C95}" type="pres">
      <dgm:prSet presAssocID="{B9119A4D-09E8-45EA-8896-D76EF4076D50}" presName="wedge3" presStyleLbl="node1" presStyleIdx="2" presStyleCnt="3"/>
      <dgm:spPr/>
      <dgm:t>
        <a:bodyPr/>
        <a:lstStyle/>
        <a:p>
          <a:endParaRPr lang="hu-HU"/>
        </a:p>
      </dgm:t>
    </dgm:pt>
    <dgm:pt modelId="{121AFEBF-1FF7-4664-A128-D3A9A670A2E0}" type="pres">
      <dgm:prSet presAssocID="{B9119A4D-09E8-45EA-8896-D76EF4076D50}" presName="dummy3a" presStyleCnt="0"/>
      <dgm:spPr/>
    </dgm:pt>
    <dgm:pt modelId="{5ACA5D14-676C-446B-B067-A5301103A9BE}" type="pres">
      <dgm:prSet presAssocID="{B9119A4D-09E8-45EA-8896-D76EF4076D50}" presName="dummy3b" presStyleCnt="0"/>
      <dgm:spPr/>
    </dgm:pt>
    <dgm:pt modelId="{CB8DAF05-E7DC-49CB-96A6-649085505F54}" type="pres">
      <dgm:prSet presAssocID="{B9119A4D-09E8-45EA-8896-D76EF4076D50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0B3D53D-F648-4923-9438-7374943B3B11}" type="pres">
      <dgm:prSet presAssocID="{BD7FDD41-C010-4857-B1F4-121929691800}" presName="arrowWedge1" presStyleLbl="fgSibTrans2D1" presStyleIdx="0" presStyleCnt="3"/>
      <dgm:spPr/>
    </dgm:pt>
    <dgm:pt modelId="{03AC4CD8-1643-41BC-BA46-7798A74C7E1C}" type="pres">
      <dgm:prSet presAssocID="{D54638D4-FC16-485F-9AA3-FE47C46E9300}" presName="arrowWedge2" presStyleLbl="fgSibTrans2D1" presStyleIdx="1" presStyleCnt="3"/>
      <dgm:spPr/>
    </dgm:pt>
    <dgm:pt modelId="{539BA584-816A-449E-A041-AC3398C6245C}" type="pres">
      <dgm:prSet presAssocID="{7DDBBD7C-AAC2-4A3D-A106-A115A66C60D2}" presName="arrowWedge3" presStyleLbl="fgSibTrans2D1" presStyleIdx="2" presStyleCnt="3"/>
      <dgm:spPr/>
    </dgm:pt>
  </dgm:ptLst>
  <dgm:cxnLst>
    <dgm:cxn modelId="{F7F69559-2457-4AE3-A769-13DFBA432EC6}" type="presOf" srcId="{BCE691CF-0C3D-45B3-91FB-B78CF1B5AF63}" destId="{40FF547D-AE0D-4B91-9BCC-98BB4BB26CC0}" srcOrd="1" destOrd="0" presId="urn:microsoft.com/office/officeart/2005/8/layout/cycle8"/>
    <dgm:cxn modelId="{BABE723A-4545-49E5-A4A6-BF3332B9A9A2}" type="presOf" srcId="{64A17E6A-8F19-4514-BB5C-F94F781FE188}" destId="{6035E735-B119-41D5-8D93-D01B10119D34}" srcOrd="0" destOrd="0" presId="urn:microsoft.com/office/officeart/2005/8/layout/cycle8"/>
    <dgm:cxn modelId="{0117CBC8-73E0-48FB-8248-7FA823ACE3C0}" srcId="{B9119A4D-09E8-45EA-8896-D76EF4076D50}" destId="{64A17E6A-8F19-4514-BB5C-F94F781FE188}" srcOrd="0" destOrd="0" parTransId="{129B4F54-728D-4B38-A773-319DA4DA291B}" sibTransId="{BD7FDD41-C010-4857-B1F4-121929691800}"/>
    <dgm:cxn modelId="{C3358520-E90E-4C8C-9FB1-898EADEC4171}" srcId="{B9119A4D-09E8-45EA-8896-D76EF4076D50}" destId="{8E258AA8-47F1-474D-9442-F1A09FC51722}" srcOrd="2" destOrd="0" parTransId="{72EB8483-AAC3-441C-824A-A21C71DBC3C9}" sibTransId="{7DDBBD7C-AAC2-4A3D-A106-A115A66C60D2}"/>
    <dgm:cxn modelId="{51781127-0EC8-447F-8ACB-DF6600BC5749}" type="presOf" srcId="{8E258AA8-47F1-474D-9442-F1A09FC51722}" destId="{CB8DAF05-E7DC-49CB-96A6-649085505F54}" srcOrd="1" destOrd="0" presId="urn:microsoft.com/office/officeart/2005/8/layout/cycle8"/>
    <dgm:cxn modelId="{63C3388C-DE0C-47D7-B418-D50F47773823}" type="presOf" srcId="{8E258AA8-47F1-474D-9442-F1A09FC51722}" destId="{4832911A-D33E-43C6-8EAB-3E15C6912C95}" srcOrd="0" destOrd="0" presId="urn:microsoft.com/office/officeart/2005/8/layout/cycle8"/>
    <dgm:cxn modelId="{389DA3D0-1674-4013-B10F-47A62DAC7498}" type="presOf" srcId="{64A17E6A-8F19-4514-BB5C-F94F781FE188}" destId="{B7EB716E-032B-4EC7-8689-2E8D6EE40CA4}" srcOrd="1" destOrd="0" presId="urn:microsoft.com/office/officeart/2005/8/layout/cycle8"/>
    <dgm:cxn modelId="{18C8446A-5724-4FA9-A8CC-76CD6863072E}" srcId="{B9119A4D-09E8-45EA-8896-D76EF4076D50}" destId="{BCE691CF-0C3D-45B3-91FB-B78CF1B5AF63}" srcOrd="1" destOrd="0" parTransId="{1393E330-13E6-412C-84B3-D6CD8EA1E87F}" sibTransId="{D54638D4-FC16-485F-9AA3-FE47C46E9300}"/>
    <dgm:cxn modelId="{F2A599E9-C729-43C1-A986-B51ADFE4A904}" type="presOf" srcId="{B9119A4D-09E8-45EA-8896-D76EF4076D50}" destId="{C56B861E-CF26-483B-B62A-98987B935BE9}" srcOrd="0" destOrd="0" presId="urn:microsoft.com/office/officeart/2005/8/layout/cycle8"/>
    <dgm:cxn modelId="{D1EDD9A1-1C65-4D3A-ADF5-F8348B8B3F63}" type="presOf" srcId="{BCE691CF-0C3D-45B3-91FB-B78CF1B5AF63}" destId="{D1DD6F41-38E7-4F9D-993C-3754DC1098D2}" srcOrd="0" destOrd="0" presId="urn:microsoft.com/office/officeart/2005/8/layout/cycle8"/>
    <dgm:cxn modelId="{47550FFA-5E2A-4456-876C-14C8BD9F7A27}" type="presParOf" srcId="{C56B861E-CF26-483B-B62A-98987B935BE9}" destId="{6035E735-B119-41D5-8D93-D01B10119D34}" srcOrd="0" destOrd="0" presId="urn:microsoft.com/office/officeart/2005/8/layout/cycle8"/>
    <dgm:cxn modelId="{45DFA7B7-E0A3-4D1E-AA59-C0498292D448}" type="presParOf" srcId="{C56B861E-CF26-483B-B62A-98987B935BE9}" destId="{64789DA8-5B8F-4BD4-946B-B2CB77E53054}" srcOrd="1" destOrd="0" presId="urn:microsoft.com/office/officeart/2005/8/layout/cycle8"/>
    <dgm:cxn modelId="{FF87BCD4-21C5-426A-AF0D-EAA7D529B584}" type="presParOf" srcId="{C56B861E-CF26-483B-B62A-98987B935BE9}" destId="{F793FAA2-E330-4685-A286-98DE58B00917}" srcOrd="2" destOrd="0" presId="urn:microsoft.com/office/officeart/2005/8/layout/cycle8"/>
    <dgm:cxn modelId="{DF2489B5-D82C-429C-8EB0-899B44960BAE}" type="presParOf" srcId="{C56B861E-CF26-483B-B62A-98987B935BE9}" destId="{B7EB716E-032B-4EC7-8689-2E8D6EE40CA4}" srcOrd="3" destOrd="0" presId="urn:microsoft.com/office/officeart/2005/8/layout/cycle8"/>
    <dgm:cxn modelId="{C84DEAD5-689D-4A34-B66E-22588BCE2BFA}" type="presParOf" srcId="{C56B861E-CF26-483B-B62A-98987B935BE9}" destId="{D1DD6F41-38E7-4F9D-993C-3754DC1098D2}" srcOrd="4" destOrd="0" presId="urn:microsoft.com/office/officeart/2005/8/layout/cycle8"/>
    <dgm:cxn modelId="{B011A2D9-25C1-4FF5-93DA-D46CAE21211D}" type="presParOf" srcId="{C56B861E-CF26-483B-B62A-98987B935BE9}" destId="{2A8998DA-159E-46DC-9484-2A87A48E52B8}" srcOrd="5" destOrd="0" presId="urn:microsoft.com/office/officeart/2005/8/layout/cycle8"/>
    <dgm:cxn modelId="{3BC29D85-AE08-4EAD-93AB-037EBF91E9CC}" type="presParOf" srcId="{C56B861E-CF26-483B-B62A-98987B935BE9}" destId="{75D583E9-1246-4F60-82BE-0D1CFAC850FA}" srcOrd="6" destOrd="0" presId="urn:microsoft.com/office/officeart/2005/8/layout/cycle8"/>
    <dgm:cxn modelId="{C63B4F46-5613-4E9C-BA8B-2BCBEBCD5121}" type="presParOf" srcId="{C56B861E-CF26-483B-B62A-98987B935BE9}" destId="{40FF547D-AE0D-4B91-9BCC-98BB4BB26CC0}" srcOrd="7" destOrd="0" presId="urn:microsoft.com/office/officeart/2005/8/layout/cycle8"/>
    <dgm:cxn modelId="{8A4EA298-2417-406E-AD82-FD61D1086CE9}" type="presParOf" srcId="{C56B861E-CF26-483B-B62A-98987B935BE9}" destId="{4832911A-D33E-43C6-8EAB-3E15C6912C95}" srcOrd="8" destOrd="0" presId="urn:microsoft.com/office/officeart/2005/8/layout/cycle8"/>
    <dgm:cxn modelId="{F75CFC7F-63BE-4F20-8D9D-A7F8F3B88917}" type="presParOf" srcId="{C56B861E-CF26-483B-B62A-98987B935BE9}" destId="{121AFEBF-1FF7-4664-A128-D3A9A670A2E0}" srcOrd="9" destOrd="0" presId="urn:microsoft.com/office/officeart/2005/8/layout/cycle8"/>
    <dgm:cxn modelId="{F277CE7C-89F1-4D56-8E60-1C2CC2240267}" type="presParOf" srcId="{C56B861E-CF26-483B-B62A-98987B935BE9}" destId="{5ACA5D14-676C-446B-B067-A5301103A9BE}" srcOrd="10" destOrd="0" presId="urn:microsoft.com/office/officeart/2005/8/layout/cycle8"/>
    <dgm:cxn modelId="{C5B66031-000E-41AD-81AD-2A5D7386B294}" type="presParOf" srcId="{C56B861E-CF26-483B-B62A-98987B935BE9}" destId="{CB8DAF05-E7DC-49CB-96A6-649085505F54}" srcOrd="11" destOrd="0" presId="urn:microsoft.com/office/officeart/2005/8/layout/cycle8"/>
    <dgm:cxn modelId="{56AAF512-DD96-443B-9EE6-8F5FB90AECBA}" type="presParOf" srcId="{C56B861E-CF26-483B-B62A-98987B935BE9}" destId="{F0B3D53D-F648-4923-9438-7374943B3B11}" srcOrd="12" destOrd="0" presId="urn:microsoft.com/office/officeart/2005/8/layout/cycle8"/>
    <dgm:cxn modelId="{083538F7-3B69-45ED-9E49-54194A29E555}" type="presParOf" srcId="{C56B861E-CF26-483B-B62A-98987B935BE9}" destId="{03AC4CD8-1643-41BC-BA46-7798A74C7E1C}" srcOrd="13" destOrd="0" presId="urn:microsoft.com/office/officeart/2005/8/layout/cycle8"/>
    <dgm:cxn modelId="{983E3BAB-A557-4D92-8E80-5FEBE088309D}" type="presParOf" srcId="{C56B861E-CF26-483B-B62A-98987B935BE9}" destId="{539BA584-816A-449E-A041-AC3398C6245C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397F12-C43E-4345-BF6A-950D44F558AF}" type="doc">
      <dgm:prSet loTypeId="urn:microsoft.com/office/officeart/2008/layout/PictureStrip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hu-HU"/>
        </a:p>
      </dgm:t>
    </dgm:pt>
    <dgm:pt modelId="{24D5DC0E-3BAC-4397-9936-7C07605A4F36}">
      <dgm:prSet phldrT="[Szöveg]" custT="1"/>
      <dgm:spPr/>
      <dgm:t>
        <a:bodyPr/>
        <a:lstStyle/>
        <a:p>
          <a:r>
            <a:rPr lang="en-US" sz="1600" dirty="0" err="1"/>
            <a:t>Kutatás</a:t>
          </a:r>
          <a:endParaRPr lang="hu-HU" sz="1600" dirty="0"/>
        </a:p>
      </dgm:t>
    </dgm:pt>
    <dgm:pt modelId="{E21EF63A-D5B4-4009-8A34-D14D2A5E3616}" type="parTrans" cxnId="{65219EEF-1BE5-4A48-88E9-A62B8C82FF9D}">
      <dgm:prSet/>
      <dgm:spPr/>
      <dgm:t>
        <a:bodyPr/>
        <a:lstStyle/>
        <a:p>
          <a:endParaRPr lang="hu-HU" sz="2400"/>
        </a:p>
      </dgm:t>
    </dgm:pt>
    <dgm:pt modelId="{56F9DF2B-AEA7-4610-8B36-D4DDE9C61595}" type="sibTrans" cxnId="{65219EEF-1BE5-4A48-88E9-A62B8C82FF9D}">
      <dgm:prSet/>
      <dgm:spPr/>
      <dgm:t>
        <a:bodyPr/>
        <a:lstStyle/>
        <a:p>
          <a:endParaRPr lang="hu-HU" sz="2400"/>
        </a:p>
      </dgm:t>
    </dgm:pt>
    <dgm:pt modelId="{D2DF0DEB-638F-4B2F-821C-BD9BF8B6F3AC}">
      <dgm:prSet phldrT="[Szöveg]" custT="1"/>
      <dgm:spPr/>
      <dgm:t>
        <a:bodyPr/>
        <a:lstStyle/>
        <a:p>
          <a:r>
            <a:rPr lang="en-US" sz="1600" dirty="0" err="1"/>
            <a:t>Ipari</a:t>
          </a:r>
          <a:r>
            <a:rPr lang="en-US" sz="1600" dirty="0"/>
            <a:t> </a:t>
          </a:r>
          <a:r>
            <a:rPr lang="en-US" sz="1600" dirty="0" err="1"/>
            <a:t>igények</a:t>
          </a:r>
          <a:endParaRPr lang="hu-HU" sz="1600" dirty="0"/>
        </a:p>
      </dgm:t>
    </dgm:pt>
    <dgm:pt modelId="{256505D8-BCAE-4DC5-B066-4FCD59E4C3D8}" type="parTrans" cxnId="{01352195-7467-4617-BF42-4DB062B2DC77}">
      <dgm:prSet/>
      <dgm:spPr/>
      <dgm:t>
        <a:bodyPr/>
        <a:lstStyle/>
        <a:p>
          <a:endParaRPr lang="hu-HU" sz="2400"/>
        </a:p>
      </dgm:t>
    </dgm:pt>
    <dgm:pt modelId="{1FB8C21F-C266-43BE-9677-F38B6237EB87}" type="sibTrans" cxnId="{01352195-7467-4617-BF42-4DB062B2DC77}">
      <dgm:prSet/>
      <dgm:spPr/>
      <dgm:t>
        <a:bodyPr/>
        <a:lstStyle/>
        <a:p>
          <a:endParaRPr lang="hu-HU" sz="2400"/>
        </a:p>
      </dgm:t>
    </dgm:pt>
    <dgm:pt modelId="{96598715-8143-4E87-8C37-639945B9F643}">
      <dgm:prSet phldrT="[Szöveg]" custT="1"/>
      <dgm:spPr/>
      <dgm:t>
        <a:bodyPr/>
        <a:lstStyle/>
        <a:p>
          <a:r>
            <a:rPr lang="en-US" sz="1600" dirty="0" err="1"/>
            <a:t>Oktatás</a:t>
          </a:r>
          <a:r>
            <a:rPr lang="en-US" sz="1600" dirty="0"/>
            <a:t> </a:t>
          </a:r>
          <a:r>
            <a:rPr lang="en-US" sz="1600" dirty="0" err="1"/>
            <a:t>korszerűsítése</a:t>
          </a:r>
          <a:endParaRPr lang="hu-HU" sz="1600" dirty="0"/>
        </a:p>
      </dgm:t>
    </dgm:pt>
    <dgm:pt modelId="{1E45EE7C-EFD3-40DC-B116-2394898EC22B}" type="parTrans" cxnId="{0A9FF984-0345-49E4-A46C-F2D1DE81C5E6}">
      <dgm:prSet/>
      <dgm:spPr/>
      <dgm:t>
        <a:bodyPr/>
        <a:lstStyle/>
        <a:p>
          <a:endParaRPr lang="hu-HU" sz="2400"/>
        </a:p>
      </dgm:t>
    </dgm:pt>
    <dgm:pt modelId="{3DE0515F-78DB-4C02-8C94-E1FB6C55F9E6}" type="sibTrans" cxnId="{0A9FF984-0345-49E4-A46C-F2D1DE81C5E6}">
      <dgm:prSet/>
      <dgm:spPr/>
      <dgm:t>
        <a:bodyPr/>
        <a:lstStyle/>
        <a:p>
          <a:endParaRPr lang="hu-HU" sz="2400"/>
        </a:p>
      </dgm:t>
    </dgm:pt>
    <dgm:pt modelId="{D7BADE46-0DB2-4498-88E4-DCB1D0440EED}">
      <dgm:prSet phldrT="[Szöveg]" custT="1"/>
      <dgm:spPr/>
      <dgm:t>
        <a:bodyPr/>
        <a:lstStyle/>
        <a:p>
          <a:r>
            <a:rPr lang="en-US" sz="1600" dirty="0" err="1"/>
            <a:t>Tehetség-gondozás</a:t>
          </a:r>
          <a:endParaRPr lang="hu-HU" sz="1600" dirty="0"/>
        </a:p>
      </dgm:t>
    </dgm:pt>
    <dgm:pt modelId="{B47D3410-AF8D-4452-B113-4520A9958837}" type="parTrans" cxnId="{158A0D64-2517-44BA-A93D-19016692056E}">
      <dgm:prSet/>
      <dgm:spPr/>
      <dgm:t>
        <a:bodyPr/>
        <a:lstStyle/>
        <a:p>
          <a:endParaRPr lang="hu-HU" sz="2400"/>
        </a:p>
      </dgm:t>
    </dgm:pt>
    <dgm:pt modelId="{77B8CA9E-D476-46E7-B6F0-F8495759B9BB}" type="sibTrans" cxnId="{158A0D64-2517-44BA-A93D-19016692056E}">
      <dgm:prSet/>
      <dgm:spPr/>
      <dgm:t>
        <a:bodyPr/>
        <a:lstStyle/>
        <a:p>
          <a:endParaRPr lang="hu-HU" sz="2400"/>
        </a:p>
      </dgm:t>
    </dgm:pt>
    <dgm:pt modelId="{3CF3D3D6-2DF6-4CA9-A608-A8AC697FA80C}">
      <dgm:prSet phldrT="[Szöveg]" custT="1"/>
      <dgm:spPr/>
      <dgm:t>
        <a:bodyPr/>
        <a:lstStyle/>
        <a:p>
          <a:r>
            <a:rPr lang="en-US" sz="1600" dirty="0"/>
            <a:t>Nemzetközi </a:t>
          </a:r>
          <a:r>
            <a:rPr lang="en-US" sz="1600" dirty="0" err="1"/>
            <a:t>kapcsolatok</a:t>
          </a:r>
          <a:endParaRPr lang="hu-HU" sz="1600" dirty="0"/>
        </a:p>
      </dgm:t>
    </dgm:pt>
    <dgm:pt modelId="{9DB80E02-DB41-4F97-BECB-33D4D0F42251}" type="parTrans" cxnId="{4EFE6E36-F759-4A07-8F5F-EF962246A07D}">
      <dgm:prSet/>
      <dgm:spPr/>
      <dgm:t>
        <a:bodyPr/>
        <a:lstStyle/>
        <a:p>
          <a:endParaRPr lang="hu-HU" sz="2400"/>
        </a:p>
      </dgm:t>
    </dgm:pt>
    <dgm:pt modelId="{E0FAF256-28BE-4875-B9F0-0CF03A806230}" type="sibTrans" cxnId="{4EFE6E36-F759-4A07-8F5F-EF962246A07D}">
      <dgm:prSet/>
      <dgm:spPr/>
      <dgm:t>
        <a:bodyPr/>
        <a:lstStyle/>
        <a:p>
          <a:endParaRPr lang="hu-HU" sz="2400"/>
        </a:p>
      </dgm:t>
    </dgm:pt>
    <dgm:pt modelId="{1BF473F5-CA79-4301-8168-388F3162DC80}" type="pres">
      <dgm:prSet presAssocID="{5B397F12-C43E-4345-BF6A-950D44F558A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26A0C1DF-2EF8-430F-9C2E-EC4607BB74A4}" type="pres">
      <dgm:prSet presAssocID="{24D5DC0E-3BAC-4397-9936-7C07605A4F36}" presName="composite" presStyleCnt="0"/>
      <dgm:spPr/>
    </dgm:pt>
    <dgm:pt modelId="{1322EAE3-3172-4D99-843C-2584BF475FA2}" type="pres">
      <dgm:prSet presAssocID="{24D5DC0E-3BAC-4397-9936-7C07605A4F36}" presName="rect1" presStyleLbl="trAlignAcc1" presStyleIdx="0" presStyleCnt="5" custLinFactNeighborX="-1128" custLinFactNeighborY="100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28E3948-B8DA-4C7D-BD43-DE4A4EF8B703}" type="pres">
      <dgm:prSet presAssocID="{24D5DC0E-3BAC-4397-9936-7C07605A4F36}" presName="rect2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B043E21-05BE-4CD8-BD95-7B7B7AC7E801}" type="pres">
      <dgm:prSet presAssocID="{56F9DF2B-AEA7-4610-8B36-D4DDE9C61595}" presName="sibTrans" presStyleCnt="0"/>
      <dgm:spPr/>
    </dgm:pt>
    <dgm:pt modelId="{E354D2CA-7EED-4FB4-A346-4743D864262C}" type="pres">
      <dgm:prSet presAssocID="{D2DF0DEB-638F-4B2F-821C-BD9BF8B6F3AC}" presName="composite" presStyleCnt="0"/>
      <dgm:spPr/>
    </dgm:pt>
    <dgm:pt modelId="{6861845E-B889-430B-A79C-AC9FEF717B94}" type="pres">
      <dgm:prSet presAssocID="{D2DF0DEB-638F-4B2F-821C-BD9BF8B6F3AC}" presName="rect1" presStyleLbl="tr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290F97A-2F87-4D4C-97F3-09A439408210}" type="pres">
      <dgm:prSet presAssocID="{D2DF0DEB-638F-4B2F-821C-BD9BF8B6F3AC}" presName="rect2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032070D-3AD2-4389-A350-E9AEA30C24B7}" type="pres">
      <dgm:prSet presAssocID="{1FB8C21F-C266-43BE-9677-F38B6237EB87}" presName="sibTrans" presStyleCnt="0"/>
      <dgm:spPr/>
    </dgm:pt>
    <dgm:pt modelId="{CAC765AE-A711-4E5D-9DC7-3C651A5C70A8}" type="pres">
      <dgm:prSet presAssocID="{96598715-8143-4E87-8C37-639945B9F643}" presName="composite" presStyleCnt="0"/>
      <dgm:spPr/>
    </dgm:pt>
    <dgm:pt modelId="{56C456A8-23BD-4DEF-8DE4-B01CCCF48DD4}" type="pres">
      <dgm:prSet presAssocID="{96598715-8143-4E87-8C37-639945B9F643}" presName="rect1" presStyleLbl="tr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B37CE40-FF20-4C8A-936A-92E34291B539}" type="pres">
      <dgm:prSet presAssocID="{96598715-8143-4E87-8C37-639945B9F643}" presName="rect2" presStyleLbl="f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1F14AB2-3ABB-4D51-9DFD-D967396728AF}" type="pres">
      <dgm:prSet presAssocID="{3DE0515F-78DB-4C02-8C94-E1FB6C55F9E6}" presName="sibTrans" presStyleCnt="0"/>
      <dgm:spPr/>
    </dgm:pt>
    <dgm:pt modelId="{E0A1AEBB-8AF9-4DE1-B15C-D98CA447788C}" type="pres">
      <dgm:prSet presAssocID="{D7BADE46-0DB2-4498-88E4-DCB1D0440EED}" presName="composite" presStyleCnt="0"/>
      <dgm:spPr/>
    </dgm:pt>
    <dgm:pt modelId="{C2D3F9B1-9A56-44F6-8CDD-CECA36462C94}" type="pres">
      <dgm:prSet presAssocID="{D7BADE46-0DB2-4498-88E4-DCB1D0440EED}" presName="rect1" presStyleLbl="tr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86EF79B-5077-4FA5-B1F7-041B6776A2A8}" type="pres">
      <dgm:prSet presAssocID="{D7BADE46-0DB2-4498-88E4-DCB1D0440EED}" presName="rect2" presStyleLbl="f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1C4885C-E9D2-4ABE-A26E-1BBF44D39452}" type="pres">
      <dgm:prSet presAssocID="{77B8CA9E-D476-46E7-B6F0-F8495759B9BB}" presName="sibTrans" presStyleCnt="0"/>
      <dgm:spPr/>
    </dgm:pt>
    <dgm:pt modelId="{12116C0E-E9BC-4143-B03E-40B29E2DCED2}" type="pres">
      <dgm:prSet presAssocID="{3CF3D3D6-2DF6-4CA9-A608-A8AC697FA80C}" presName="composite" presStyleCnt="0"/>
      <dgm:spPr/>
    </dgm:pt>
    <dgm:pt modelId="{32E46815-5047-4EB4-BD42-A3715300A4CE}" type="pres">
      <dgm:prSet presAssocID="{3CF3D3D6-2DF6-4CA9-A608-A8AC697FA80C}" presName="rect1" presStyleLbl="tr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6643A0B-5982-4BA4-86C2-74E6D594571E}" type="pres">
      <dgm:prSet presAssocID="{3CF3D3D6-2DF6-4CA9-A608-A8AC697FA80C}" presName="rect2" presStyleLbl="fgImgPlace1" presStyleIdx="4" presStyleCnt="5"/>
      <dgm:spPr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00" r="-100000"/>
          </a:stretch>
        </a:blipFill>
      </dgm:spPr>
    </dgm:pt>
  </dgm:ptLst>
  <dgm:cxnLst>
    <dgm:cxn modelId="{5A609169-9846-41BA-995E-3AA5C72778D0}" type="presOf" srcId="{D7BADE46-0DB2-4498-88E4-DCB1D0440EED}" destId="{C2D3F9B1-9A56-44F6-8CDD-CECA36462C94}" srcOrd="0" destOrd="0" presId="urn:microsoft.com/office/officeart/2008/layout/PictureStrips"/>
    <dgm:cxn modelId="{17B53C0C-E64A-4A8B-A0E8-3014BFE900AB}" type="presOf" srcId="{D2DF0DEB-638F-4B2F-821C-BD9BF8B6F3AC}" destId="{6861845E-B889-430B-A79C-AC9FEF717B94}" srcOrd="0" destOrd="0" presId="urn:microsoft.com/office/officeart/2008/layout/PictureStrips"/>
    <dgm:cxn modelId="{12FE4C8C-7AFE-41B6-8F23-42D9B65CE61A}" type="presOf" srcId="{5B397F12-C43E-4345-BF6A-950D44F558AF}" destId="{1BF473F5-CA79-4301-8168-388F3162DC80}" srcOrd="0" destOrd="0" presId="urn:microsoft.com/office/officeart/2008/layout/PictureStrips"/>
    <dgm:cxn modelId="{B046926C-A7D4-49C8-8C2A-72A99EC94CE0}" type="presOf" srcId="{3CF3D3D6-2DF6-4CA9-A608-A8AC697FA80C}" destId="{32E46815-5047-4EB4-BD42-A3715300A4CE}" srcOrd="0" destOrd="0" presId="urn:microsoft.com/office/officeart/2008/layout/PictureStrips"/>
    <dgm:cxn modelId="{01352195-7467-4617-BF42-4DB062B2DC77}" srcId="{5B397F12-C43E-4345-BF6A-950D44F558AF}" destId="{D2DF0DEB-638F-4B2F-821C-BD9BF8B6F3AC}" srcOrd="1" destOrd="0" parTransId="{256505D8-BCAE-4DC5-B066-4FCD59E4C3D8}" sibTransId="{1FB8C21F-C266-43BE-9677-F38B6237EB87}"/>
    <dgm:cxn modelId="{4EFE6E36-F759-4A07-8F5F-EF962246A07D}" srcId="{5B397F12-C43E-4345-BF6A-950D44F558AF}" destId="{3CF3D3D6-2DF6-4CA9-A608-A8AC697FA80C}" srcOrd="4" destOrd="0" parTransId="{9DB80E02-DB41-4F97-BECB-33D4D0F42251}" sibTransId="{E0FAF256-28BE-4875-B9F0-0CF03A806230}"/>
    <dgm:cxn modelId="{0A9FF984-0345-49E4-A46C-F2D1DE81C5E6}" srcId="{5B397F12-C43E-4345-BF6A-950D44F558AF}" destId="{96598715-8143-4E87-8C37-639945B9F643}" srcOrd="2" destOrd="0" parTransId="{1E45EE7C-EFD3-40DC-B116-2394898EC22B}" sibTransId="{3DE0515F-78DB-4C02-8C94-E1FB6C55F9E6}"/>
    <dgm:cxn modelId="{158A0D64-2517-44BA-A93D-19016692056E}" srcId="{5B397F12-C43E-4345-BF6A-950D44F558AF}" destId="{D7BADE46-0DB2-4498-88E4-DCB1D0440EED}" srcOrd="3" destOrd="0" parTransId="{B47D3410-AF8D-4452-B113-4520A9958837}" sibTransId="{77B8CA9E-D476-46E7-B6F0-F8495759B9BB}"/>
    <dgm:cxn modelId="{CD385F3A-F003-472C-90EE-FBEF480DDA0E}" type="presOf" srcId="{24D5DC0E-3BAC-4397-9936-7C07605A4F36}" destId="{1322EAE3-3172-4D99-843C-2584BF475FA2}" srcOrd="0" destOrd="0" presId="urn:microsoft.com/office/officeart/2008/layout/PictureStrips"/>
    <dgm:cxn modelId="{116EDCD1-ECAA-4EE2-96EE-47D417BD61AD}" type="presOf" srcId="{96598715-8143-4E87-8C37-639945B9F643}" destId="{56C456A8-23BD-4DEF-8DE4-B01CCCF48DD4}" srcOrd="0" destOrd="0" presId="urn:microsoft.com/office/officeart/2008/layout/PictureStrips"/>
    <dgm:cxn modelId="{65219EEF-1BE5-4A48-88E9-A62B8C82FF9D}" srcId="{5B397F12-C43E-4345-BF6A-950D44F558AF}" destId="{24D5DC0E-3BAC-4397-9936-7C07605A4F36}" srcOrd="0" destOrd="0" parTransId="{E21EF63A-D5B4-4009-8A34-D14D2A5E3616}" sibTransId="{56F9DF2B-AEA7-4610-8B36-D4DDE9C61595}"/>
    <dgm:cxn modelId="{9C7AEC3D-2D0E-496E-B4B5-F048C6F8183D}" type="presParOf" srcId="{1BF473F5-CA79-4301-8168-388F3162DC80}" destId="{26A0C1DF-2EF8-430F-9C2E-EC4607BB74A4}" srcOrd="0" destOrd="0" presId="urn:microsoft.com/office/officeart/2008/layout/PictureStrips"/>
    <dgm:cxn modelId="{E027B8CC-1D41-4B67-A6DA-17A213B2EAF7}" type="presParOf" srcId="{26A0C1DF-2EF8-430F-9C2E-EC4607BB74A4}" destId="{1322EAE3-3172-4D99-843C-2584BF475FA2}" srcOrd="0" destOrd="0" presId="urn:microsoft.com/office/officeart/2008/layout/PictureStrips"/>
    <dgm:cxn modelId="{F470E3B3-D578-41E1-95B9-F67BDCDBA97C}" type="presParOf" srcId="{26A0C1DF-2EF8-430F-9C2E-EC4607BB74A4}" destId="{C28E3948-B8DA-4C7D-BD43-DE4A4EF8B703}" srcOrd="1" destOrd="0" presId="urn:microsoft.com/office/officeart/2008/layout/PictureStrips"/>
    <dgm:cxn modelId="{ABCDF02E-EBB5-42A9-9473-24B9569DB00B}" type="presParOf" srcId="{1BF473F5-CA79-4301-8168-388F3162DC80}" destId="{8B043E21-05BE-4CD8-BD95-7B7B7AC7E801}" srcOrd="1" destOrd="0" presId="urn:microsoft.com/office/officeart/2008/layout/PictureStrips"/>
    <dgm:cxn modelId="{7605487A-F5A4-4D40-B9D1-FBF0699B0CAD}" type="presParOf" srcId="{1BF473F5-CA79-4301-8168-388F3162DC80}" destId="{E354D2CA-7EED-4FB4-A346-4743D864262C}" srcOrd="2" destOrd="0" presId="urn:microsoft.com/office/officeart/2008/layout/PictureStrips"/>
    <dgm:cxn modelId="{E0D923DB-D836-42F9-9FCE-7FF0E790997F}" type="presParOf" srcId="{E354D2CA-7EED-4FB4-A346-4743D864262C}" destId="{6861845E-B889-430B-A79C-AC9FEF717B94}" srcOrd="0" destOrd="0" presId="urn:microsoft.com/office/officeart/2008/layout/PictureStrips"/>
    <dgm:cxn modelId="{F5470162-174E-477E-9548-D8434A030172}" type="presParOf" srcId="{E354D2CA-7EED-4FB4-A346-4743D864262C}" destId="{A290F97A-2F87-4D4C-97F3-09A439408210}" srcOrd="1" destOrd="0" presId="urn:microsoft.com/office/officeart/2008/layout/PictureStrips"/>
    <dgm:cxn modelId="{3CB44204-F5DC-44C4-9D5F-281064762392}" type="presParOf" srcId="{1BF473F5-CA79-4301-8168-388F3162DC80}" destId="{6032070D-3AD2-4389-A350-E9AEA30C24B7}" srcOrd="3" destOrd="0" presId="urn:microsoft.com/office/officeart/2008/layout/PictureStrips"/>
    <dgm:cxn modelId="{595A2706-D1D2-41BD-AE88-724F17D116AB}" type="presParOf" srcId="{1BF473F5-CA79-4301-8168-388F3162DC80}" destId="{CAC765AE-A711-4E5D-9DC7-3C651A5C70A8}" srcOrd="4" destOrd="0" presId="urn:microsoft.com/office/officeart/2008/layout/PictureStrips"/>
    <dgm:cxn modelId="{4F0982BB-2D0B-4D8F-B78F-EE6C5E129456}" type="presParOf" srcId="{CAC765AE-A711-4E5D-9DC7-3C651A5C70A8}" destId="{56C456A8-23BD-4DEF-8DE4-B01CCCF48DD4}" srcOrd="0" destOrd="0" presId="urn:microsoft.com/office/officeart/2008/layout/PictureStrips"/>
    <dgm:cxn modelId="{A633C432-EFFC-49ED-9907-4B0589FACDF5}" type="presParOf" srcId="{CAC765AE-A711-4E5D-9DC7-3C651A5C70A8}" destId="{FB37CE40-FF20-4C8A-936A-92E34291B539}" srcOrd="1" destOrd="0" presId="urn:microsoft.com/office/officeart/2008/layout/PictureStrips"/>
    <dgm:cxn modelId="{40C9C53A-E1E6-4E4F-A459-B83EB5BA8D72}" type="presParOf" srcId="{1BF473F5-CA79-4301-8168-388F3162DC80}" destId="{F1F14AB2-3ABB-4D51-9DFD-D967396728AF}" srcOrd="5" destOrd="0" presId="urn:microsoft.com/office/officeart/2008/layout/PictureStrips"/>
    <dgm:cxn modelId="{1F672A92-D128-43A3-B7A6-9E408935555D}" type="presParOf" srcId="{1BF473F5-CA79-4301-8168-388F3162DC80}" destId="{E0A1AEBB-8AF9-4DE1-B15C-D98CA447788C}" srcOrd="6" destOrd="0" presId="urn:microsoft.com/office/officeart/2008/layout/PictureStrips"/>
    <dgm:cxn modelId="{3152B203-3794-4B3B-812A-EE9AFDE93A81}" type="presParOf" srcId="{E0A1AEBB-8AF9-4DE1-B15C-D98CA447788C}" destId="{C2D3F9B1-9A56-44F6-8CDD-CECA36462C94}" srcOrd="0" destOrd="0" presId="urn:microsoft.com/office/officeart/2008/layout/PictureStrips"/>
    <dgm:cxn modelId="{8628953E-0302-42A6-98D8-245DBB819C88}" type="presParOf" srcId="{E0A1AEBB-8AF9-4DE1-B15C-D98CA447788C}" destId="{786EF79B-5077-4FA5-B1F7-041B6776A2A8}" srcOrd="1" destOrd="0" presId="urn:microsoft.com/office/officeart/2008/layout/PictureStrips"/>
    <dgm:cxn modelId="{84C75932-A5BB-4673-B736-29CFCAC032B7}" type="presParOf" srcId="{1BF473F5-CA79-4301-8168-388F3162DC80}" destId="{11C4885C-E9D2-4ABE-A26E-1BBF44D39452}" srcOrd="7" destOrd="0" presId="urn:microsoft.com/office/officeart/2008/layout/PictureStrips"/>
    <dgm:cxn modelId="{E61AF6EA-ED4D-48D3-A553-C89A314D785A}" type="presParOf" srcId="{1BF473F5-CA79-4301-8168-388F3162DC80}" destId="{12116C0E-E9BC-4143-B03E-40B29E2DCED2}" srcOrd="8" destOrd="0" presId="urn:microsoft.com/office/officeart/2008/layout/PictureStrips"/>
    <dgm:cxn modelId="{14D5041E-8ECA-4218-826C-73310DC85AB5}" type="presParOf" srcId="{12116C0E-E9BC-4143-B03E-40B29E2DCED2}" destId="{32E46815-5047-4EB4-BD42-A3715300A4CE}" srcOrd="0" destOrd="0" presId="urn:microsoft.com/office/officeart/2008/layout/PictureStrips"/>
    <dgm:cxn modelId="{C2EC545D-211F-41E4-9F4C-717937074CC9}" type="presParOf" srcId="{12116C0E-E9BC-4143-B03E-40B29E2DCED2}" destId="{B6643A0B-5982-4BA4-86C2-74E6D594571E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35E735-B119-41D5-8D93-D01B10119D34}">
      <dsp:nvSpPr>
        <dsp:cNvPr id="0" name=""/>
        <dsp:cNvSpPr/>
      </dsp:nvSpPr>
      <dsp:spPr>
        <a:xfrm>
          <a:off x="1592622" y="181918"/>
          <a:ext cx="2350952" cy="2350952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/>
            <a:t>Érzéke-lés</a:t>
          </a:r>
          <a:endParaRPr lang="hu-HU" sz="1800" kern="1200" dirty="0"/>
        </a:p>
      </dsp:txBody>
      <dsp:txXfrm>
        <a:off x="2831630" y="680096"/>
        <a:ext cx="839625" cy="699688"/>
      </dsp:txXfrm>
    </dsp:sp>
    <dsp:sp modelId="{D1DD6F41-38E7-4F9D-993C-3754DC1098D2}">
      <dsp:nvSpPr>
        <dsp:cNvPr id="0" name=""/>
        <dsp:cNvSpPr/>
      </dsp:nvSpPr>
      <dsp:spPr>
        <a:xfrm>
          <a:off x="1544204" y="265881"/>
          <a:ext cx="2350952" cy="2350952"/>
        </a:xfrm>
        <a:prstGeom prst="pie">
          <a:avLst>
            <a:gd name="adj1" fmla="val 1800000"/>
            <a:gd name="adj2" fmla="val 9000000"/>
          </a:avLst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/>
            <a:t>Döntés</a:t>
          </a:r>
          <a:endParaRPr lang="hu-HU" sz="1800" kern="1200" dirty="0"/>
        </a:p>
      </dsp:txBody>
      <dsp:txXfrm>
        <a:off x="2103954" y="1791201"/>
        <a:ext cx="1259438" cy="615725"/>
      </dsp:txXfrm>
    </dsp:sp>
    <dsp:sp modelId="{4832911A-D33E-43C6-8EAB-3E15C6912C95}">
      <dsp:nvSpPr>
        <dsp:cNvPr id="0" name=""/>
        <dsp:cNvSpPr/>
      </dsp:nvSpPr>
      <dsp:spPr>
        <a:xfrm>
          <a:off x="1495785" y="181918"/>
          <a:ext cx="2350952" cy="2350952"/>
        </a:xfrm>
        <a:prstGeom prst="pie">
          <a:avLst>
            <a:gd name="adj1" fmla="val 9000000"/>
            <a:gd name="adj2" fmla="val 16200000"/>
          </a:avLst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/>
            <a:t>Beavat-kozás</a:t>
          </a:r>
          <a:endParaRPr lang="hu-HU" sz="1800" kern="1200" dirty="0"/>
        </a:p>
      </dsp:txBody>
      <dsp:txXfrm>
        <a:off x="1768104" y="680096"/>
        <a:ext cx="839625" cy="699688"/>
      </dsp:txXfrm>
    </dsp:sp>
    <dsp:sp modelId="{F0B3D53D-F648-4923-9438-7374943B3B11}">
      <dsp:nvSpPr>
        <dsp:cNvPr id="0" name=""/>
        <dsp:cNvSpPr/>
      </dsp:nvSpPr>
      <dsp:spPr>
        <a:xfrm>
          <a:off x="1447281" y="36383"/>
          <a:ext cx="2642022" cy="264202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AC4CD8-1643-41BC-BA46-7798A74C7E1C}">
      <dsp:nvSpPr>
        <dsp:cNvPr id="0" name=""/>
        <dsp:cNvSpPr/>
      </dsp:nvSpPr>
      <dsp:spPr>
        <a:xfrm>
          <a:off x="1398669" y="120197"/>
          <a:ext cx="2642022" cy="2642022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9BA584-816A-449E-A041-AC3398C6245C}">
      <dsp:nvSpPr>
        <dsp:cNvPr id="0" name=""/>
        <dsp:cNvSpPr/>
      </dsp:nvSpPr>
      <dsp:spPr>
        <a:xfrm>
          <a:off x="1350056" y="36383"/>
          <a:ext cx="2642022" cy="2642022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22EAE3-3172-4D99-843C-2584BF475FA2}">
      <dsp:nvSpPr>
        <dsp:cNvPr id="0" name=""/>
        <dsp:cNvSpPr/>
      </dsp:nvSpPr>
      <dsp:spPr>
        <a:xfrm>
          <a:off x="514290" y="587325"/>
          <a:ext cx="1879434" cy="58732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7814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Kutatás</a:t>
          </a:r>
          <a:endParaRPr lang="hu-HU" sz="1600" kern="1200" dirty="0"/>
        </a:p>
      </dsp:txBody>
      <dsp:txXfrm>
        <a:off x="514290" y="587325"/>
        <a:ext cx="1879434" cy="587323"/>
      </dsp:txXfrm>
    </dsp:sp>
    <dsp:sp modelId="{C28E3948-B8DA-4C7D-BD43-DE4A4EF8B703}">
      <dsp:nvSpPr>
        <dsp:cNvPr id="0" name=""/>
        <dsp:cNvSpPr/>
      </dsp:nvSpPr>
      <dsp:spPr>
        <a:xfrm>
          <a:off x="457180" y="496575"/>
          <a:ext cx="411126" cy="616689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61845E-B889-430B-A79C-AC9FEF717B94}">
      <dsp:nvSpPr>
        <dsp:cNvPr id="0" name=""/>
        <dsp:cNvSpPr/>
      </dsp:nvSpPr>
      <dsp:spPr>
        <a:xfrm>
          <a:off x="535490" y="1320785"/>
          <a:ext cx="1879434" cy="58732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7814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Ipari</a:t>
          </a:r>
          <a:r>
            <a:rPr lang="en-US" sz="1600" kern="1200" dirty="0"/>
            <a:t> </a:t>
          </a:r>
          <a:r>
            <a:rPr lang="en-US" sz="1600" kern="1200" dirty="0" err="1"/>
            <a:t>igények</a:t>
          </a:r>
          <a:endParaRPr lang="hu-HU" sz="1600" kern="1200" dirty="0"/>
        </a:p>
      </dsp:txBody>
      <dsp:txXfrm>
        <a:off x="535490" y="1320785"/>
        <a:ext cx="1879434" cy="587323"/>
      </dsp:txXfrm>
    </dsp:sp>
    <dsp:sp modelId="{A290F97A-2F87-4D4C-97F3-09A439408210}">
      <dsp:nvSpPr>
        <dsp:cNvPr id="0" name=""/>
        <dsp:cNvSpPr/>
      </dsp:nvSpPr>
      <dsp:spPr>
        <a:xfrm>
          <a:off x="457180" y="1235949"/>
          <a:ext cx="411126" cy="616689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C456A8-23BD-4DEF-8DE4-B01CCCF48DD4}">
      <dsp:nvSpPr>
        <dsp:cNvPr id="0" name=""/>
        <dsp:cNvSpPr/>
      </dsp:nvSpPr>
      <dsp:spPr>
        <a:xfrm>
          <a:off x="535490" y="2060160"/>
          <a:ext cx="1879434" cy="58732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7814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Oktatás</a:t>
          </a:r>
          <a:r>
            <a:rPr lang="en-US" sz="1600" kern="1200" dirty="0"/>
            <a:t> </a:t>
          </a:r>
          <a:r>
            <a:rPr lang="en-US" sz="1600" kern="1200" dirty="0" err="1"/>
            <a:t>korszerűsítése</a:t>
          </a:r>
          <a:endParaRPr lang="hu-HU" sz="1600" kern="1200" dirty="0"/>
        </a:p>
      </dsp:txBody>
      <dsp:txXfrm>
        <a:off x="535490" y="2060160"/>
        <a:ext cx="1879434" cy="587323"/>
      </dsp:txXfrm>
    </dsp:sp>
    <dsp:sp modelId="{FB37CE40-FF20-4C8A-936A-92E34291B539}">
      <dsp:nvSpPr>
        <dsp:cNvPr id="0" name=""/>
        <dsp:cNvSpPr/>
      </dsp:nvSpPr>
      <dsp:spPr>
        <a:xfrm>
          <a:off x="457180" y="1975324"/>
          <a:ext cx="411126" cy="616689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D3F9B1-9A56-44F6-8CDD-CECA36462C94}">
      <dsp:nvSpPr>
        <dsp:cNvPr id="0" name=""/>
        <dsp:cNvSpPr/>
      </dsp:nvSpPr>
      <dsp:spPr>
        <a:xfrm>
          <a:off x="535490" y="2799534"/>
          <a:ext cx="1879434" cy="58732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7814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Tehetség-gondozás</a:t>
          </a:r>
          <a:endParaRPr lang="hu-HU" sz="1600" kern="1200" dirty="0"/>
        </a:p>
      </dsp:txBody>
      <dsp:txXfrm>
        <a:off x="535490" y="2799534"/>
        <a:ext cx="1879434" cy="587323"/>
      </dsp:txXfrm>
    </dsp:sp>
    <dsp:sp modelId="{786EF79B-5077-4FA5-B1F7-041B6776A2A8}">
      <dsp:nvSpPr>
        <dsp:cNvPr id="0" name=""/>
        <dsp:cNvSpPr/>
      </dsp:nvSpPr>
      <dsp:spPr>
        <a:xfrm>
          <a:off x="457180" y="2714699"/>
          <a:ext cx="411126" cy="616689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E46815-5047-4EB4-BD42-A3715300A4CE}">
      <dsp:nvSpPr>
        <dsp:cNvPr id="0" name=""/>
        <dsp:cNvSpPr/>
      </dsp:nvSpPr>
      <dsp:spPr>
        <a:xfrm>
          <a:off x="535490" y="3538909"/>
          <a:ext cx="1879434" cy="58732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7814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Nemzetközi </a:t>
          </a:r>
          <a:r>
            <a:rPr lang="en-US" sz="1600" kern="1200" dirty="0" err="1"/>
            <a:t>kapcsolatok</a:t>
          </a:r>
          <a:endParaRPr lang="hu-HU" sz="1600" kern="1200" dirty="0"/>
        </a:p>
      </dsp:txBody>
      <dsp:txXfrm>
        <a:off x="535490" y="3538909"/>
        <a:ext cx="1879434" cy="587323"/>
      </dsp:txXfrm>
    </dsp:sp>
    <dsp:sp modelId="{B6643A0B-5982-4BA4-86C2-74E6D594571E}">
      <dsp:nvSpPr>
        <dsp:cNvPr id="0" name=""/>
        <dsp:cNvSpPr/>
      </dsp:nvSpPr>
      <dsp:spPr>
        <a:xfrm>
          <a:off x="457180" y="3454073"/>
          <a:ext cx="411126" cy="616689"/>
        </a:xfrm>
        <a:prstGeom prst="rect">
          <a:avLst/>
        </a:prstGeom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00" r="-100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D8D8B2-725F-4A48-B448-206747CB5068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B6534-259C-457B-90FC-B63BE338ECA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19882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B6534-259C-457B-90FC-B63BE338ECA9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7803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B6534-259C-457B-90FC-B63BE338ECA9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6179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8DED573-95B0-F720-D9FA-700E655276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DD7778D6-1A2E-5BB4-BC31-BB9A8A4A35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27BA576-DFC1-F86F-D08B-EB52F5EF8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B235F-AEE6-44F9-A278-2E7810ECEED0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933A4D6-428C-1271-7CEF-DEC946F4C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38FCD17-DBA2-9B44-5D2B-E20EC7F34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FDB3-76C3-44DC-A7B4-59FFC2F396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7987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3382664-2A30-2B1B-477F-A1748E8F0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482EC586-4C8A-F2FE-E6A7-EE1AD55D79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E5C3999-5210-6964-37E9-0CAE8147E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B235F-AEE6-44F9-A278-2E7810ECEED0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F966F1A-B3C0-857C-ABA4-A3FFEECE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9EC5DF9-9529-9D62-C8A3-D05E42ACE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FDB3-76C3-44DC-A7B4-59FFC2F396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2350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421A5B57-173A-C6F2-B6ED-E50E8E75B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139D5EB4-E66C-A27A-959B-2468800FE7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B4E82F2-F5DC-522D-8439-96A89487C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B235F-AEE6-44F9-A278-2E7810ECEED0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2137508-34D5-8A2F-C69E-8244E7804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B9C581-E06C-8159-5A08-67D2DAC63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FDB3-76C3-44DC-A7B4-59FFC2F396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9610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663D376-C3AF-400E-8EC4-E7856A720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4CCCC15-CD10-4BE6-A9F1-F2FE9F3133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3B51116-5283-705F-CC4D-F13E73DE3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B235F-AEE6-44F9-A278-2E7810ECEED0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05F023C-6942-AF8F-2E98-4EFC1216C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BE62F03-493B-4E61-B366-D510B58FB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FDB3-76C3-44DC-A7B4-59FFC2F396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3406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91F3B0A-06C6-DE6D-EF6C-E4D5FC2D1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3A4D8EF-AE20-37B7-2FDB-537AE1E2B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01F3E9D-A049-7F2B-1E8B-8C1AEA9C3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B235F-AEE6-44F9-A278-2E7810ECEED0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3E7A9FD-2012-8C87-FBEE-C05C7C820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AC426CB-8A67-1A34-7B6C-3701FAEC6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FDB3-76C3-44DC-A7B4-59FFC2F396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7007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524064E-412D-E3DA-9AA6-C64E02A5F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61725B0-04A3-65CC-3929-93DABB013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113F5723-5B39-629D-D74A-95AD838116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69A02C5-07CA-54BC-E635-D577A6A03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B235F-AEE6-44F9-A278-2E7810ECEED0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4621891-1CDF-424E-2EA3-25FC9A292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B01CF5F-F025-0FDB-69A1-C559AE5E3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FDB3-76C3-44DC-A7B4-59FFC2F396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5412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28E23AD-456E-C684-976B-44FB59BB4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9BCFBEE-2199-78DB-4CB3-4053C68F2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E79519F-8ED8-21E9-8584-2C44FC065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2CD45061-65C3-7318-4037-CABB2D6C5D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7AFFABAB-B803-3505-7525-8543C4157A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CC4F690D-E695-BB81-0863-B68CDBB52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B235F-AEE6-44F9-A278-2E7810ECEED0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FEF74E9B-91F5-D22D-8CEF-B736A94A4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8B4C89C1-5D18-008A-7380-6BB61BBE0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FDB3-76C3-44DC-A7B4-59FFC2F396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1001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87EDDB7-E8A3-3058-61BD-0A2FECA6C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21B0B94B-9A70-E41E-5DFC-56E82C6C5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B235F-AEE6-44F9-A278-2E7810ECEED0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43C7B373-ACF1-9B07-D486-53795A2FD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3AE88242-911F-3549-46B2-F315FD07D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FDB3-76C3-44DC-A7B4-59FFC2F396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6255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00059FCD-1266-1292-1F1D-FBE1C7A72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B235F-AEE6-44F9-A278-2E7810ECEED0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0A90737B-E9B7-B8C1-76D3-BADF10591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966BA28-C582-FC95-E6B6-39DB16AC0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FDB3-76C3-44DC-A7B4-59FFC2F396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8957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5DB97F1-0F65-A6C5-76E5-3B34C4F0D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DF23384-B1C2-7D95-3664-1B5B0AFD6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9EECB541-BD44-92B0-A16E-38096B595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EDAD75D-5937-5964-48B0-B7907D300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B235F-AEE6-44F9-A278-2E7810ECEED0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511FFBC-76A0-B8BE-D6AD-F012EB2C0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7EC48E0-3F2D-28A3-EFAD-8A47FE0DB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FDB3-76C3-44DC-A7B4-59FFC2F396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2491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57E8F4A-0C63-2DBA-E85D-7D5EE60D1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C7980DB5-EBBD-1D23-3D39-002F48352B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3EA9DA7-98A3-DA5F-D47A-CCC10AEDDC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A9FCA87-E88E-D7BA-096A-C5C2E4BE6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B235F-AEE6-44F9-A278-2E7810ECEED0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0C3483B6-4ABD-A860-CB4E-6CB7840B5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A3D6610-4CCB-0E17-6D8A-1FD36FD7D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FDB3-76C3-44DC-A7B4-59FFC2F396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1155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3ED157C6-1D3B-2EB3-15A8-90ADC00B7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8BFF6AF-E08A-830A-CC9E-56587F427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771C56F-1A24-2253-FC46-5C50ABFB1A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7B235F-AEE6-44F9-A278-2E7810ECEED0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1734EC5-DE5D-1C7E-7EA9-9C1320E213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65038F8-103B-A11F-E99B-7771F7BB30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46FDB3-76C3-44DC-A7B4-59FFC2F396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8776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tmp"/><Relationship Id="rId7" Type="http://schemas.openxmlformats.org/officeDocument/2006/relationships/image" Target="../media/image63.tmp"/><Relationship Id="rId2" Type="http://schemas.openxmlformats.org/officeDocument/2006/relationships/image" Target="../media/image58.tm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tmp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tmp"/><Relationship Id="rId3" Type="http://schemas.openxmlformats.org/officeDocument/2006/relationships/image" Target="../media/image10.emf"/><Relationship Id="rId7" Type="http://schemas.openxmlformats.org/officeDocument/2006/relationships/image" Target="../media/image14.png"/><Relationship Id="rId12" Type="http://schemas.openxmlformats.org/officeDocument/2006/relationships/image" Target="../media/image19.tmp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tmp"/><Relationship Id="rId5" Type="http://schemas.openxmlformats.org/officeDocument/2006/relationships/image" Target="../media/image12.jpeg"/><Relationship Id="rId15" Type="http://schemas.openxmlformats.org/officeDocument/2006/relationships/image" Target="../media/image22.tmp"/><Relationship Id="rId10" Type="http://schemas.openxmlformats.org/officeDocument/2006/relationships/image" Target="../media/image17.jpg"/><Relationship Id="rId4" Type="http://schemas.openxmlformats.org/officeDocument/2006/relationships/image" Target="../media/image11.jpeg"/><Relationship Id="rId9" Type="http://schemas.openxmlformats.org/officeDocument/2006/relationships/image" Target="../media/image16.tmp"/><Relationship Id="rId14" Type="http://schemas.openxmlformats.org/officeDocument/2006/relationships/image" Target="../media/image21.tm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image" Target="../media/image24.jpe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image" Target="../media/image31.jpeg"/><Relationship Id="rId10" Type="http://schemas.openxmlformats.org/officeDocument/2006/relationships/diagramData" Target="../diagrams/data2.xml"/><Relationship Id="rId4" Type="http://schemas.openxmlformats.org/officeDocument/2006/relationships/image" Target="../media/image25.jpe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9246368-68BB-0B39-52EB-764D4AAE08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Frigyes Andor (1922-1992) és a</a:t>
            </a:r>
            <a:br>
              <a:rPr lang="en-US" dirty="0"/>
            </a:br>
            <a:r>
              <a:rPr lang="en-US" dirty="0" err="1"/>
              <a:t>Folyamatszbályozási</a:t>
            </a:r>
            <a:r>
              <a:rPr lang="en-US" dirty="0"/>
              <a:t> </a:t>
            </a:r>
            <a:r>
              <a:rPr lang="en-US" dirty="0" err="1"/>
              <a:t>Tanszék</a:t>
            </a:r>
            <a:r>
              <a:rPr lang="en-US" dirty="0"/>
              <a:t> (1964-)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72B1CEB9-2051-0BCD-3E82-ABAFB78EBB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Lantos Béla (professor emeritus)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2747029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2EABA6A-34D2-2CAC-312A-B05737867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" y="107155"/>
            <a:ext cx="12045950" cy="1105695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Ipari</a:t>
            </a:r>
            <a:r>
              <a:rPr lang="en-US" dirty="0"/>
              <a:t> </a:t>
            </a:r>
            <a:r>
              <a:rPr lang="en-US" dirty="0" err="1"/>
              <a:t>kapcsolatok</a:t>
            </a:r>
            <a:r>
              <a:rPr lang="en-US" dirty="0"/>
              <a:t> – </a:t>
            </a:r>
            <a:r>
              <a:rPr lang="en-US" sz="3100" dirty="0"/>
              <a:t>“</a:t>
            </a:r>
            <a:r>
              <a:rPr lang="en-US" sz="3100" dirty="0" err="1"/>
              <a:t>nem</a:t>
            </a:r>
            <a:r>
              <a:rPr lang="en-US" sz="3100" dirty="0"/>
              <a:t> </a:t>
            </a:r>
            <a:r>
              <a:rPr lang="en-US" sz="3100" dirty="0" err="1"/>
              <a:t>elég</a:t>
            </a:r>
            <a:r>
              <a:rPr lang="en-US" sz="3100" dirty="0"/>
              <a:t> </a:t>
            </a:r>
            <a:r>
              <a:rPr lang="en-US" sz="3100" dirty="0" err="1"/>
              <a:t>dumálni</a:t>
            </a:r>
            <a:r>
              <a:rPr lang="en-US" sz="3100" dirty="0"/>
              <a:t> </a:t>
            </a:r>
            <a:r>
              <a:rPr lang="en-US" sz="3100" dirty="0" err="1"/>
              <a:t>róla</a:t>
            </a:r>
            <a:r>
              <a:rPr lang="en-US" sz="3100" dirty="0"/>
              <a:t>, meg is </a:t>
            </a:r>
            <a:r>
              <a:rPr lang="en-US" sz="3100" dirty="0" err="1"/>
              <a:t>kell</a:t>
            </a:r>
            <a:r>
              <a:rPr lang="en-US" sz="3100" dirty="0"/>
              <a:t> </a:t>
            </a:r>
            <a:r>
              <a:rPr lang="en-US" sz="3100" dirty="0" err="1"/>
              <a:t>tudni</a:t>
            </a:r>
            <a:r>
              <a:rPr lang="en-US" sz="3100" dirty="0"/>
              <a:t> </a:t>
            </a:r>
            <a:r>
              <a:rPr lang="en-US" sz="3100" dirty="0" err="1"/>
              <a:t>csinálni</a:t>
            </a:r>
            <a:r>
              <a:rPr lang="en-US" sz="3100" dirty="0"/>
              <a:t>”</a:t>
            </a: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073DEC8-ABFA-FDEF-E253-B5FCCA1B4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839" y="2481792"/>
            <a:ext cx="4495800" cy="322235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69E26F4-1A18-DFCA-DB06-76256952D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694" y="1435100"/>
            <a:ext cx="6071265" cy="53157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011086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F3F828E-851A-F599-84A4-A947D3BC5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60166"/>
          </a:xfrm>
        </p:spPr>
        <p:txBody>
          <a:bodyPr>
            <a:normAutofit fontScale="90000"/>
          </a:bodyPr>
          <a:lstStyle/>
          <a:p>
            <a:r>
              <a:rPr lang="hu-HU" noProof="0" dirty="0"/>
              <a:t>320 pontos </a:t>
            </a:r>
            <a:r>
              <a:rPr lang="hu-HU" noProof="0" dirty="0" err="1"/>
              <a:t>minőségellenörző</a:t>
            </a:r>
            <a:r>
              <a:rPr lang="hu-HU" noProof="0" dirty="0"/>
              <a:t> berendezés a Magyar Kábel Művek számára (1966-69)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B93B6395-5B9A-CEEA-54C1-F1951BF6C700}"/>
              </a:ext>
            </a:extLst>
          </p:cNvPr>
          <p:cNvSpPr txBox="1"/>
          <p:nvPr/>
        </p:nvSpPr>
        <p:spPr>
          <a:xfrm>
            <a:off x="183267" y="1590279"/>
            <a:ext cx="5022850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noProof="0" dirty="0"/>
              <a:t>Első nagyobb szabású ipari megbízás: </a:t>
            </a:r>
            <a:r>
              <a:rPr lang="hu-HU" noProof="0" dirty="0" err="1"/>
              <a:t>digit</a:t>
            </a:r>
            <a:r>
              <a:rPr lang="en-US" dirty="0"/>
              <a:t>á</a:t>
            </a:r>
            <a:r>
              <a:rPr lang="hu-HU" noProof="0" dirty="0" err="1"/>
              <a:t>lis</a:t>
            </a:r>
            <a:r>
              <a:rPr lang="en-US" noProof="0" dirty="0"/>
              <a:t>,</a:t>
            </a:r>
            <a:r>
              <a:rPr lang="hu-HU" noProof="0" dirty="0"/>
              <a:t> folyamatos gyártásellenőrző berendezés a Magyar Kábel Művek számára (első a műfajban Magyarországon). Témavezető: </a:t>
            </a:r>
            <a:r>
              <a:rPr lang="hu-HU" b="1" noProof="0" dirty="0"/>
              <a:t>Benyó Zoltán</a:t>
            </a:r>
          </a:p>
        </p:txBody>
      </p:sp>
      <p:pic>
        <p:nvPicPr>
          <p:cNvPr id="3" name="Picture 2" descr="beolvas�s0026.jpg">
            <a:extLst>
              <a:ext uri="{FF2B5EF4-FFF2-40B4-BE49-F238E27FC236}">
                <a16:creationId xmlns:a16="http://schemas.microsoft.com/office/drawing/2014/main" id="{2B8802B0-B18F-AA59-5978-3F1439DC71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1426" y="1532050"/>
            <a:ext cx="6587307" cy="498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3">
            <a:extLst>
              <a:ext uri="{FF2B5EF4-FFF2-40B4-BE49-F238E27FC236}">
                <a16:creationId xmlns:a16="http://schemas.microsoft.com/office/drawing/2014/main" id="{99243966-F66A-E5FE-98D8-E5DE0391C4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54" y="2853159"/>
            <a:ext cx="5337172" cy="36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2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2295032-9977-ABD1-911A-4CF6ADA4B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442"/>
            <a:ext cx="12192000" cy="100842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Néhány</a:t>
            </a:r>
            <a:r>
              <a:rPr lang="en-US" dirty="0"/>
              <a:t> </a:t>
            </a:r>
            <a:r>
              <a:rPr lang="en-US" dirty="0" err="1"/>
              <a:t>számítástechnikai</a:t>
            </a:r>
            <a:r>
              <a:rPr lang="en-US" dirty="0"/>
              <a:t> </a:t>
            </a:r>
            <a:r>
              <a:rPr lang="en-US" dirty="0" err="1"/>
              <a:t>témájú</a:t>
            </a:r>
            <a:r>
              <a:rPr lang="en-US" dirty="0"/>
              <a:t> </a:t>
            </a:r>
            <a:r>
              <a:rPr lang="en-US" dirty="0" err="1"/>
              <a:t>ipari</a:t>
            </a:r>
            <a:r>
              <a:rPr lang="en-US" dirty="0"/>
              <a:t> </a:t>
            </a:r>
            <a:r>
              <a:rPr lang="en-US" dirty="0" err="1"/>
              <a:t>megbízás</a:t>
            </a:r>
            <a:r>
              <a:rPr lang="en-US" dirty="0"/>
              <a:t> </a:t>
            </a:r>
            <a:r>
              <a:rPr lang="en-US" sz="3600" dirty="0"/>
              <a:t>(1</a:t>
            </a:r>
            <a:r>
              <a:rPr lang="hu-HU" sz="3600" dirty="0"/>
              <a:t>970 –</a:t>
            </a:r>
            <a:r>
              <a:rPr lang="en-US" sz="3600" dirty="0"/>
              <a:t>76)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5B6AEE4-B5C8-D6DA-146A-C71621632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99" y="1622425"/>
            <a:ext cx="5016501" cy="4359275"/>
          </a:xfrm>
        </p:spPr>
        <p:txBody>
          <a:bodyPr>
            <a:normAutofit lnSpcReduction="10000"/>
          </a:bodyPr>
          <a:lstStyle/>
          <a:p>
            <a:pPr marL="266700" lvl="1">
              <a:buNone/>
            </a:pPr>
            <a:r>
              <a:rPr lang="en-US" dirty="0" err="1"/>
              <a:t>Partnerek</a:t>
            </a:r>
            <a:r>
              <a:rPr lang="en-US" dirty="0"/>
              <a:t>: </a:t>
            </a:r>
            <a:r>
              <a:rPr lang="hu-HU" dirty="0"/>
              <a:t>SZKI , MOM, ORION, EMG</a:t>
            </a:r>
          </a:p>
          <a:p>
            <a:pPr marL="38100" lvl="2" indent="0">
              <a:buNone/>
            </a:pPr>
            <a:r>
              <a:rPr lang="en-US" sz="2400" dirty="0" err="1"/>
              <a:t>Feladatok</a:t>
            </a:r>
            <a:r>
              <a:rPr lang="en-US" sz="2400" dirty="0"/>
              <a:t>:</a:t>
            </a:r>
          </a:p>
          <a:p>
            <a:pPr marL="266700" lvl="2"/>
            <a:r>
              <a:rPr lang="hu-HU" dirty="0"/>
              <a:t>perifériaillesztések</a:t>
            </a:r>
          </a:p>
          <a:p>
            <a:pPr marL="266700" lvl="2"/>
            <a:r>
              <a:rPr lang="hu-HU" dirty="0"/>
              <a:t>ESZR csatorna szimulátor</a:t>
            </a:r>
          </a:p>
          <a:p>
            <a:pPr marL="266700" lvl="2"/>
            <a:r>
              <a:rPr lang="hu-HU" dirty="0"/>
              <a:t>számítógépes bemérő rendszer</a:t>
            </a:r>
          </a:p>
          <a:p>
            <a:pPr marL="266700" lvl="2"/>
            <a:r>
              <a:rPr lang="hu-HU" dirty="0"/>
              <a:t>Emulációs csomag lebegőpontos és decimális műveletekhez</a:t>
            </a:r>
          </a:p>
          <a:p>
            <a:pPr marL="266700" lvl="2"/>
            <a:r>
              <a:rPr lang="hu-HU" dirty="0"/>
              <a:t>EMG 666</a:t>
            </a:r>
            <a:endParaRPr lang="en-US" dirty="0"/>
          </a:p>
          <a:p>
            <a:pPr marL="38100" lvl="2" indent="0">
              <a:buNone/>
            </a:pPr>
            <a:r>
              <a:rPr lang="en-US" sz="2400" dirty="0" err="1"/>
              <a:t>Résztvevők</a:t>
            </a:r>
            <a:r>
              <a:rPr lang="en-US" sz="2400" dirty="0"/>
              <a:t>: </a:t>
            </a:r>
          </a:p>
          <a:p>
            <a:pPr marL="38100" lvl="2" indent="0">
              <a:buNone/>
            </a:pPr>
            <a:r>
              <a:rPr lang="hu-HU" b="1" dirty="0"/>
              <a:t>Csík Gáspár</a:t>
            </a:r>
            <a:r>
              <a:rPr lang="hu-HU" dirty="0"/>
              <a:t>, </a:t>
            </a:r>
            <a:r>
              <a:rPr lang="hu-HU" b="1" dirty="0" err="1"/>
              <a:t>Magó</a:t>
            </a:r>
            <a:r>
              <a:rPr lang="hu-HU" b="1" dirty="0"/>
              <a:t> Gyula</a:t>
            </a:r>
            <a:r>
              <a:rPr lang="hu-HU" dirty="0"/>
              <a:t>, </a:t>
            </a:r>
            <a:r>
              <a:rPr lang="hu-HU" b="1" dirty="0"/>
              <a:t>Arató Péter</a:t>
            </a:r>
            <a:r>
              <a:rPr lang="hu-HU" dirty="0"/>
              <a:t>, </a:t>
            </a:r>
            <a:r>
              <a:rPr lang="hu-HU" b="1" dirty="0"/>
              <a:t>Lantos Béla</a:t>
            </a:r>
            <a:r>
              <a:rPr lang="hu-HU" dirty="0"/>
              <a:t>, </a:t>
            </a:r>
            <a:r>
              <a:rPr lang="hu-HU" b="1" dirty="0"/>
              <a:t>Kondorosi Károly</a:t>
            </a:r>
            <a:r>
              <a:rPr lang="hu-HU" dirty="0"/>
              <a:t>,  </a:t>
            </a:r>
            <a:r>
              <a:rPr lang="hu-HU" b="1" dirty="0" err="1"/>
              <a:t>Risztics</a:t>
            </a:r>
            <a:r>
              <a:rPr lang="hu-HU" b="1" dirty="0"/>
              <a:t> Péter</a:t>
            </a:r>
            <a:endParaRPr lang="en-US" b="1" dirty="0"/>
          </a:p>
        </p:txBody>
      </p:sp>
      <p:pic>
        <p:nvPicPr>
          <p:cNvPr id="4" name="Kép 3" descr="Bemero-crop.JPG">
            <a:extLst>
              <a:ext uri="{FF2B5EF4-FFF2-40B4-BE49-F238E27FC236}">
                <a16:creationId xmlns:a16="http://schemas.microsoft.com/office/drawing/2014/main" id="{449E71F7-DD5C-4C4C-DE7D-93A87F6348A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74462" y="1104280"/>
            <a:ext cx="2796888" cy="4036991"/>
          </a:xfrm>
          <a:prstGeom prst="rect">
            <a:avLst/>
          </a:prstGeom>
        </p:spPr>
      </p:pic>
      <p:pic>
        <p:nvPicPr>
          <p:cNvPr id="5" name="Kép 4" descr="Bemero2-crop.JPG">
            <a:extLst>
              <a:ext uri="{FF2B5EF4-FFF2-40B4-BE49-F238E27FC236}">
                <a16:creationId xmlns:a16="http://schemas.microsoft.com/office/drawing/2014/main" id="{A5AD58F6-04E0-933C-9F89-5553BDAD686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9188" y="1041698"/>
            <a:ext cx="3866750" cy="2936685"/>
          </a:xfrm>
          <a:prstGeom prst="rect">
            <a:avLst/>
          </a:prstGeom>
        </p:spPr>
      </p:pic>
      <p:pic>
        <p:nvPicPr>
          <p:cNvPr id="6" name="Kép 5" descr="300px-Emg666.jpg">
            <a:extLst>
              <a:ext uri="{FF2B5EF4-FFF2-40B4-BE49-F238E27FC236}">
                <a16:creationId xmlns:a16="http://schemas.microsoft.com/office/drawing/2014/main" id="{57021371-7E4B-4010-C95F-CCFD34078C4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74915" y="4358042"/>
            <a:ext cx="3852477" cy="245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38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DEF7795-CC71-D42F-0DE0-B6D358548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092995"/>
          </a:xfrm>
        </p:spPr>
        <p:txBody>
          <a:bodyPr>
            <a:normAutofit fontScale="90000"/>
          </a:bodyPr>
          <a:lstStyle/>
          <a:p>
            <a:r>
              <a:rPr lang="en-US" dirty="0"/>
              <a:t>A </a:t>
            </a:r>
            <a:r>
              <a:rPr lang="en-US" dirty="0" err="1"/>
              <a:t>moszkvai</a:t>
            </a:r>
            <a:r>
              <a:rPr lang="en-US" dirty="0"/>
              <a:t> </a:t>
            </a:r>
            <a:r>
              <a:rPr lang="en-US" dirty="0" err="1"/>
              <a:t>olimpiai</a:t>
            </a:r>
            <a:r>
              <a:rPr lang="en-US" dirty="0"/>
              <a:t> </a:t>
            </a:r>
            <a:r>
              <a:rPr lang="en-US" dirty="0" err="1"/>
              <a:t>eredményhirdető</a:t>
            </a:r>
            <a:r>
              <a:rPr lang="en-US" dirty="0"/>
              <a:t> </a:t>
            </a:r>
            <a:r>
              <a:rPr lang="en-US" dirty="0" err="1"/>
              <a:t>rendszer</a:t>
            </a:r>
            <a:r>
              <a:rPr lang="en-US" dirty="0"/>
              <a:t> (1975-80)</a:t>
            </a:r>
            <a:endParaRPr lang="hu-HU" dirty="0"/>
          </a:p>
        </p:txBody>
      </p:sp>
      <p:sp>
        <p:nvSpPr>
          <p:cNvPr id="4" name="Tartalom helye 2">
            <a:extLst>
              <a:ext uri="{FF2B5EF4-FFF2-40B4-BE49-F238E27FC236}">
                <a16:creationId xmlns:a16="http://schemas.microsoft.com/office/drawing/2014/main" id="{2013C199-7EC7-2FA9-600C-60DB9A1585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3392" y="4729314"/>
            <a:ext cx="9450358" cy="2110431"/>
          </a:xfrm>
        </p:spPr>
        <p:txBody>
          <a:bodyPr>
            <a:normAutofit/>
          </a:bodyPr>
          <a:lstStyle/>
          <a:p>
            <a:pPr marL="266700" lvl="1"/>
            <a:r>
              <a:rPr lang="en-US" dirty="0" err="1"/>
              <a:t>Partnerek</a:t>
            </a:r>
            <a:r>
              <a:rPr lang="en-US" dirty="0"/>
              <a:t>: </a:t>
            </a:r>
            <a:r>
              <a:rPr lang="hu-HU" dirty="0"/>
              <a:t>VBKM, VIDEOTON, ELEKTROIMPEX</a:t>
            </a:r>
          </a:p>
          <a:p>
            <a:pPr marL="266700" lvl="1"/>
            <a:r>
              <a:rPr lang="hu-HU" dirty="0"/>
              <a:t>R-10 </a:t>
            </a:r>
            <a:r>
              <a:rPr lang="hu-HU" dirty="0" err="1"/>
              <a:t>szg</a:t>
            </a:r>
            <a:r>
              <a:rPr lang="hu-HU" dirty="0"/>
              <a:t>., VBKM gradációs mátrixtábla</a:t>
            </a:r>
          </a:p>
          <a:p>
            <a:pPr marL="266700" lvl="1"/>
            <a:r>
              <a:rPr lang="en-US" dirty="0" err="1"/>
              <a:t>Kihívások</a:t>
            </a:r>
            <a:r>
              <a:rPr lang="en-US" dirty="0"/>
              <a:t>: </a:t>
            </a:r>
            <a:r>
              <a:rPr lang="hu-HU" dirty="0"/>
              <a:t>Megjelenítési trükkök, atlétika, labdarúgás, díjlovaglás versenyadminisztrációja</a:t>
            </a:r>
            <a:r>
              <a:rPr lang="en-US" dirty="0"/>
              <a:t>, </a:t>
            </a:r>
            <a:r>
              <a:rPr lang="hu-HU" dirty="0"/>
              <a:t>HW, </a:t>
            </a:r>
            <a:r>
              <a:rPr lang="hu-HU" dirty="0" err="1"/>
              <a:t>firmware</a:t>
            </a:r>
            <a:r>
              <a:rPr lang="hu-HU" dirty="0"/>
              <a:t>, SW egységes kezelése</a:t>
            </a:r>
          </a:p>
        </p:txBody>
      </p:sp>
      <p:pic>
        <p:nvPicPr>
          <p:cNvPr id="6" name="Kép 5" descr="Olimpia_után_1981.jpg">
            <a:extLst>
              <a:ext uri="{FF2B5EF4-FFF2-40B4-BE49-F238E27FC236}">
                <a16:creationId xmlns:a16="http://schemas.microsoft.com/office/drawing/2014/main" id="{C911F512-214F-2D1F-4E32-0EE30F49F07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0536" y="870172"/>
            <a:ext cx="4483282" cy="3422428"/>
          </a:xfrm>
          <a:prstGeom prst="rect">
            <a:avLst/>
          </a:prstGeom>
        </p:spPr>
      </p:pic>
      <p:pic>
        <p:nvPicPr>
          <p:cNvPr id="9" name="Kép 8" descr="VBKM-Moszkva-2-crop.jpg">
            <a:extLst>
              <a:ext uri="{FF2B5EF4-FFF2-40B4-BE49-F238E27FC236}">
                <a16:creationId xmlns:a16="http://schemas.microsoft.com/office/drawing/2014/main" id="{23449AD2-8A6F-001F-420E-6127FCE3319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3818" y="863336"/>
            <a:ext cx="3478182" cy="3486048"/>
          </a:xfrm>
          <a:prstGeom prst="rect">
            <a:avLst/>
          </a:prstGeom>
        </p:spPr>
      </p:pic>
      <p:pic>
        <p:nvPicPr>
          <p:cNvPr id="13" name="Kép 12" descr="Moszkva_3.jpg">
            <a:extLst>
              <a:ext uri="{FF2B5EF4-FFF2-40B4-BE49-F238E27FC236}">
                <a16:creationId xmlns:a16="http://schemas.microsoft.com/office/drawing/2014/main" id="{6D021FE4-AEFC-A5DE-868E-83561D6159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999" y="1261544"/>
            <a:ext cx="3892550" cy="2597879"/>
          </a:xfrm>
          <a:prstGeom prst="rect">
            <a:avLst/>
          </a:prstGeom>
        </p:spPr>
      </p:pic>
      <p:pic>
        <p:nvPicPr>
          <p:cNvPr id="5122" name="Picture 2" descr="undefined">
            <a:extLst>
              <a:ext uri="{FF2B5EF4-FFF2-40B4-BE49-F238E27FC236}">
                <a16:creationId xmlns:a16="http://schemas.microsoft.com/office/drawing/2014/main" id="{280591F7-49A3-1072-43FE-4AA1095A0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54451" y="4349384"/>
            <a:ext cx="1666023" cy="250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D75637BF-531E-F974-ED5B-0D2834590B9B}"/>
              </a:ext>
            </a:extLst>
          </p:cNvPr>
          <p:cNvSpPr txBox="1"/>
          <p:nvPr/>
        </p:nvSpPr>
        <p:spPr>
          <a:xfrm>
            <a:off x="4723734" y="2612847"/>
            <a:ext cx="781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dirty="0">
                <a:solidFill>
                  <a:srgbClr val="FFFF00"/>
                </a:solidFill>
              </a:rPr>
              <a:t>Arató </a:t>
            </a:r>
            <a:endParaRPr lang="en-US" b="1" dirty="0">
              <a:solidFill>
                <a:srgbClr val="FFFF00"/>
              </a:solidFill>
            </a:endParaRPr>
          </a:p>
          <a:p>
            <a:pPr algn="ctr"/>
            <a:r>
              <a:rPr lang="hu-HU" b="1" dirty="0">
                <a:solidFill>
                  <a:srgbClr val="FFFF00"/>
                </a:solidFill>
              </a:rPr>
              <a:t>Péter</a:t>
            </a:r>
            <a:endParaRPr lang="hu-HU" dirty="0">
              <a:solidFill>
                <a:srgbClr val="FFFF00"/>
              </a:solidFill>
            </a:endParaRP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3F347956-04A8-BEC4-9392-E686C4EB75D7}"/>
              </a:ext>
            </a:extLst>
          </p:cNvPr>
          <p:cNvSpPr txBox="1"/>
          <p:nvPr/>
        </p:nvSpPr>
        <p:spPr>
          <a:xfrm>
            <a:off x="6096000" y="2581386"/>
            <a:ext cx="9576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László Zoltán</a:t>
            </a:r>
            <a:endParaRPr lang="hu-HU" dirty="0">
              <a:solidFill>
                <a:srgbClr val="FFFF00"/>
              </a:solidFill>
            </a:endParaRP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51132C7E-EAA1-678C-F86D-14108263EB35}"/>
              </a:ext>
            </a:extLst>
          </p:cNvPr>
          <p:cNvSpPr txBox="1"/>
          <p:nvPr/>
        </p:nvSpPr>
        <p:spPr>
          <a:xfrm>
            <a:off x="5292418" y="1661533"/>
            <a:ext cx="9576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Lantos Béla</a:t>
            </a:r>
            <a:endParaRPr lang="hu-HU" dirty="0">
              <a:solidFill>
                <a:srgbClr val="FFFF00"/>
              </a:solidFill>
            </a:endParaRP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EA62DB94-9B93-A210-5AFC-829A86CB7FFF}"/>
              </a:ext>
            </a:extLst>
          </p:cNvPr>
          <p:cNvSpPr txBox="1"/>
          <p:nvPr/>
        </p:nvSpPr>
        <p:spPr>
          <a:xfrm>
            <a:off x="6985238" y="2612847"/>
            <a:ext cx="9576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Langer László</a:t>
            </a:r>
            <a:endParaRPr lang="hu-HU" dirty="0">
              <a:solidFill>
                <a:srgbClr val="FFFF00"/>
              </a:solidFill>
            </a:endParaRP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A5A3F192-464F-FE06-D777-1AEC8B1B7A2D}"/>
              </a:ext>
            </a:extLst>
          </p:cNvPr>
          <p:cNvSpPr txBox="1"/>
          <p:nvPr/>
        </p:nvSpPr>
        <p:spPr>
          <a:xfrm>
            <a:off x="7367991" y="1914153"/>
            <a:ext cx="14220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Kondorosi Károly</a:t>
            </a:r>
            <a:endParaRPr lang="hu-H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135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C2C4461-3AD9-0532-4AA7-E47207776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098550"/>
          </a:xfrm>
        </p:spPr>
        <p:txBody>
          <a:bodyPr>
            <a:normAutofit fontScale="90000"/>
          </a:bodyPr>
          <a:lstStyle/>
          <a:p>
            <a:r>
              <a:rPr lang="hu-HU" noProof="0" dirty="0"/>
              <a:t>Fej</a:t>
            </a:r>
            <a:r>
              <a:rPr lang="en-US" noProof="0" dirty="0"/>
              <a:t>l</a:t>
            </a:r>
            <a:r>
              <a:rPr lang="hu-HU" noProof="0" dirty="0" err="1"/>
              <a:t>ettebb</a:t>
            </a:r>
            <a:r>
              <a:rPr lang="hu-HU" noProof="0" dirty="0"/>
              <a:t> változatok (1983-1990)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ABC3CBA-9498-3C1A-CC82-699EEB88E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819525"/>
            <a:ext cx="12236450" cy="3038475"/>
          </a:xfrm>
        </p:spPr>
        <p:txBody>
          <a:bodyPr/>
          <a:lstStyle/>
          <a:p>
            <a:pPr marL="266700" lvl="1">
              <a:tabLst>
                <a:tab pos="717550" algn="l"/>
              </a:tabLst>
            </a:pPr>
            <a:r>
              <a:rPr lang="hu-HU" noProof="0" dirty="0"/>
              <a:t>Partnerek: VBKM, ELEKTROIMPEX</a:t>
            </a:r>
          </a:p>
          <a:p>
            <a:pPr marL="266700" lvl="1">
              <a:tabLst>
                <a:tab pos="717550" algn="l"/>
              </a:tabLst>
            </a:pPr>
            <a:r>
              <a:rPr lang="hu-HU" noProof="0" dirty="0"/>
              <a:t>Kulcsszereplők: </a:t>
            </a:r>
            <a:r>
              <a:rPr lang="hu-HU" b="1" noProof="0" dirty="0"/>
              <a:t>Arató Péter, </a:t>
            </a:r>
            <a:r>
              <a:rPr lang="hu-HU" b="1" noProof="0" dirty="0" err="1"/>
              <a:t>Grantner</a:t>
            </a:r>
            <a:r>
              <a:rPr lang="hu-HU" b="1" noProof="0" dirty="0"/>
              <a:t> János, Kalmár Péter, Katona László, Kondorosi Károly, László Zoltán, Loványi István, Marek </a:t>
            </a:r>
            <a:r>
              <a:rPr lang="hu-HU" b="1" noProof="0" dirty="0" err="1"/>
              <a:t>Ocetkiewicz</a:t>
            </a:r>
            <a:r>
              <a:rPr lang="hu-HU" b="1" noProof="0" dirty="0"/>
              <a:t>, Móczár Géza, Simon László, Vajta László</a:t>
            </a:r>
          </a:p>
          <a:p>
            <a:pPr marL="266700" lvl="1">
              <a:tabLst>
                <a:tab pos="717550" algn="l"/>
              </a:tabLst>
            </a:pPr>
            <a:r>
              <a:rPr lang="hu-HU" noProof="0" dirty="0"/>
              <a:t>TR-80 (tanszéki fejlesztésű) HW (I8085 család)</a:t>
            </a:r>
          </a:p>
          <a:p>
            <a:pPr marL="266700" lvl="1">
              <a:tabLst>
                <a:tab pos="717550" algn="l"/>
              </a:tabLst>
            </a:pPr>
            <a:r>
              <a:rPr lang="hu-HU" noProof="0" dirty="0"/>
              <a:t>Kihívások: UNIRT és RTKOMM alapszoftver, </a:t>
            </a:r>
            <a:r>
              <a:rPr lang="en-US" noProof="0" dirty="0"/>
              <a:t>s</a:t>
            </a:r>
            <a:r>
              <a:rPr lang="hu-HU" noProof="0" dirty="0" err="1"/>
              <a:t>zínes</a:t>
            </a:r>
            <a:r>
              <a:rPr lang="hu-HU" noProof="0" dirty="0"/>
              <a:t>, gradációs tábla, mozgókép, 8 lazán csatolt processzor</a:t>
            </a:r>
          </a:p>
          <a:p>
            <a:pPr marL="266700" lvl="1">
              <a:tabLst>
                <a:tab pos="717550" algn="l"/>
              </a:tabLst>
            </a:pPr>
            <a:r>
              <a:rPr lang="hu-HU" noProof="0" dirty="0"/>
              <a:t>Alkalmazás: Kairó 1987, Nairobi 1990</a:t>
            </a:r>
          </a:p>
          <a:p>
            <a:endParaRPr lang="hu-HU" noProof="0" dirty="0"/>
          </a:p>
        </p:txBody>
      </p:sp>
      <p:pic>
        <p:nvPicPr>
          <p:cNvPr id="4" name="Kép 3" descr="DVP-userview-crop.jpg">
            <a:extLst>
              <a:ext uri="{FF2B5EF4-FFF2-40B4-BE49-F238E27FC236}">
                <a16:creationId xmlns:a16="http://schemas.microsoft.com/office/drawing/2014/main" id="{52B6B40F-33BB-EBED-6274-896CBA956C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0626" y="960699"/>
            <a:ext cx="3620502" cy="288992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3" name="Kép 12" descr="CAM00216-crop.jpg">
            <a:extLst>
              <a:ext uri="{FF2B5EF4-FFF2-40B4-BE49-F238E27FC236}">
                <a16:creationId xmlns:a16="http://schemas.microsoft.com/office/drawing/2014/main" id="{EC273F48-8B90-9E35-CA66-64BB358A39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6187" y="226105"/>
            <a:ext cx="2586733" cy="362451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0120C3B7-5D2E-07C9-D446-6D21948FEC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60699"/>
            <a:ext cx="5585567" cy="2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10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A képen fedett pályás, fal, Számítógép-monitor, Személyi számítógép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DC9B76D-5420-A1C5-FF82-7AA2A9BD7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339849"/>
            <a:ext cx="5827399" cy="415925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5263FE3D-5A74-A888-0BE7-E7EBA6BB3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49225"/>
            <a:ext cx="11893550" cy="1089025"/>
          </a:xfrm>
        </p:spPr>
        <p:txBody>
          <a:bodyPr>
            <a:normAutofit fontScale="90000"/>
          </a:bodyPr>
          <a:lstStyle/>
          <a:p>
            <a:r>
              <a:rPr lang="en-US" dirty="0"/>
              <a:t>A </a:t>
            </a:r>
            <a:r>
              <a:rPr lang="en-US" dirty="0" err="1"/>
              <a:t>magyarországi</a:t>
            </a:r>
            <a:r>
              <a:rPr lang="en-US" dirty="0"/>
              <a:t> internet </a:t>
            </a:r>
            <a:r>
              <a:rPr lang="en-US" dirty="0" err="1"/>
              <a:t>kezdeteinél</a:t>
            </a:r>
            <a:r>
              <a:rPr lang="en-US" dirty="0"/>
              <a:t> (90-es </a:t>
            </a:r>
            <a:r>
              <a:rPr lang="en-US" dirty="0" err="1"/>
              <a:t>évek</a:t>
            </a:r>
            <a:r>
              <a:rPr lang="en-US" dirty="0"/>
              <a:t>)</a:t>
            </a:r>
            <a:endParaRPr lang="hu-HU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E01692C-67D1-D12F-7A4F-F9D921E56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1883" y="1682031"/>
            <a:ext cx="7540117" cy="50267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2240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50A0FCF-B89E-AEAA-DB31-4F3821806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32" y="58396"/>
            <a:ext cx="12055997" cy="832855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Néhány</a:t>
            </a:r>
            <a:r>
              <a:rPr lang="en-US" dirty="0"/>
              <a:t> </a:t>
            </a:r>
            <a:r>
              <a:rPr lang="en-US" dirty="0" err="1"/>
              <a:t>kapcsolódó</a:t>
            </a:r>
            <a:r>
              <a:rPr lang="en-US" dirty="0"/>
              <a:t> </a:t>
            </a:r>
            <a:r>
              <a:rPr lang="en-US" dirty="0" err="1"/>
              <a:t>alkalmazott</a:t>
            </a:r>
            <a:r>
              <a:rPr lang="en-US" dirty="0"/>
              <a:t> </a:t>
            </a:r>
            <a:r>
              <a:rPr lang="en-US" dirty="0" err="1"/>
              <a:t>kutatási</a:t>
            </a:r>
            <a:r>
              <a:rPr lang="en-US" dirty="0"/>
              <a:t> </a:t>
            </a:r>
            <a:r>
              <a:rPr lang="en-US" dirty="0" err="1"/>
              <a:t>beszámoló</a:t>
            </a:r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55BBC242-BA7E-A1BD-27FA-1D3AC7246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32" y="891251"/>
            <a:ext cx="5878010" cy="10697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41B3F162-7935-6F2D-B95B-4275DAFE4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33" y="2080550"/>
            <a:ext cx="5878010" cy="9513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90D9B5F3-C404-12E2-5353-570A9622B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32" y="3150317"/>
            <a:ext cx="6963138" cy="9356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D3980907-29EE-F315-6454-5A70996626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32" y="4204446"/>
            <a:ext cx="7975922" cy="8889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7509B50-2861-25FD-11BF-646CABCED0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33" y="5181487"/>
            <a:ext cx="6830028" cy="113451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50207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9295678-C066-727D-0558-3DEBFCB95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95325"/>
          </a:xfrm>
        </p:spPr>
        <p:txBody>
          <a:bodyPr>
            <a:normAutofit fontScale="90000"/>
          </a:bodyPr>
          <a:lstStyle/>
          <a:p>
            <a:r>
              <a:rPr lang="en-US"/>
              <a:t>További részletekért fellapozható referenciák</a:t>
            </a:r>
            <a:endParaRPr lang="hu-HU" dirty="0"/>
          </a:p>
        </p:txBody>
      </p:sp>
      <p:pic>
        <p:nvPicPr>
          <p:cNvPr id="4" name="Kép 3" descr="A képen szöveg, képernyőkép, Betűtípus, írósze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FE4121B-2A78-55D6-2330-9D9366F09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73" y="622880"/>
            <a:ext cx="2116906" cy="29877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Kép 5" descr="A képen szöveg, számítógép, computer, képernyőkép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54EDD6D2-4EBA-E0E6-7EE3-C0CFF927E9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2787" y="622880"/>
            <a:ext cx="2297663" cy="3019534"/>
          </a:xfrm>
          <a:prstGeom prst="rect">
            <a:avLst/>
          </a:prstGeom>
        </p:spPr>
      </p:pic>
      <p:pic>
        <p:nvPicPr>
          <p:cNvPr id="8" name="Kép 7" descr="A képen szöveg, Téglalap, számítógép, könyv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23CF021-316A-F667-7B9D-E4CC2206B46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60000">
            <a:off x="1575900" y="3725884"/>
            <a:ext cx="2320234" cy="3085947"/>
          </a:xfrm>
          <a:prstGeom prst="rect">
            <a:avLst/>
          </a:prstGeom>
        </p:spPr>
      </p:pic>
      <p:pic>
        <p:nvPicPr>
          <p:cNvPr id="10" name="Kép 9" descr="A képen szöveg, épül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57C5CB4F-79B8-378E-BA55-6A4565633A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958" y="622880"/>
            <a:ext cx="2056816" cy="30028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Kép 11" descr="A képen szöveg, Betűtípus, könyv, poszte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F6486F3-3F24-0AC6-EBCA-62DDDEDEAE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261" y="3705872"/>
            <a:ext cx="2374897" cy="2860784"/>
          </a:xfrm>
          <a:prstGeom prst="rect">
            <a:avLst/>
          </a:prstGeom>
        </p:spPr>
      </p:pic>
      <p:pic>
        <p:nvPicPr>
          <p:cNvPr id="18" name="Kép 17" descr="A képen szöveg, könyv, Betűtípus, emblém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8B14028-683F-0506-2480-7D45C83063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650" y="3705872"/>
            <a:ext cx="2190094" cy="3019534"/>
          </a:xfrm>
          <a:prstGeom prst="rect">
            <a:avLst/>
          </a:prstGeom>
        </p:spPr>
      </p:pic>
      <p:pic>
        <p:nvPicPr>
          <p:cNvPr id="21" name="Kép 20" descr="A képen szöveg, képernyőkép, Téglalap, írósze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B426F87-244A-1A6B-7D6A-F748540FB5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9566283" y="622881"/>
            <a:ext cx="2241380" cy="30028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104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2A68B46-2D86-5D2E-4222-E4DB94C53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91316"/>
          </a:xfrm>
        </p:spPr>
        <p:txBody>
          <a:bodyPr>
            <a:normAutofit/>
          </a:bodyPr>
          <a:lstStyle/>
          <a:p>
            <a:r>
              <a:rPr lang="en-US" dirty="0"/>
              <a:t>Frigyes Andor –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Alapító</a:t>
            </a:r>
            <a:endParaRPr lang="hu-HU" dirty="0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3FE355D4-BAF9-C101-2F61-B8B4819B17D3}"/>
              </a:ext>
            </a:extLst>
          </p:cNvPr>
          <p:cNvSpPr/>
          <p:nvPr/>
        </p:nvSpPr>
        <p:spPr>
          <a:xfrm>
            <a:off x="838200" y="1777570"/>
            <a:ext cx="10656238" cy="15342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Nyíl: jobbra mutató 4">
            <a:extLst>
              <a:ext uri="{FF2B5EF4-FFF2-40B4-BE49-F238E27FC236}">
                <a16:creationId xmlns:a16="http://schemas.microsoft.com/office/drawing/2014/main" id="{FE16E296-39CE-736F-BA9E-EAE8ED158F71}"/>
              </a:ext>
            </a:extLst>
          </p:cNvPr>
          <p:cNvSpPr/>
          <p:nvPr/>
        </p:nvSpPr>
        <p:spPr>
          <a:xfrm>
            <a:off x="838200" y="5678775"/>
            <a:ext cx="10791250" cy="23934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id="{B7449066-886F-5395-8125-7E4BB02D0C7D}"/>
              </a:ext>
            </a:extLst>
          </p:cNvPr>
          <p:cNvCxnSpPr>
            <a:cxnSpLocks/>
          </p:cNvCxnSpPr>
          <p:nvPr/>
        </p:nvCxnSpPr>
        <p:spPr>
          <a:xfrm>
            <a:off x="838200" y="1599599"/>
            <a:ext cx="0" cy="4970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zövegdoboz 8">
            <a:extLst>
              <a:ext uri="{FF2B5EF4-FFF2-40B4-BE49-F238E27FC236}">
                <a16:creationId xmlns:a16="http://schemas.microsoft.com/office/drawing/2014/main" id="{27572AE7-7A1E-DA47-2D79-537A18A1B3E5}"/>
              </a:ext>
            </a:extLst>
          </p:cNvPr>
          <p:cNvSpPr txBox="1"/>
          <p:nvPr/>
        </p:nvSpPr>
        <p:spPr>
          <a:xfrm>
            <a:off x="204724" y="2108964"/>
            <a:ext cx="1266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noProof="0" dirty="0"/>
              <a:t>1922. </a:t>
            </a:r>
          </a:p>
          <a:p>
            <a:pPr algn="ctr"/>
            <a:r>
              <a:rPr lang="hu-HU" noProof="0" dirty="0"/>
              <a:t>február 25.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43729EE1-E3C6-4CB2-7E21-472ED4C58B82}"/>
              </a:ext>
            </a:extLst>
          </p:cNvPr>
          <p:cNvSpPr txBox="1"/>
          <p:nvPr/>
        </p:nvSpPr>
        <p:spPr>
          <a:xfrm>
            <a:off x="10951724" y="2096689"/>
            <a:ext cx="1143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1992. </a:t>
            </a:r>
          </a:p>
          <a:p>
            <a:pPr algn="ctr"/>
            <a:r>
              <a:rPr lang="en-US" dirty="0" err="1"/>
              <a:t>február</a:t>
            </a:r>
            <a:r>
              <a:rPr lang="en-US" dirty="0"/>
              <a:t> 2.</a:t>
            </a:r>
            <a:endParaRPr lang="hu-HU" dirty="0"/>
          </a:p>
        </p:txBody>
      </p:sp>
      <p:cxnSp>
        <p:nvCxnSpPr>
          <p:cNvPr id="11" name="Egyenes összekötő 10">
            <a:extLst>
              <a:ext uri="{FF2B5EF4-FFF2-40B4-BE49-F238E27FC236}">
                <a16:creationId xmlns:a16="http://schemas.microsoft.com/office/drawing/2014/main" id="{EC59A665-AD0C-098C-0844-4C1B9CDC7B6C}"/>
              </a:ext>
            </a:extLst>
          </p:cNvPr>
          <p:cNvCxnSpPr>
            <a:cxnSpLocks/>
          </p:cNvCxnSpPr>
          <p:nvPr/>
        </p:nvCxnSpPr>
        <p:spPr>
          <a:xfrm>
            <a:off x="11494438" y="1611874"/>
            <a:ext cx="0" cy="4970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>
            <a:extLst>
              <a:ext uri="{FF2B5EF4-FFF2-40B4-BE49-F238E27FC236}">
                <a16:creationId xmlns:a16="http://schemas.microsoft.com/office/drawing/2014/main" id="{11CBD8DF-741C-7001-CAC3-96658FAE9267}"/>
              </a:ext>
            </a:extLst>
          </p:cNvPr>
          <p:cNvCxnSpPr>
            <a:cxnSpLocks/>
          </p:cNvCxnSpPr>
          <p:nvPr/>
        </p:nvCxnSpPr>
        <p:spPr>
          <a:xfrm>
            <a:off x="3755790" y="1599599"/>
            <a:ext cx="245477" cy="0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BF92448D-50CA-A946-181B-7DBBE42DBA64}"/>
              </a:ext>
            </a:extLst>
          </p:cNvPr>
          <p:cNvSpPr txBox="1"/>
          <p:nvPr/>
        </p:nvSpPr>
        <p:spPr>
          <a:xfrm>
            <a:off x="6244005" y="2063630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noProof="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1960</a:t>
            </a: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9F36A0E8-2033-3494-790A-F1CA86B86E26}"/>
              </a:ext>
            </a:extLst>
          </p:cNvPr>
          <p:cNvSpPr txBox="1"/>
          <p:nvPr/>
        </p:nvSpPr>
        <p:spPr>
          <a:xfrm>
            <a:off x="3277751" y="2012456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noProof="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1940</a:t>
            </a:r>
          </a:p>
        </p:txBody>
      </p:sp>
      <p:cxnSp>
        <p:nvCxnSpPr>
          <p:cNvPr id="27" name="Egyenes összekötő 26">
            <a:extLst>
              <a:ext uri="{FF2B5EF4-FFF2-40B4-BE49-F238E27FC236}">
                <a16:creationId xmlns:a16="http://schemas.microsoft.com/office/drawing/2014/main" id="{7B60F98F-3079-F15C-57CB-49F381FE81F4}"/>
              </a:ext>
            </a:extLst>
          </p:cNvPr>
          <p:cNvCxnSpPr>
            <a:cxnSpLocks/>
          </p:cNvCxnSpPr>
          <p:nvPr/>
        </p:nvCxnSpPr>
        <p:spPr>
          <a:xfrm>
            <a:off x="3642313" y="1777523"/>
            <a:ext cx="0" cy="2808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28">
            <a:extLst>
              <a:ext uri="{FF2B5EF4-FFF2-40B4-BE49-F238E27FC236}">
                <a16:creationId xmlns:a16="http://schemas.microsoft.com/office/drawing/2014/main" id="{22165B61-1FED-1060-5916-17C383FBC4E7}"/>
              </a:ext>
            </a:extLst>
          </p:cNvPr>
          <p:cNvCxnSpPr>
            <a:cxnSpLocks/>
          </p:cNvCxnSpPr>
          <p:nvPr/>
        </p:nvCxnSpPr>
        <p:spPr>
          <a:xfrm>
            <a:off x="4001267" y="1532092"/>
            <a:ext cx="0" cy="3989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Beszédbuborék: négyszög 29">
            <a:extLst>
              <a:ext uri="{FF2B5EF4-FFF2-40B4-BE49-F238E27FC236}">
                <a16:creationId xmlns:a16="http://schemas.microsoft.com/office/drawing/2014/main" id="{3931FCDE-1A13-9EC6-FD28-3B2288B6A93C}"/>
              </a:ext>
            </a:extLst>
          </p:cNvPr>
          <p:cNvSpPr/>
          <p:nvPr/>
        </p:nvSpPr>
        <p:spPr>
          <a:xfrm>
            <a:off x="1471674" y="754670"/>
            <a:ext cx="2284115" cy="603706"/>
          </a:xfrm>
          <a:prstGeom prst="wedgeRectCallout">
            <a:avLst>
              <a:gd name="adj1" fmla="val 52120"/>
              <a:gd name="adj2" fmla="val 7825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400" noProof="0" dirty="0"/>
              <a:t>1941-42: tanulmányok a Zeneakadémián (Ferencsík János tanítványaként)</a:t>
            </a:r>
          </a:p>
        </p:txBody>
      </p:sp>
      <p:cxnSp>
        <p:nvCxnSpPr>
          <p:cNvPr id="32" name="Egyenes összekötő 31">
            <a:extLst>
              <a:ext uri="{FF2B5EF4-FFF2-40B4-BE49-F238E27FC236}">
                <a16:creationId xmlns:a16="http://schemas.microsoft.com/office/drawing/2014/main" id="{1CC350FC-63DA-6043-B465-9E10E95713BB}"/>
              </a:ext>
            </a:extLst>
          </p:cNvPr>
          <p:cNvCxnSpPr>
            <a:cxnSpLocks/>
          </p:cNvCxnSpPr>
          <p:nvPr/>
        </p:nvCxnSpPr>
        <p:spPr>
          <a:xfrm flipH="1">
            <a:off x="4265049" y="1790059"/>
            <a:ext cx="3511" cy="3743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>
            <a:extLst>
              <a:ext uri="{FF2B5EF4-FFF2-40B4-BE49-F238E27FC236}">
                <a16:creationId xmlns:a16="http://schemas.microsoft.com/office/drawing/2014/main" id="{DFFEDBEC-71EF-9E8E-3E13-F65AF987576C}"/>
              </a:ext>
            </a:extLst>
          </p:cNvPr>
          <p:cNvCxnSpPr>
            <a:cxnSpLocks/>
          </p:cNvCxnSpPr>
          <p:nvPr/>
        </p:nvCxnSpPr>
        <p:spPr>
          <a:xfrm>
            <a:off x="4265049" y="2044477"/>
            <a:ext cx="680175" cy="0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Egyenes összekötő 34">
            <a:extLst>
              <a:ext uri="{FF2B5EF4-FFF2-40B4-BE49-F238E27FC236}">
                <a16:creationId xmlns:a16="http://schemas.microsoft.com/office/drawing/2014/main" id="{1EFFDBA6-4D04-A6A3-9AAE-5B001113B565}"/>
              </a:ext>
            </a:extLst>
          </p:cNvPr>
          <p:cNvCxnSpPr>
            <a:cxnSpLocks/>
          </p:cNvCxnSpPr>
          <p:nvPr/>
        </p:nvCxnSpPr>
        <p:spPr>
          <a:xfrm>
            <a:off x="4951614" y="1599816"/>
            <a:ext cx="0" cy="5233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C29A1AF6-E4B0-F5F1-443C-ACDD02E331A8}"/>
              </a:ext>
            </a:extLst>
          </p:cNvPr>
          <p:cNvSpPr txBox="1"/>
          <p:nvPr/>
        </p:nvSpPr>
        <p:spPr>
          <a:xfrm>
            <a:off x="4631266" y="2041518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noProof="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1950</a:t>
            </a:r>
          </a:p>
        </p:txBody>
      </p:sp>
      <p:sp>
        <p:nvSpPr>
          <p:cNvPr id="41" name="Beszédbuborék: négyszög 40">
            <a:extLst>
              <a:ext uri="{FF2B5EF4-FFF2-40B4-BE49-F238E27FC236}">
                <a16:creationId xmlns:a16="http://schemas.microsoft.com/office/drawing/2014/main" id="{80B1FD5E-F1A0-C224-83C7-403745BEADCE}"/>
              </a:ext>
            </a:extLst>
          </p:cNvPr>
          <p:cNvSpPr/>
          <p:nvPr/>
        </p:nvSpPr>
        <p:spPr>
          <a:xfrm>
            <a:off x="3128866" y="2440286"/>
            <a:ext cx="1752600" cy="666415"/>
          </a:xfrm>
          <a:prstGeom prst="wedgeRectCallout">
            <a:avLst>
              <a:gd name="adj1" fmla="val 27060"/>
              <a:gd name="adj2" fmla="val -9691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400" noProof="0" dirty="0"/>
              <a:t>1945-50: BME Gépészmérnöki Kar (B tagozat)</a:t>
            </a:r>
          </a:p>
        </p:txBody>
      </p:sp>
      <p:sp>
        <p:nvSpPr>
          <p:cNvPr id="42" name="Beszédbuborék: négyszög 41">
            <a:extLst>
              <a:ext uri="{FF2B5EF4-FFF2-40B4-BE49-F238E27FC236}">
                <a16:creationId xmlns:a16="http://schemas.microsoft.com/office/drawing/2014/main" id="{05794827-6210-7251-8AD6-EE352833CD89}"/>
              </a:ext>
            </a:extLst>
          </p:cNvPr>
          <p:cNvSpPr/>
          <p:nvPr/>
        </p:nvSpPr>
        <p:spPr>
          <a:xfrm>
            <a:off x="4961199" y="2460373"/>
            <a:ext cx="1815470" cy="646328"/>
          </a:xfrm>
          <a:prstGeom prst="wedgeRectCallout">
            <a:avLst>
              <a:gd name="adj1" fmla="val -19749"/>
              <a:gd name="adj2" fmla="val -9716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400" noProof="0" dirty="0"/>
              <a:t>1952-55: aspiráns (témavezető: Kovács Károly Pál)</a:t>
            </a:r>
          </a:p>
        </p:txBody>
      </p:sp>
      <p:cxnSp>
        <p:nvCxnSpPr>
          <p:cNvPr id="44" name="Egyenes összekötő 43">
            <a:extLst>
              <a:ext uri="{FF2B5EF4-FFF2-40B4-BE49-F238E27FC236}">
                <a16:creationId xmlns:a16="http://schemas.microsoft.com/office/drawing/2014/main" id="{859003BF-85C5-697F-1384-4C094CFC7EA3}"/>
              </a:ext>
            </a:extLst>
          </p:cNvPr>
          <p:cNvCxnSpPr>
            <a:cxnSpLocks/>
          </p:cNvCxnSpPr>
          <p:nvPr/>
        </p:nvCxnSpPr>
        <p:spPr>
          <a:xfrm>
            <a:off x="5188759" y="1769386"/>
            <a:ext cx="0" cy="3273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gyenes összekötő 44">
            <a:extLst>
              <a:ext uri="{FF2B5EF4-FFF2-40B4-BE49-F238E27FC236}">
                <a16:creationId xmlns:a16="http://schemas.microsoft.com/office/drawing/2014/main" id="{14940207-AB55-0D4E-6CC2-E4E90E56331A}"/>
              </a:ext>
            </a:extLst>
          </p:cNvPr>
          <p:cNvCxnSpPr>
            <a:cxnSpLocks/>
          </p:cNvCxnSpPr>
          <p:nvPr/>
        </p:nvCxnSpPr>
        <p:spPr>
          <a:xfrm>
            <a:off x="5851670" y="1777524"/>
            <a:ext cx="17264" cy="2667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Egyenes összekötő nyíllal 45">
            <a:extLst>
              <a:ext uri="{FF2B5EF4-FFF2-40B4-BE49-F238E27FC236}">
                <a16:creationId xmlns:a16="http://schemas.microsoft.com/office/drawing/2014/main" id="{01566374-B404-15F4-18F4-177C2E0CA318}"/>
              </a:ext>
            </a:extLst>
          </p:cNvPr>
          <p:cNvCxnSpPr>
            <a:cxnSpLocks/>
          </p:cNvCxnSpPr>
          <p:nvPr/>
        </p:nvCxnSpPr>
        <p:spPr>
          <a:xfrm>
            <a:off x="5188759" y="2029985"/>
            <a:ext cx="680175" cy="0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7" name="Egyenes összekötő 46">
            <a:extLst>
              <a:ext uri="{FF2B5EF4-FFF2-40B4-BE49-F238E27FC236}">
                <a16:creationId xmlns:a16="http://schemas.microsoft.com/office/drawing/2014/main" id="{06A6DEA6-BB30-33DB-1ABC-CBFB27F01548}"/>
              </a:ext>
            </a:extLst>
          </p:cNvPr>
          <p:cNvCxnSpPr>
            <a:cxnSpLocks/>
          </p:cNvCxnSpPr>
          <p:nvPr/>
        </p:nvCxnSpPr>
        <p:spPr>
          <a:xfrm>
            <a:off x="6583200" y="5678775"/>
            <a:ext cx="0" cy="327854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0" name="Beszédbuborék: négyszög 49">
            <a:extLst>
              <a:ext uri="{FF2B5EF4-FFF2-40B4-BE49-F238E27FC236}">
                <a16:creationId xmlns:a16="http://schemas.microsoft.com/office/drawing/2014/main" id="{43B693C9-35F2-5D58-5F26-94CB781EBE98}"/>
              </a:ext>
            </a:extLst>
          </p:cNvPr>
          <p:cNvSpPr/>
          <p:nvPr/>
        </p:nvSpPr>
        <p:spPr>
          <a:xfrm>
            <a:off x="5718260" y="6286200"/>
            <a:ext cx="1474925" cy="519536"/>
          </a:xfrm>
          <a:prstGeom prst="wedgeRectCallout">
            <a:avLst>
              <a:gd name="adj1" fmla="val 8757"/>
              <a:gd name="adj2" fmla="val -8525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100" noProof="0" dirty="0"/>
              <a:t>Kovács K. Pál</a:t>
            </a:r>
            <a:r>
              <a:rPr lang="en-US" sz="1100" dirty="0"/>
              <a:t>t </a:t>
            </a:r>
            <a:r>
              <a:rPr lang="hu-HU" sz="1100" noProof="0" dirty="0"/>
              <a:t>koholt vádakkal eltávolítják a BME-ről</a:t>
            </a:r>
          </a:p>
        </p:txBody>
      </p:sp>
      <p:sp>
        <p:nvSpPr>
          <p:cNvPr id="51" name="Szövegdoboz 50">
            <a:extLst>
              <a:ext uri="{FF2B5EF4-FFF2-40B4-BE49-F238E27FC236}">
                <a16:creationId xmlns:a16="http://schemas.microsoft.com/office/drawing/2014/main" id="{E5ECEC4C-B777-E41B-6616-B323D0699C58}"/>
              </a:ext>
            </a:extLst>
          </p:cNvPr>
          <p:cNvSpPr txBox="1"/>
          <p:nvPr/>
        </p:nvSpPr>
        <p:spPr>
          <a:xfrm>
            <a:off x="6258192" y="5424870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1958</a:t>
            </a:r>
            <a:endParaRPr lang="hu-HU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4" name="Egyenes összekötő 53">
            <a:extLst>
              <a:ext uri="{FF2B5EF4-FFF2-40B4-BE49-F238E27FC236}">
                <a16:creationId xmlns:a16="http://schemas.microsoft.com/office/drawing/2014/main" id="{9DED1DF5-DC4F-D740-E034-00552615824A}"/>
              </a:ext>
            </a:extLst>
          </p:cNvPr>
          <p:cNvCxnSpPr>
            <a:cxnSpLocks/>
          </p:cNvCxnSpPr>
          <p:nvPr/>
        </p:nvCxnSpPr>
        <p:spPr>
          <a:xfrm>
            <a:off x="9153848" y="1599816"/>
            <a:ext cx="0" cy="32525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Beszédbuborék: négyszög 54">
            <a:extLst>
              <a:ext uri="{FF2B5EF4-FFF2-40B4-BE49-F238E27FC236}">
                <a16:creationId xmlns:a16="http://schemas.microsoft.com/office/drawing/2014/main" id="{57EDE6DF-5115-87E9-331B-CEB70ADC538B}"/>
              </a:ext>
            </a:extLst>
          </p:cNvPr>
          <p:cNvSpPr/>
          <p:nvPr/>
        </p:nvSpPr>
        <p:spPr>
          <a:xfrm>
            <a:off x="8962878" y="748573"/>
            <a:ext cx="1228977" cy="609803"/>
          </a:xfrm>
          <a:prstGeom prst="wedgeRectCallout">
            <a:avLst>
              <a:gd name="adj1" fmla="val -34241"/>
              <a:gd name="adj2" fmla="val 8912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400" noProof="0" dirty="0"/>
              <a:t>1975: Akadémiai  Doktor</a:t>
            </a:r>
          </a:p>
        </p:txBody>
      </p:sp>
      <p:cxnSp>
        <p:nvCxnSpPr>
          <p:cNvPr id="56" name="Egyenes összekötő 55">
            <a:extLst>
              <a:ext uri="{FF2B5EF4-FFF2-40B4-BE49-F238E27FC236}">
                <a16:creationId xmlns:a16="http://schemas.microsoft.com/office/drawing/2014/main" id="{6481D0F7-23FF-3B8D-256B-67BFAA06CECD}"/>
              </a:ext>
            </a:extLst>
          </p:cNvPr>
          <p:cNvCxnSpPr>
            <a:cxnSpLocks/>
          </p:cNvCxnSpPr>
          <p:nvPr/>
        </p:nvCxnSpPr>
        <p:spPr>
          <a:xfrm>
            <a:off x="7438709" y="5586720"/>
            <a:ext cx="0" cy="419909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7" name="Szövegdoboz 56">
            <a:extLst>
              <a:ext uri="{FF2B5EF4-FFF2-40B4-BE49-F238E27FC236}">
                <a16:creationId xmlns:a16="http://schemas.microsoft.com/office/drawing/2014/main" id="{4B157D36-F1C4-D484-EEA9-8F35EC5809C4}"/>
              </a:ext>
            </a:extLst>
          </p:cNvPr>
          <p:cNvSpPr txBox="1"/>
          <p:nvPr/>
        </p:nvSpPr>
        <p:spPr>
          <a:xfrm>
            <a:off x="6857015" y="5327794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1964</a:t>
            </a:r>
            <a:endParaRPr lang="hu-H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8" name="Beszédbuborék: négyszög 57">
            <a:extLst>
              <a:ext uri="{FF2B5EF4-FFF2-40B4-BE49-F238E27FC236}">
                <a16:creationId xmlns:a16="http://schemas.microsoft.com/office/drawing/2014/main" id="{A7EE482A-ED6F-A786-5CFF-B08AA1E9EFC0}"/>
              </a:ext>
            </a:extLst>
          </p:cNvPr>
          <p:cNvSpPr/>
          <p:nvPr/>
        </p:nvSpPr>
        <p:spPr>
          <a:xfrm>
            <a:off x="7305938" y="6286200"/>
            <a:ext cx="1789926" cy="519536"/>
          </a:xfrm>
          <a:prstGeom prst="wedgeRectCallout">
            <a:avLst>
              <a:gd name="adj1" fmla="val -39737"/>
              <a:gd name="adj2" fmla="val -9404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100" noProof="0" dirty="0"/>
              <a:t>Frigyes Andor vezetésével megalakul a Folyamatszabályozási Tsz.</a:t>
            </a:r>
          </a:p>
        </p:txBody>
      </p:sp>
      <p:cxnSp>
        <p:nvCxnSpPr>
          <p:cNvPr id="64" name="Egyenes összekötő 63">
            <a:extLst>
              <a:ext uri="{FF2B5EF4-FFF2-40B4-BE49-F238E27FC236}">
                <a16:creationId xmlns:a16="http://schemas.microsoft.com/office/drawing/2014/main" id="{100A3A51-BB08-6E07-3994-AF8B8C8F08A3}"/>
              </a:ext>
            </a:extLst>
          </p:cNvPr>
          <p:cNvCxnSpPr>
            <a:cxnSpLocks/>
          </p:cNvCxnSpPr>
          <p:nvPr/>
        </p:nvCxnSpPr>
        <p:spPr>
          <a:xfrm>
            <a:off x="7438709" y="1627214"/>
            <a:ext cx="0" cy="3037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Beszédbuborék: négyszög 64">
            <a:extLst>
              <a:ext uri="{FF2B5EF4-FFF2-40B4-BE49-F238E27FC236}">
                <a16:creationId xmlns:a16="http://schemas.microsoft.com/office/drawing/2014/main" id="{55ABB3E6-392B-1C31-2B41-C9E3ED723FAB}"/>
              </a:ext>
            </a:extLst>
          </p:cNvPr>
          <p:cNvSpPr/>
          <p:nvPr/>
        </p:nvSpPr>
        <p:spPr>
          <a:xfrm>
            <a:off x="6895960" y="754670"/>
            <a:ext cx="914404" cy="603706"/>
          </a:xfrm>
          <a:prstGeom prst="wedgeRectCallout">
            <a:avLst>
              <a:gd name="adj1" fmla="val 9551"/>
              <a:gd name="adj2" fmla="val 8852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400" noProof="0" dirty="0"/>
              <a:t>1964: egyetemi tanár</a:t>
            </a:r>
          </a:p>
        </p:txBody>
      </p:sp>
      <p:sp>
        <p:nvSpPr>
          <p:cNvPr id="66" name="Szövegdoboz 65">
            <a:extLst>
              <a:ext uri="{FF2B5EF4-FFF2-40B4-BE49-F238E27FC236}">
                <a16:creationId xmlns:a16="http://schemas.microsoft.com/office/drawing/2014/main" id="{F979B95A-CCAE-8285-C967-4A722747350D}"/>
              </a:ext>
            </a:extLst>
          </p:cNvPr>
          <p:cNvSpPr txBox="1"/>
          <p:nvPr/>
        </p:nvSpPr>
        <p:spPr>
          <a:xfrm>
            <a:off x="9513464" y="2070954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noProof="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1980</a:t>
            </a:r>
          </a:p>
        </p:txBody>
      </p:sp>
      <p:sp>
        <p:nvSpPr>
          <p:cNvPr id="68" name="Beszédbuborék: négyszög 67">
            <a:extLst>
              <a:ext uri="{FF2B5EF4-FFF2-40B4-BE49-F238E27FC236}">
                <a16:creationId xmlns:a16="http://schemas.microsoft.com/office/drawing/2014/main" id="{CDCDFA0C-3394-E923-0855-389084672296}"/>
              </a:ext>
            </a:extLst>
          </p:cNvPr>
          <p:cNvSpPr/>
          <p:nvPr/>
        </p:nvSpPr>
        <p:spPr>
          <a:xfrm>
            <a:off x="3832009" y="754670"/>
            <a:ext cx="1113214" cy="603706"/>
          </a:xfrm>
          <a:prstGeom prst="wedgeRectCallout">
            <a:avLst>
              <a:gd name="adj1" fmla="val 48873"/>
              <a:gd name="adj2" fmla="val 8573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400" noProof="0" dirty="0"/>
              <a:t>1950: tanár-segéd</a:t>
            </a:r>
          </a:p>
        </p:txBody>
      </p:sp>
      <p:sp>
        <p:nvSpPr>
          <p:cNvPr id="70" name="Beszédbuborék: négyszög 69">
            <a:extLst>
              <a:ext uri="{FF2B5EF4-FFF2-40B4-BE49-F238E27FC236}">
                <a16:creationId xmlns:a16="http://schemas.microsoft.com/office/drawing/2014/main" id="{CB6FE2D5-5AB6-D9CC-3F67-07CF386E5B2C}"/>
              </a:ext>
            </a:extLst>
          </p:cNvPr>
          <p:cNvSpPr/>
          <p:nvPr/>
        </p:nvSpPr>
        <p:spPr>
          <a:xfrm>
            <a:off x="6062394" y="754670"/>
            <a:ext cx="786658" cy="603706"/>
          </a:xfrm>
          <a:prstGeom prst="wedgeRectCallout">
            <a:avLst>
              <a:gd name="adj1" fmla="val 7463"/>
              <a:gd name="adj2" fmla="val 8617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400" noProof="0" dirty="0"/>
              <a:t>1959: docens</a:t>
            </a:r>
          </a:p>
        </p:txBody>
      </p:sp>
      <p:cxnSp>
        <p:nvCxnSpPr>
          <p:cNvPr id="71" name="Egyenes összekötő 70">
            <a:extLst>
              <a:ext uri="{FF2B5EF4-FFF2-40B4-BE49-F238E27FC236}">
                <a16:creationId xmlns:a16="http://schemas.microsoft.com/office/drawing/2014/main" id="{72A27AC7-E7CA-1C2A-3412-EF7B2F5B875B}"/>
              </a:ext>
            </a:extLst>
          </p:cNvPr>
          <p:cNvCxnSpPr>
            <a:cxnSpLocks/>
          </p:cNvCxnSpPr>
          <p:nvPr/>
        </p:nvCxnSpPr>
        <p:spPr>
          <a:xfrm>
            <a:off x="6503213" y="1599599"/>
            <a:ext cx="0" cy="3313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Egyenes összekötő 75">
            <a:extLst>
              <a:ext uri="{FF2B5EF4-FFF2-40B4-BE49-F238E27FC236}">
                <a16:creationId xmlns:a16="http://schemas.microsoft.com/office/drawing/2014/main" id="{84CBACE9-AF49-97E9-BEA6-CFAC42E716F5}"/>
              </a:ext>
            </a:extLst>
          </p:cNvPr>
          <p:cNvCxnSpPr>
            <a:cxnSpLocks/>
          </p:cNvCxnSpPr>
          <p:nvPr/>
        </p:nvCxnSpPr>
        <p:spPr>
          <a:xfrm>
            <a:off x="8041448" y="1777524"/>
            <a:ext cx="0" cy="3698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Egyenes összekötő nyíllal 80">
            <a:extLst>
              <a:ext uri="{FF2B5EF4-FFF2-40B4-BE49-F238E27FC236}">
                <a16:creationId xmlns:a16="http://schemas.microsoft.com/office/drawing/2014/main" id="{20D8323B-9584-015F-1928-3B967F37A4E5}"/>
              </a:ext>
            </a:extLst>
          </p:cNvPr>
          <p:cNvCxnSpPr>
            <a:cxnSpLocks/>
          </p:cNvCxnSpPr>
          <p:nvPr/>
        </p:nvCxnSpPr>
        <p:spPr>
          <a:xfrm>
            <a:off x="6597388" y="2029458"/>
            <a:ext cx="1444060" cy="527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6" name="Beszédbuborék: négyszög 85">
            <a:extLst>
              <a:ext uri="{FF2B5EF4-FFF2-40B4-BE49-F238E27FC236}">
                <a16:creationId xmlns:a16="http://schemas.microsoft.com/office/drawing/2014/main" id="{7A9C6C42-7BB4-0C7F-68D4-299180C718FC}"/>
              </a:ext>
            </a:extLst>
          </p:cNvPr>
          <p:cNvSpPr/>
          <p:nvPr/>
        </p:nvSpPr>
        <p:spPr>
          <a:xfrm>
            <a:off x="6849051" y="2460373"/>
            <a:ext cx="1519634" cy="646328"/>
          </a:xfrm>
          <a:prstGeom prst="wedgeRectCallout">
            <a:avLst>
              <a:gd name="adj1" fmla="val -16509"/>
              <a:gd name="adj2" fmla="val -10786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400" noProof="0" dirty="0"/>
              <a:t>1960-63: dékán-helyettes</a:t>
            </a:r>
          </a:p>
          <a:p>
            <a:pPr algn="ctr"/>
            <a:r>
              <a:rPr lang="hu-HU" sz="1400" noProof="0" dirty="0"/>
              <a:t>1963-67: dékán</a:t>
            </a:r>
          </a:p>
        </p:txBody>
      </p:sp>
      <p:cxnSp>
        <p:nvCxnSpPr>
          <p:cNvPr id="88" name="Egyenes összekötő 87">
            <a:extLst>
              <a:ext uri="{FF2B5EF4-FFF2-40B4-BE49-F238E27FC236}">
                <a16:creationId xmlns:a16="http://schemas.microsoft.com/office/drawing/2014/main" id="{C1154630-5BA7-834D-91F3-53B20F92AC36}"/>
              </a:ext>
            </a:extLst>
          </p:cNvPr>
          <p:cNvCxnSpPr>
            <a:cxnSpLocks/>
          </p:cNvCxnSpPr>
          <p:nvPr/>
        </p:nvCxnSpPr>
        <p:spPr>
          <a:xfrm>
            <a:off x="3755789" y="1538854"/>
            <a:ext cx="0" cy="3989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Egyenes összekötő 88">
            <a:extLst>
              <a:ext uri="{FF2B5EF4-FFF2-40B4-BE49-F238E27FC236}">
                <a16:creationId xmlns:a16="http://schemas.microsoft.com/office/drawing/2014/main" id="{C167907E-8DD0-00D7-4D8E-2E73B0A2A3DB}"/>
              </a:ext>
            </a:extLst>
          </p:cNvPr>
          <p:cNvCxnSpPr>
            <a:cxnSpLocks/>
          </p:cNvCxnSpPr>
          <p:nvPr/>
        </p:nvCxnSpPr>
        <p:spPr>
          <a:xfrm>
            <a:off x="6602498" y="1790059"/>
            <a:ext cx="0" cy="3254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Egyenes összekötő 95">
            <a:extLst>
              <a:ext uri="{FF2B5EF4-FFF2-40B4-BE49-F238E27FC236}">
                <a16:creationId xmlns:a16="http://schemas.microsoft.com/office/drawing/2014/main" id="{3DB338ED-B6B5-24CA-67EE-5D2AA3B2D900}"/>
              </a:ext>
            </a:extLst>
          </p:cNvPr>
          <p:cNvCxnSpPr>
            <a:cxnSpLocks/>
          </p:cNvCxnSpPr>
          <p:nvPr/>
        </p:nvCxnSpPr>
        <p:spPr>
          <a:xfrm>
            <a:off x="8418893" y="1777524"/>
            <a:ext cx="0" cy="3380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Szövegdoboz 96">
            <a:extLst>
              <a:ext uri="{FF2B5EF4-FFF2-40B4-BE49-F238E27FC236}">
                <a16:creationId xmlns:a16="http://schemas.microsoft.com/office/drawing/2014/main" id="{D81E7E07-F13C-EAA6-36E9-BFE5D6969AAC}"/>
              </a:ext>
            </a:extLst>
          </p:cNvPr>
          <p:cNvSpPr txBox="1"/>
          <p:nvPr/>
        </p:nvSpPr>
        <p:spPr>
          <a:xfrm>
            <a:off x="8079697" y="2070954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noProof="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1970</a:t>
            </a:r>
          </a:p>
        </p:txBody>
      </p:sp>
      <p:cxnSp>
        <p:nvCxnSpPr>
          <p:cNvPr id="98" name="Egyenes összekötő 97">
            <a:extLst>
              <a:ext uri="{FF2B5EF4-FFF2-40B4-BE49-F238E27FC236}">
                <a16:creationId xmlns:a16="http://schemas.microsoft.com/office/drawing/2014/main" id="{4A9CB1A2-E83A-F3D0-A4FD-3AF3D46C93FA}"/>
              </a:ext>
            </a:extLst>
          </p:cNvPr>
          <p:cNvCxnSpPr>
            <a:cxnSpLocks/>
          </p:cNvCxnSpPr>
          <p:nvPr/>
        </p:nvCxnSpPr>
        <p:spPr>
          <a:xfrm>
            <a:off x="9873782" y="1777524"/>
            <a:ext cx="0" cy="32530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Egyenes összekötő 98">
            <a:extLst>
              <a:ext uri="{FF2B5EF4-FFF2-40B4-BE49-F238E27FC236}">
                <a16:creationId xmlns:a16="http://schemas.microsoft.com/office/drawing/2014/main" id="{1E105D36-544A-E6A0-8EB3-37946070F2E7}"/>
              </a:ext>
            </a:extLst>
          </p:cNvPr>
          <p:cNvCxnSpPr>
            <a:cxnSpLocks/>
          </p:cNvCxnSpPr>
          <p:nvPr/>
        </p:nvCxnSpPr>
        <p:spPr>
          <a:xfrm>
            <a:off x="10403239" y="5855623"/>
            <a:ext cx="0" cy="15100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01" name="Beszédbuborék: négyszög 100">
            <a:extLst>
              <a:ext uri="{FF2B5EF4-FFF2-40B4-BE49-F238E27FC236}">
                <a16:creationId xmlns:a16="http://schemas.microsoft.com/office/drawing/2014/main" id="{71DE19EB-FC3F-6B4E-92A9-B8451FC71657}"/>
              </a:ext>
            </a:extLst>
          </p:cNvPr>
          <p:cNvSpPr/>
          <p:nvPr/>
        </p:nvSpPr>
        <p:spPr>
          <a:xfrm>
            <a:off x="9239744" y="6286200"/>
            <a:ext cx="1226758" cy="519536"/>
          </a:xfrm>
          <a:prstGeom prst="wedgeRectCallout">
            <a:avLst>
              <a:gd name="adj1" fmla="val 41162"/>
              <a:gd name="adj2" fmla="val -9654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100" noProof="0" dirty="0"/>
              <a:t>1984: IFAC World </a:t>
            </a:r>
            <a:r>
              <a:rPr lang="hu-HU" sz="1100" noProof="0" dirty="0" err="1"/>
              <a:t>Congress</a:t>
            </a:r>
            <a:r>
              <a:rPr lang="hu-HU" sz="1100" noProof="0" dirty="0"/>
              <a:t> Budapesten</a:t>
            </a:r>
          </a:p>
        </p:txBody>
      </p:sp>
      <p:cxnSp>
        <p:nvCxnSpPr>
          <p:cNvPr id="102" name="Egyenes összekötő 101">
            <a:extLst>
              <a:ext uri="{FF2B5EF4-FFF2-40B4-BE49-F238E27FC236}">
                <a16:creationId xmlns:a16="http://schemas.microsoft.com/office/drawing/2014/main" id="{2A2976F9-A22A-AB43-AF59-AC3CAD0C4781}"/>
              </a:ext>
            </a:extLst>
          </p:cNvPr>
          <p:cNvCxnSpPr>
            <a:cxnSpLocks/>
          </p:cNvCxnSpPr>
          <p:nvPr/>
        </p:nvCxnSpPr>
        <p:spPr>
          <a:xfrm>
            <a:off x="5964328" y="1637952"/>
            <a:ext cx="0" cy="3037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Egyenes összekötő 102">
            <a:extLst>
              <a:ext uri="{FF2B5EF4-FFF2-40B4-BE49-F238E27FC236}">
                <a16:creationId xmlns:a16="http://schemas.microsoft.com/office/drawing/2014/main" id="{19FCCC00-2AE2-C92E-3B71-2C07920D7DC3}"/>
              </a:ext>
            </a:extLst>
          </p:cNvPr>
          <p:cNvCxnSpPr>
            <a:cxnSpLocks/>
          </p:cNvCxnSpPr>
          <p:nvPr/>
        </p:nvCxnSpPr>
        <p:spPr>
          <a:xfrm>
            <a:off x="10963988" y="5545667"/>
            <a:ext cx="0" cy="468082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04" name="Szövegdoboz 103">
            <a:extLst>
              <a:ext uri="{FF2B5EF4-FFF2-40B4-BE49-F238E27FC236}">
                <a16:creationId xmlns:a16="http://schemas.microsoft.com/office/drawing/2014/main" id="{6015061A-2EE4-56C2-ECBB-A93E16EB72FF}"/>
              </a:ext>
            </a:extLst>
          </p:cNvPr>
          <p:cNvSpPr txBox="1"/>
          <p:nvPr/>
        </p:nvSpPr>
        <p:spPr>
          <a:xfrm>
            <a:off x="10871491" y="5330135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1988</a:t>
            </a:r>
            <a:endParaRPr lang="hu-H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5" name="Beszédbuborék: négyszög 104">
            <a:extLst>
              <a:ext uri="{FF2B5EF4-FFF2-40B4-BE49-F238E27FC236}">
                <a16:creationId xmlns:a16="http://schemas.microsoft.com/office/drawing/2014/main" id="{48AD8EC6-10F2-5BE8-1E50-CB39C8A2D16C}"/>
              </a:ext>
            </a:extLst>
          </p:cNvPr>
          <p:cNvSpPr/>
          <p:nvPr/>
        </p:nvSpPr>
        <p:spPr>
          <a:xfrm>
            <a:off x="10610382" y="6286200"/>
            <a:ext cx="1314262" cy="519536"/>
          </a:xfrm>
          <a:prstGeom prst="wedgeRectCallout">
            <a:avLst>
              <a:gd name="adj1" fmla="val -22588"/>
              <a:gd name="adj2" fmla="val -9002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100" noProof="0" dirty="0"/>
              <a:t>Arató Péter veszi át a </a:t>
            </a:r>
            <a:r>
              <a:rPr lang="hu-HU" sz="1100" noProof="0" dirty="0" err="1"/>
              <a:t>Folyszab</a:t>
            </a:r>
            <a:r>
              <a:rPr lang="hu-HU" sz="1100" noProof="0" dirty="0"/>
              <a:t>. Tsz. vezetését</a:t>
            </a:r>
          </a:p>
        </p:txBody>
      </p:sp>
      <p:sp>
        <p:nvSpPr>
          <p:cNvPr id="106" name="Nyíl: balra-jobbra mutató 105">
            <a:extLst>
              <a:ext uri="{FF2B5EF4-FFF2-40B4-BE49-F238E27FC236}">
                <a16:creationId xmlns:a16="http://schemas.microsoft.com/office/drawing/2014/main" id="{A73737E7-E4EF-4707-AAA0-A459C67997A7}"/>
              </a:ext>
            </a:extLst>
          </p:cNvPr>
          <p:cNvSpPr/>
          <p:nvPr/>
        </p:nvSpPr>
        <p:spPr>
          <a:xfrm>
            <a:off x="7455837" y="5433315"/>
            <a:ext cx="3491024" cy="381835"/>
          </a:xfrm>
          <a:prstGeom prst="leftRightArrow">
            <a:avLst>
              <a:gd name="adj1" fmla="val 69688"/>
              <a:gd name="adj2" fmla="val 5492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 </a:t>
            </a:r>
            <a:r>
              <a:rPr lang="en-US" sz="1400" dirty="0" err="1"/>
              <a:t>Folyszab</a:t>
            </a:r>
            <a:r>
              <a:rPr lang="en-US" sz="1400" dirty="0"/>
              <a:t>. Tsz. </a:t>
            </a:r>
            <a:r>
              <a:rPr lang="en-US" sz="1400" dirty="0" err="1"/>
              <a:t>első</a:t>
            </a:r>
            <a:r>
              <a:rPr lang="en-US" sz="1400" dirty="0"/>
              <a:t> ~25 </a:t>
            </a:r>
            <a:r>
              <a:rPr lang="en-US" sz="1400" dirty="0" err="1"/>
              <a:t>éve</a:t>
            </a:r>
            <a:endParaRPr lang="hu-HU" sz="1400" dirty="0"/>
          </a:p>
        </p:txBody>
      </p:sp>
      <p:cxnSp>
        <p:nvCxnSpPr>
          <p:cNvPr id="117" name="Egyenes összekötő nyíllal 116">
            <a:extLst>
              <a:ext uri="{FF2B5EF4-FFF2-40B4-BE49-F238E27FC236}">
                <a16:creationId xmlns:a16="http://schemas.microsoft.com/office/drawing/2014/main" id="{BED67F91-79ED-545C-A79D-49A1776075C5}"/>
              </a:ext>
            </a:extLst>
          </p:cNvPr>
          <p:cNvCxnSpPr>
            <a:cxnSpLocks/>
          </p:cNvCxnSpPr>
          <p:nvPr/>
        </p:nvCxnSpPr>
        <p:spPr>
          <a:xfrm>
            <a:off x="9239743" y="2024795"/>
            <a:ext cx="854007" cy="0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8" name="Egyenes összekötő 117">
            <a:extLst>
              <a:ext uri="{FF2B5EF4-FFF2-40B4-BE49-F238E27FC236}">
                <a16:creationId xmlns:a16="http://schemas.microsoft.com/office/drawing/2014/main" id="{2A9533EF-CFB2-4EAA-8507-42D8F364F58A}"/>
              </a:ext>
            </a:extLst>
          </p:cNvPr>
          <p:cNvCxnSpPr>
            <a:cxnSpLocks/>
          </p:cNvCxnSpPr>
          <p:nvPr/>
        </p:nvCxnSpPr>
        <p:spPr>
          <a:xfrm>
            <a:off x="9243274" y="1773037"/>
            <a:ext cx="0" cy="32525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Egyenes összekötő 118">
            <a:extLst>
              <a:ext uri="{FF2B5EF4-FFF2-40B4-BE49-F238E27FC236}">
                <a16:creationId xmlns:a16="http://schemas.microsoft.com/office/drawing/2014/main" id="{6AA73625-9C36-5844-8B6A-B5ABEA639AD4}"/>
              </a:ext>
            </a:extLst>
          </p:cNvPr>
          <p:cNvCxnSpPr>
            <a:cxnSpLocks/>
          </p:cNvCxnSpPr>
          <p:nvPr/>
        </p:nvCxnSpPr>
        <p:spPr>
          <a:xfrm>
            <a:off x="10093750" y="1611874"/>
            <a:ext cx="0" cy="4848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Beszédbuborék: négyszög 120">
            <a:extLst>
              <a:ext uri="{FF2B5EF4-FFF2-40B4-BE49-F238E27FC236}">
                <a16:creationId xmlns:a16="http://schemas.microsoft.com/office/drawing/2014/main" id="{A9007364-26AC-A5C4-23CC-7A6E1164F4B6}"/>
              </a:ext>
            </a:extLst>
          </p:cNvPr>
          <p:cNvSpPr/>
          <p:nvPr/>
        </p:nvSpPr>
        <p:spPr>
          <a:xfrm>
            <a:off x="8431020" y="2460373"/>
            <a:ext cx="1519634" cy="646328"/>
          </a:xfrm>
          <a:prstGeom prst="wedgeRectCallout">
            <a:avLst>
              <a:gd name="adj1" fmla="val 15320"/>
              <a:gd name="adj2" fmla="val -10677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400" noProof="0" dirty="0"/>
              <a:t>1976-82: oktatási rektorhelyettes</a:t>
            </a:r>
          </a:p>
        </p:txBody>
      </p:sp>
      <p:sp>
        <p:nvSpPr>
          <p:cNvPr id="123" name="Beszédbuborék: négyszög 122">
            <a:extLst>
              <a:ext uri="{FF2B5EF4-FFF2-40B4-BE49-F238E27FC236}">
                <a16:creationId xmlns:a16="http://schemas.microsoft.com/office/drawing/2014/main" id="{A5CAEA3E-CAB3-AA4C-2444-3EC3030E5BB4}"/>
              </a:ext>
            </a:extLst>
          </p:cNvPr>
          <p:cNvSpPr/>
          <p:nvPr/>
        </p:nvSpPr>
        <p:spPr>
          <a:xfrm>
            <a:off x="4992129" y="754670"/>
            <a:ext cx="1023358" cy="603706"/>
          </a:xfrm>
          <a:prstGeom prst="wedgeRectCallout">
            <a:avLst>
              <a:gd name="adj1" fmla="val 42099"/>
              <a:gd name="adj2" fmla="val 88661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400" noProof="0" dirty="0"/>
              <a:t>1956: Szocialista Munkáért</a:t>
            </a:r>
          </a:p>
        </p:txBody>
      </p:sp>
      <p:sp>
        <p:nvSpPr>
          <p:cNvPr id="124" name="Beszédbuborék: négyszög 123">
            <a:extLst>
              <a:ext uri="{FF2B5EF4-FFF2-40B4-BE49-F238E27FC236}">
                <a16:creationId xmlns:a16="http://schemas.microsoft.com/office/drawing/2014/main" id="{45DE6D25-1AAB-6F99-82DF-C4B365BB8B71}"/>
              </a:ext>
            </a:extLst>
          </p:cNvPr>
          <p:cNvSpPr/>
          <p:nvPr/>
        </p:nvSpPr>
        <p:spPr>
          <a:xfrm>
            <a:off x="7853272" y="754670"/>
            <a:ext cx="1066697" cy="603706"/>
          </a:xfrm>
          <a:prstGeom prst="wedgeRectCallout">
            <a:avLst>
              <a:gd name="adj1" fmla="val -67702"/>
              <a:gd name="adj2" fmla="val 9217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400" noProof="0" dirty="0"/>
              <a:t>1966: Munka Érdemrend</a:t>
            </a:r>
          </a:p>
        </p:txBody>
      </p:sp>
      <p:cxnSp>
        <p:nvCxnSpPr>
          <p:cNvPr id="125" name="Egyenes összekötő 124">
            <a:extLst>
              <a:ext uri="{FF2B5EF4-FFF2-40B4-BE49-F238E27FC236}">
                <a16:creationId xmlns:a16="http://schemas.microsoft.com/office/drawing/2014/main" id="{B7307B00-B332-E1A7-9361-63EA4780A101}"/>
              </a:ext>
            </a:extLst>
          </p:cNvPr>
          <p:cNvCxnSpPr>
            <a:cxnSpLocks/>
          </p:cNvCxnSpPr>
          <p:nvPr/>
        </p:nvCxnSpPr>
        <p:spPr>
          <a:xfrm>
            <a:off x="7644067" y="1625634"/>
            <a:ext cx="0" cy="3037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0" name="Beszédbuborék: négyszög 129">
            <a:extLst>
              <a:ext uri="{FF2B5EF4-FFF2-40B4-BE49-F238E27FC236}">
                <a16:creationId xmlns:a16="http://schemas.microsoft.com/office/drawing/2014/main" id="{3C065A27-C626-58D9-1A1C-643264791B9A}"/>
              </a:ext>
            </a:extLst>
          </p:cNvPr>
          <p:cNvSpPr/>
          <p:nvPr/>
        </p:nvSpPr>
        <p:spPr>
          <a:xfrm>
            <a:off x="1509921" y="2441167"/>
            <a:ext cx="1539211" cy="665534"/>
          </a:xfrm>
          <a:prstGeom prst="wedgeRectCallout">
            <a:avLst>
              <a:gd name="adj1" fmla="val 85379"/>
              <a:gd name="adj2" fmla="val -7134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400" noProof="0" dirty="0"/>
              <a:t>1940: érettségi, II. ker. Egyetemi Gimnázium</a:t>
            </a:r>
          </a:p>
        </p:txBody>
      </p:sp>
      <p:cxnSp>
        <p:nvCxnSpPr>
          <p:cNvPr id="131" name="Egyenes összekötő 130">
            <a:extLst>
              <a:ext uri="{FF2B5EF4-FFF2-40B4-BE49-F238E27FC236}">
                <a16:creationId xmlns:a16="http://schemas.microsoft.com/office/drawing/2014/main" id="{CF8CBF16-795C-F295-9E5D-50ED4DF9CCF4}"/>
              </a:ext>
            </a:extLst>
          </p:cNvPr>
          <p:cNvCxnSpPr>
            <a:cxnSpLocks/>
          </p:cNvCxnSpPr>
          <p:nvPr/>
        </p:nvCxnSpPr>
        <p:spPr>
          <a:xfrm>
            <a:off x="2338065" y="5718239"/>
            <a:ext cx="0" cy="274769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2" name="Szövegdoboz 131">
            <a:extLst>
              <a:ext uri="{FF2B5EF4-FFF2-40B4-BE49-F238E27FC236}">
                <a16:creationId xmlns:a16="http://schemas.microsoft.com/office/drawing/2014/main" id="{585258A1-EF30-60B8-2553-094CADBE0217}"/>
              </a:ext>
            </a:extLst>
          </p:cNvPr>
          <p:cNvSpPr txBox="1"/>
          <p:nvPr/>
        </p:nvSpPr>
        <p:spPr>
          <a:xfrm>
            <a:off x="1998869" y="5433315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1929</a:t>
            </a:r>
            <a:endParaRPr lang="hu-H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3" name="Beszédbuborék: négyszög 132">
            <a:extLst>
              <a:ext uri="{FF2B5EF4-FFF2-40B4-BE49-F238E27FC236}">
                <a16:creationId xmlns:a16="http://schemas.microsoft.com/office/drawing/2014/main" id="{6132F745-BE79-B44D-4D64-AAA961D4806B}"/>
              </a:ext>
            </a:extLst>
          </p:cNvPr>
          <p:cNvSpPr/>
          <p:nvPr/>
        </p:nvSpPr>
        <p:spPr>
          <a:xfrm>
            <a:off x="669220" y="6286200"/>
            <a:ext cx="1944511" cy="519536"/>
          </a:xfrm>
          <a:prstGeom prst="wedgeRectCallout">
            <a:avLst>
              <a:gd name="adj1" fmla="val 35601"/>
              <a:gd name="adj2" fmla="val -9446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100" noProof="0" dirty="0"/>
              <a:t>Létrejön a(z elektrotechnikai) B tagozat a Gépészmérnöki Karon</a:t>
            </a:r>
          </a:p>
        </p:txBody>
      </p:sp>
      <p:cxnSp>
        <p:nvCxnSpPr>
          <p:cNvPr id="134" name="Egyenes összekötő 133">
            <a:extLst>
              <a:ext uri="{FF2B5EF4-FFF2-40B4-BE49-F238E27FC236}">
                <a16:creationId xmlns:a16="http://schemas.microsoft.com/office/drawing/2014/main" id="{1B3B53CD-EA3D-8CCC-A282-2E7361056337}"/>
              </a:ext>
            </a:extLst>
          </p:cNvPr>
          <p:cNvCxnSpPr>
            <a:cxnSpLocks/>
          </p:cNvCxnSpPr>
          <p:nvPr/>
        </p:nvCxnSpPr>
        <p:spPr>
          <a:xfrm>
            <a:off x="4753902" y="5678775"/>
            <a:ext cx="0" cy="336416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5" name="Beszédbuborék: négyszög 134">
            <a:extLst>
              <a:ext uri="{FF2B5EF4-FFF2-40B4-BE49-F238E27FC236}">
                <a16:creationId xmlns:a16="http://schemas.microsoft.com/office/drawing/2014/main" id="{24D4ABA7-EA8B-2CEA-E100-DCC50075F375}"/>
              </a:ext>
            </a:extLst>
          </p:cNvPr>
          <p:cNvSpPr/>
          <p:nvPr/>
        </p:nvSpPr>
        <p:spPr>
          <a:xfrm>
            <a:off x="2757611" y="6286200"/>
            <a:ext cx="1349816" cy="519536"/>
          </a:xfrm>
          <a:prstGeom prst="wedgeRectCallout">
            <a:avLst>
              <a:gd name="adj1" fmla="val 94352"/>
              <a:gd name="adj2" fmla="val -10523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100" noProof="0" dirty="0"/>
              <a:t>Létrejön a BME-n a Villamosmérnöki Kar</a:t>
            </a:r>
          </a:p>
        </p:txBody>
      </p:sp>
      <p:sp>
        <p:nvSpPr>
          <p:cNvPr id="136" name="Szövegdoboz 135">
            <a:extLst>
              <a:ext uri="{FF2B5EF4-FFF2-40B4-BE49-F238E27FC236}">
                <a16:creationId xmlns:a16="http://schemas.microsoft.com/office/drawing/2014/main" id="{F3786DA0-876A-5112-6EC0-8280E4F3630C}"/>
              </a:ext>
            </a:extLst>
          </p:cNvPr>
          <p:cNvSpPr txBox="1"/>
          <p:nvPr/>
        </p:nvSpPr>
        <p:spPr>
          <a:xfrm>
            <a:off x="4414096" y="5427342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1949</a:t>
            </a:r>
            <a:endParaRPr lang="hu-H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3" name="Kép 142" descr="A képen ember, szöveg, képernyőkép, ruháza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6E92233-971B-5B17-6594-A213593AEB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7895" y="3150929"/>
            <a:ext cx="2743355" cy="2314902"/>
          </a:xfrm>
          <a:prstGeom prst="rect">
            <a:avLst/>
          </a:prstGeom>
        </p:spPr>
      </p:pic>
      <p:pic>
        <p:nvPicPr>
          <p:cNvPr id="145" name="Kép 144">
            <a:extLst>
              <a:ext uri="{FF2B5EF4-FFF2-40B4-BE49-F238E27FC236}">
                <a16:creationId xmlns:a16="http://schemas.microsoft.com/office/drawing/2014/main" id="{E99E58AC-515D-9B56-9A53-F906FCF87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0" y="3154921"/>
            <a:ext cx="2333982" cy="2314903"/>
          </a:xfrm>
          <a:prstGeom prst="rect">
            <a:avLst/>
          </a:prstGeom>
        </p:spPr>
      </p:pic>
      <p:pic>
        <p:nvPicPr>
          <p:cNvPr id="147" name="Kép 146">
            <a:extLst>
              <a:ext uri="{FF2B5EF4-FFF2-40B4-BE49-F238E27FC236}">
                <a16:creationId xmlns:a16="http://schemas.microsoft.com/office/drawing/2014/main" id="{14EF5853-6DFF-CD35-8292-B3949783D4D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7886"/>
          <a:stretch/>
        </p:blipFill>
        <p:spPr>
          <a:xfrm>
            <a:off x="5249497" y="3153528"/>
            <a:ext cx="2112005" cy="2241941"/>
          </a:xfrm>
          <a:prstGeom prst="rect">
            <a:avLst/>
          </a:prstGeom>
        </p:spPr>
      </p:pic>
      <p:pic>
        <p:nvPicPr>
          <p:cNvPr id="162" name="Kép 161">
            <a:extLst>
              <a:ext uri="{FF2B5EF4-FFF2-40B4-BE49-F238E27FC236}">
                <a16:creationId xmlns:a16="http://schemas.microsoft.com/office/drawing/2014/main" id="{D5663BDA-624B-5789-FDBD-434CDFB292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8956" y="3168552"/>
            <a:ext cx="1436520" cy="2241940"/>
          </a:xfrm>
          <a:prstGeom prst="rect">
            <a:avLst/>
          </a:prstGeom>
        </p:spPr>
      </p:pic>
      <p:pic>
        <p:nvPicPr>
          <p:cNvPr id="163" name="Kép 162">
            <a:extLst>
              <a:ext uri="{FF2B5EF4-FFF2-40B4-BE49-F238E27FC236}">
                <a16:creationId xmlns:a16="http://schemas.microsoft.com/office/drawing/2014/main" id="{34909E3C-3B5B-6259-470E-DFCE5CE1141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362"/>
          <a:stretch/>
        </p:blipFill>
        <p:spPr>
          <a:xfrm>
            <a:off x="8962877" y="3168552"/>
            <a:ext cx="3204049" cy="2224289"/>
          </a:xfrm>
          <a:prstGeom prst="rect">
            <a:avLst/>
          </a:prstGeom>
        </p:spPr>
      </p:pic>
      <p:cxnSp>
        <p:nvCxnSpPr>
          <p:cNvPr id="164" name="Egyenes összekötő 163">
            <a:extLst>
              <a:ext uri="{FF2B5EF4-FFF2-40B4-BE49-F238E27FC236}">
                <a16:creationId xmlns:a16="http://schemas.microsoft.com/office/drawing/2014/main" id="{453E36B0-178A-AA43-4F7B-9326B9B0269B}"/>
              </a:ext>
            </a:extLst>
          </p:cNvPr>
          <p:cNvCxnSpPr>
            <a:cxnSpLocks/>
          </p:cNvCxnSpPr>
          <p:nvPr/>
        </p:nvCxnSpPr>
        <p:spPr>
          <a:xfrm>
            <a:off x="5092487" y="5718239"/>
            <a:ext cx="0" cy="292671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6" name="Beszédbuborék: négyszög 165">
            <a:extLst>
              <a:ext uri="{FF2B5EF4-FFF2-40B4-BE49-F238E27FC236}">
                <a16:creationId xmlns:a16="http://schemas.microsoft.com/office/drawing/2014/main" id="{276BB8A3-5B81-5EEB-53C4-8AF3FCA9265F}"/>
              </a:ext>
            </a:extLst>
          </p:cNvPr>
          <p:cNvSpPr/>
          <p:nvPr/>
        </p:nvSpPr>
        <p:spPr>
          <a:xfrm>
            <a:off x="4247524" y="6286200"/>
            <a:ext cx="1349816" cy="519536"/>
          </a:xfrm>
          <a:prstGeom prst="wedgeRectCallout">
            <a:avLst>
              <a:gd name="adj1" fmla="val 16260"/>
              <a:gd name="adj2" fmla="val -7956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100" noProof="0" dirty="0"/>
              <a:t>1951: Megalakul a Villamosgépek Üzemtana Tsz.</a:t>
            </a:r>
          </a:p>
        </p:txBody>
      </p:sp>
      <p:sp>
        <p:nvSpPr>
          <p:cNvPr id="167" name="Beszédbuborék: négyszög 166">
            <a:extLst>
              <a:ext uri="{FF2B5EF4-FFF2-40B4-BE49-F238E27FC236}">
                <a16:creationId xmlns:a16="http://schemas.microsoft.com/office/drawing/2014/main" id="{97A6280E-F3F5-72D3-7437-C9A957B8E4BA}"/>
              </a:ext>
            </a:extLst>
          </p:cNvPr>
          <p:cNvSpPr/>
          <p:nvPr/>
        </p:nvSpPr>
        <p:spPr>
          <a:xfrm>
            <a:off x="10277672" y="752653"/>
            <a:ext cx="1066697" cy="603706"/>
          </a:xfrm>
          <a:prstGeom prst="wedgeRectCallout">
            <a:avLst>
              <a:gd name="adj1" fmla="val -64130"/>
              <a:gd name="adj2" fmla="val 9261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400" noProof="0" dirty="0"/>
              <a:t>19</a:t>
            </a:r>
            <a:r>
              <a:rPr lang="en-US" sz="1400" noProof="0" dirty="0"/>
              <a:t>82</a:t>
            </a:r>
            <a:r>
              <a:rPr lang="hu-HU" sz="1400" noProof="0" dirty="0"/>
              <a:t>: Munka Érdemrend</a:t>
            </a:r>
          </a:p>
        </p:txBody>
      </p:sp>
    </p:spTree>
    <p:extLst>
      <p:ext uri="{BB962C8B-B14F-4D97-AF65-F5344CB8AC3E}">
        <p14:creationId xmlns:p14="http://schemas.microsoft.com/office/powerpoint/2010/main" val="1776404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61AC1A84-8D68-EAB6-A081-AA8ED9A78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471"/>
            <a:ext cx="10515600" cy="882429"/>
          </a:xfrm>
        </p:spPr>
        <p:txBody>
          <a:bodyPr/>
          <a:lstStyle/>
          <a:p>
            <a:r>
              <a:rPr lang="en-US" dirty="0"/>
              <a:t>Frigyes Andor –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Alapító</a:t>
            </a:r>
            <a:endParaRPr lang="hu-HU" dirty="0"/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1351F899-0565-3E39-9138-87F48DC7C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181" y="1059934"/>
            <a:ext cx="8376506" cy="5092774"/>
          </a:xfrm>
        </p:spPr>
        <p:txBody>
          <a:bodyPr>
            <a:normAutofit fontScale="92500"/>
          </a:bodyPr>
          <a:lstStyle/>
          <a:p>
            <a:r>
              <a:rPr lang="hu-HU" noProof="0" dirty="0"/>
              <a:t>Társszerzője az Elektrotechnika tankönyvnek (1951)</a:t>
            </a:r>
          </a:p>
          <a:p>
            <a:r>
              <a:rPr lang="hu-HU" noProof="0" dirty="0"/>
              <a:t>Az Elektrotechnika c. lap (MEE) főszerkesztője (50-es évek)</a:t>
            </a:r>
          </a:p>
          <a:p>
            <a:r>
              <a:rPr lang="hu-HU" noProof="0" dirty="0"/>
              <a:t>MTESZ Méréstechnikai és Automatizálási Tudományos Egyesületének alapító tagja (főtitkára, elnöke, társelnöke)</a:t>
            </a:r>
          </a:p>
          <a:p>
            <a:r>
              <a:rPr lang="hu-HU" noProof="0" dirty="0"/>
              <a:t>Egyéb tagságok</a:t>
            </a:r>
          </a:p>
          <a:p>
            <a:pPr lvl="1"/>
            <a:r>
              <a:rPr lang="hu-HU" noProof="0" dirty="0"/>
              <a:t>Tudományos Minősítő Bizottság</a:t>
            </a:r>
          </a:p>
          <a:p>
            <a:pPr lvl="1"/>
            <a:r>
              <a:rPr lang="hu-HU" noProof="0" dirty="0"/>
              <a:t>MTA Automatizálási és Számítástechnikai Bizottság</a:t>
            </a:r>
          </a:p>
          <a:p>
            <a:pPr lvl="1"/>
            <a:r>
              <a:rPr lang="hu-HU" noProof="0" dirty="0"/>
              <a:t>IFAC Magyar Nemzeti Bizottság</a:t>
            </a:r>
          </a:p>
          <a:p>
            <a:pPr lvl="1"/>
            <a:r>
              <a:rPr lang="hu-HU" noProof="0" dirty="0"/>
              <a:t>OMFB Automatizálási Bizottság 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1697B541-7D9A-4D7B-CB95-4627473B3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2654" y="101547"/>
            <a:ext cx="3293099" cy="5231219"/>
          </a:xfrm>
          <a:prstGeom prst="rect">
            <a:avLst/>
          </a:prstGeom>
        </p:spPr>
      </p:pic>
      <p:pic>
        <p:nvPicPr>
          <p:cNvPr id="6" name="Kép 5" descr="A képen szöveg, levél, kézírás, papí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5FAEC87-D5FD-7B25-FAA8-32D22D79326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r="8654" b="46636"/>
          <a:stretch/>
        </p:blipFill>
        <p:spPr>
          <a:xfrm>
            <a:off x="8782653" y="5340668"/>
            <a:ext cx="3293099" cy="150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69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A4CF913-80AD-BBCD-6769-A571472CE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818173"/>
          </a:xfrm>
        </p:spPr>
        <p:txBody>
          <a:bodyPr/>
          <a:lstStyle/>
          <a:p>
            <a:r>
              <a:rPr lang="en-US" dirty="0"/>
              <a:t>Frigyes Andor –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Alapító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11172A1-2849-DFAD-8877-48C6EFB8C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98" y="1063256"/>
            <a:ext cx="7689111" cy="4905153"/>
          </a:xfrm>
        </p:spPr>
        <p:txBody>
          <a:bodyPr>
            <a:normAutofit fontScale="92500" lnSpcReduction="10000"/>
          </a:bodyPr>
          <a:lstStyle/>
          <a:p>
            <a:r>
              <a:rPr lang="hu-HU" noProof="0" dirty="0"/>
              <a:t>Bevezeti az irányítástechnikát a Villamosmérnöki Kar oktatásába (50-es évek): tantárgyak kidolgozása, jegyzetírás</a:t>
            </a:r>
          </a:p>
          <a:p>
            <a:r>
              <a:rPr lang="hu-HU" noProof="0" dirty="0" err="1"/>
              <a:t>Tutor</a:t>
            </a:r>
            <a:r>
              <a:rPr lang="hu-HU" noProof="0" dirty="0"/>
              <a:t>-rendszerű tehetséggondozás bevezetése 1967-ben</a:t>
            </a:r>
          </a:p>
          <a:p>
            <a:r>
              <a:rPr lang="hu-HU" noProof="0" dirty="0"/>
              <a:t>Kétéves nappali posztgraduális képzés bevezetése ipari támogatással a karon 1974-ben (a Doktori program elődje)</a:t>
            </a:r>
          </a:p>
          <a:p>
            <a:r>
              <a:rPr lang="hu-HU" noProof="0" dirty="0"/>
              <a:t>Heti 40 órás tanrend helyett heti 30-32 órás bevezetése a 70-es évek végén (rektorhelyettesként)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C117A97-8B89-DE04-40E6-6657E3BE4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915" y="749595"/>
            <a:ext cx="4137987" cy="567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406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B596989-0272-0D12-1894-D40F3F5BF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7889358" cy="782731"/>
          </a:xfrm>
        </p:spPr>
        <p:txBody>
          <a:bodyPr>
            <a:normAutofit fontScale="90000"/>
          </a:bodyPr>
          <a:lstStyle/>
          <a:p>
            <a:r>
              <a:rPr lang="en-US" dirty="0"/>
              <a:t>Frigyes Andor és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Alapító</a:t>
            </a:r>
            <a:r>
              <a:rPr lang="en-US" dirty="0"/>
              <a:t> </a:t>
            </a:r>
            <a:r>
              <a:rPr lang="en-US" dirty="0" err="1"/>
              <a:t>Társak</a:t>
            </a: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860EB82-243C-F78C-C5CD-72936C89B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38" y="775169"/>
            <a:ext cx="7713262" cy="2355775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529E7C09-9ECD-76D7-B8BB-FE940CCE1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38" y="3120195"/>
            <a:ext cx="7569200" cy="3297474"/>
          </a:xfrm>
          <a:prstGeom prst="rect">
            <a:avLst/>
          </a:prstGeom>
        </p:spPr>
      </p:pic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D0CBEDED-D2FB-77E1-81E2-DFF9F09FE2E5}"/>
              </a:ext>
            </a:extLst>
          </p:cNvPr>
          <p:cNvSpPr/>
          <p:nvPr/>
        </p:nvSpPr>
        <p:spPr>
          <a:xfrm>
            <a:off x="3378200" y="2679700"/>
            <a:ext cx="4407676" cy="4621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[…]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3FC366CF-05E8-5669-4325-EA6D313D628A}"/>
              </a:ext>
            </a:extLst>
          </p:cNvPr>
          <p:cNvSpPr txBox="1"/>
          <p:nvPr/>
        </p:nvSpPr>
        <p:spPr>
          <a:xfrm>
            <a:off x="58546" y="6543351"/>
            <a:ext cx="4202304" cy="276999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200" dirty="0"/>
              <a:t>Frigyes Andor: A </a:t>
            </a:r>
            <a:r>
              <a:rPr lang="en-US" sz="1200" dirty="0" err="1"/>
              <a:t>Folyamatszabályozási</a:t>
            </a:r>
            <a:r>
              <a:rPr lang="en-US" sz="1200" dirty="0"/>
              <a:t> </a:t>
            </a:r>
            <a:r>
              <a:rPr lang="en-US" sz="1200" dirty="0" err="1"/>
              <a:t>Tanszék</a:t>
            </a:r>
            <a:r>
              <a:rPr lang="en-US" sz="1200" dirty="0"/>
              <a:t> 25 </a:t>
            </a:r>
            <a:r>
              <a:rPr lang="en-US" sz="1200" dirty="0" err="1"/>
              <a:t>éve</a:t>
            </a:r>
            <a:r>
              <a:rPr lang="en-US" sz="1200" dirty="0"/>
              <a:t> (1989)</a:t>
            </a:r>
            <a:endParaRPr lang="hu-HU" sz="1200" dirty="0"/>
          </a:p>
        </p:txBody>
      </p:sp>
      <p:pic>
        <p:nvPicPr>
          <p:cNvPr id="1026" name="Picture 2" descr="Gyászolunk! - BME VIK">
            <a:extLst>
              <a:ext uri="{FF2B5EF4-FFF2-40B4-BE49-F238E27FC236}">
                <a16:creationId xmlns:a16="http://schemas.microsoft.com/office/drawing/2014/main" id="{B6354CA7-3466-6F75-0B59-2CAEA2529F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28637" y="43716"/>
            <a:ext cx="1170229" cy="143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oltán BENYÓ | Zoltan Benyó PhD,DR.Professor Emeritus | Budapest University  of Technology and Economics, Budapest | Research profile - Page 2">
            <a:extLst>
              <a:ext uri="{FF2B5EF4-FFF2-40B4-BE49-F238E27FC236}">
                <a16:creationId xmlns:a16="http://schemas.microsoft.com/office/drawing/2014/main" id="{F61FD5A2-0953-0D05-5B6B-1E5DB27352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826482" y="73756"/>
            <a:ext cx="1263651" cy="143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Kép 8" descr="A képen Emberi arc, személy, ember, ruháza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8E04DC3A-3954-1914-6306-1054C57C5D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5815" y="5153740"/>
            <a:ext cx="1263651" cy="1462255"/>
          </a:xfrm>
          <a:prstGeom prst="rect">
            <a:avLst/>
          </a:prstGeom>
        </p:spPr>
      </p:pic>
      <p:sp>
        <p:nvSpPr>
          <p:cNvPr id="10" name="Téglalap 9">
            <a:extLst>
              <a:ext uri="{FF2B5EF4-FFF2-40B4-BE49-F238E27FC236}">
                <a16:creationId xmlns:a16="http://schemas.microsoft.com/office/drawing/2014/main" id="{6C1EF685-CA78-9900-02EE-5971596F81CD}"/>
              </a:ext>
            </a:extLst>
          </p:cNvPr>
          <p:cNvSpPr/>
          <p:nvPr/>
        </p:nvSpPr>
        <p:spPr>
          <a:xfrm>
            <a:off x="3562350" y="3168650"/>
            <a:ext cx="13970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3DDEEDF0-2270-FBC4-63A7-558BA042FB67}"/>
              </a:ext>
            </a:extLst>
          </p:cNvPr>
          <p:cNvSpPr/>
          <p:nvPr/>
        </p:nvSpPr>
        <p:spPr>
          <a:xfrm>
            <a:off x="4118969" y="764312"/>
            <a:ext cx="2861087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662CA3E9-01F3-3B02-B6B3-94369F611016}"/>
              </a:ext>
            </a:extLst>
          </p:cNvPr>
          <p:cNvSpPr/>
          <p:nvPr/>
        </p:nvSpPr>
        <p:spPr>
          <a:xfrm>
            <a:off x="262338" y="5149850"/>
            <a:ext cx="7523538" cy="11766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A7E4E067-ABAF-F29D-2106-9DEC20E5D726}"/>
              </a:ext>
            </a:extLst>
          </p:cNvPr>
          <p:cNvSpPr txBox="1"/>
          <p:nvPr/>
        </p:nvSpPr>
        <p:spPr>
          <a:xfrm>
            <a:off x="8216503" y="1503161"/>
            <a:ext cx="9551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Ádám Antal</a:t>
            </a:r>
            <a:endParaRPr lang="hu-HU" sz="1200" dirty="0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BE90B821-43B6-2CCD-9A46-439673C498CE}"/>
              </a:ext>
            </a:extLst>
          </p:cNvPr>
          <p:cNvSpPr txBox="1"/>
          <p:nvPr/>
        </p:nvSpPr>
        <p:spPr>
          <a:xfrm>
            <a:off x="9460859" y="1503161"/>
            <a:ext cx="1221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Bársony András</a:t>
            </a:r>
            <a:endParaRPr lang="hu-HU" sz="1200" dirty="0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4CD691FD-CBB8-A0B8-CE2C-26C6BB9B21BC}"/>
              </a:ext>
            </a:extLst>
          </p:cNvPr>
          <p:cNvSpPr txBox="1"/>
          <p:nvPr/>
        </p:nvSpPr>
        <p:spPr>
          <a:xfrm>
            <a:off x="10933244" y="1497541"/>
            <a:ext cx="10490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Benyó Zoltán</a:t>
            </a:r>
            <a:endParaRPr lang="hu-HU" sz="1200" dirty="0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18ED1C4D-8C06-A549-D6AA-354CF8B61F40}"/>
              </a:ext>
            </a:extLst>
          </p:cNvPr>
          <p:cNvSpPr txBox="1"/>
          <p:nvPr/>
        </p:nvSpPr>
        <p:spPr>
          <a:xfrm>
            <a:off x="9563399" y="6615994"/>
            <a:ext cx="10084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Szilágyi Béla</a:t>
            </a:r>
            <a:endParaRPr lang="hu-HU" sz="1200" dirty="0"/>
          </a:p>
        </p:txBody>
      </p:sp>
      <p:pic>
        <p:nvPicPr>
          <p:cNvPr id="19" name="Kép 18" descr="A képen Emberi arc, portré, ruházat, úriembe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80E8B38E-DE89-6D5A-DC96-F418749459F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6858" y="3464987"/>
            <a:ext cx="1161135" cy="1462256"/>
          </a:xfrm>
          <a:prstGeom prst="rect">
            <a:avLst/>
          </a:prstGeom>
        </p:spPr>
      </p:pic>
      <p:sp>
        <p:nvSpPr>
          <p:cNvPr id="20" name="Szövegdoboz 19">
            <a:extLst>
              <a:ext uri="{FF2B5EF4-FFF2-40B4-BE49-F238E27FC236}">
                <a16:creationId xmlns:a16="http://schemas.microsoft.com/office/drawing/2014/main" id="{33CB1715-0F29-7B77-C986-8E1349C3182E}"/>
              </a:ext>
            </a:extLst>
          </p:cNvPr>
          <p:cNvSpPr txBox="1"/>
          <p:nvPr/>
        </p:nvSpPr>
        <p:spPr>
          <a:xfrm>
            <a:off x="10833978" y="4907008"/>
            <a:ext cx="12085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Oravecz Ferenc</a:t>
            </a:r>
            <a:endParaRPr lang="hu-HU" sz="1200" dirty="0"/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85BED6CD-6C59-374F-2F82-26FD2966B61C}"/>
              </a:ext>
            </a:extLst>
          </p:cNvPr>
          <p:cNvSpPr txBox="1"/>
          <p:nvPr/>
        </p:nvSpPr>
        <p:spPr>
          <a:xfrm>
            <a:off x="10932539" y="6605524"/>
            <a:ext cx="1049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Telkes Zoltán</a:t>
            </a:r>
            <a:endParaRPr lang="hu-HU" sz="1200" dirty="0"/>
          </a:p>
        </p:txBody>
      </p:sp>
      <p:pic>
        <p:nvPicPr>
          <p:cNvPr id="25" name="Kép 24" descr="A képen Emberi arc, portré, vázlat, ruháza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F0F1011-3FF3-C360-2F77-C8A462D865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0142" y="1783565"/>
            <a:ext cx="1234566" cy="1416257"/>
          </a:xfrm>
          <a:prstGeom prst="rect">
            <a:avLst/>
          </a:prstGeom>
        </p:spPr>
      </p:pic>
      <p:sp>
        <p:nvSpPr>
          <p:cNvPr id="26" name="Szövegdoboz 25">
            <a:extLst>
              <a:ext uri="{FF2B5EF4-FFF2-40B4-BE49-F238E27FC236}">
                <a16:creationId xmlns:a16="http://schemas.microsoft.com/office/drawing/2014/main" id="{267F9550-DCB9-B4AD-C51C-661DE27AFCD7}"/>
              </a:ext>
            </a:extLst>
          </p:cNvPr>
          <p:cNvSpPr txBox="1"/>
          <p:nvPr/>
        </p:nvSpPr>
        <p:spPr>
          <a:xfrm>
            <a:off x="10974536" y="3181789"/>
            <a:ext cx="9657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Magó Gyula</a:t>
            </a:r>
            <a:endParaRPr lang="hu-HU" sz="1200" dirty="0"/>
          </a:p>
        </p:txBody>
      </p:sp>
      <p:pic>
        <p:nvPicPr>
          <p:cNvPr id="8" name="Kép 7" descr="A képen Emberi arc, mosoly, személy, állkapoc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5E235BA7-1A24-3168-EDA1-5457D36167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9424" y="1774540"/>
            <a:ext cx="1199442" cy="1432614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E5C7434A-9793-3685-B33B-6A52543F1A28}"/>
              </a:ext>
            </a:extLst>
          </p:cNvPr>
          <p:cNvSpPr txBox="1"/>
          <p:nvPr/>
        </p:nvSpPr>
        <p:spPr>
          <a:xfrm>
            <a:off x="8186618" y="3216455"/>
            <a:ext cx="995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Csik Gáspár</a:t>
            </a:r>
            <a:endParaRPr lang="hu-HU" sz="1200" dirty="0"/>
          </a:p>
        </p:txBody>
      </p:sp>
      <p:pic>
        <p:nvPicPr>
          <p:cNvPr id="21" name="Kép 20" descr="A képen személy, Emberi arc, ruházat, mosoly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0C148B8-661C-8443-8188-5977D32E07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9745" y="3469592"/>
            <a:ext cx="1263651" cy="1478047"/>
          </a:xfrm>
          <a:prstGeom prst="rect">
            <a:avLst/>
          </a:prstGeom>
        </p:spPr>
      </p:pic>
      <p:sp>
        <p:nvSpPr>
          <p:cNvPr id="24" name="Szövegdoboz 23">
            <a:extLst>
              <a:ext uri="{FF2B5EF4-FFF2-40B4-BE49-F238E27FC236}">
                <a16:creationId xmlns:a16="http://schemas.microsoft.com/office/drawing/2014/main" id="{B39E53D6-52D9-BA94-9E5C-0DD1C68B9E53}"/>
              </a:ext>
            </a:extLst>
          </p:cNvPr>
          <p:cNvSpPr txBox="1"/>
          <p:nvPr/>
        </p:nvSpPr>
        <p:spPr>
          <a:xfrm>
            <a:off x="9460859" y="4908053"/>
            <a:ext cx="1137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Megyeri József</a:t>
            </a:r>
            <a:endParaRPr lang="hu-HU" sz="1200" dirty="0"/>
          </a:p>
        </p:txBody>
      </p: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16804059-1AF7-82A8-7790-D35D287731F5}"/>
              </a:ext>
            </a:extLst>
          </p:cNvPr>
          <p:cNvSpPr txBox="1"/>
          <p:nvPr/>
        </p:nvSpPr>
        <p:spPr>
          <a:xfrm>
            <a:off x="8179692" y="4916309"/>
            <a:ext cx="1009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Mede Zoltán</a:t>
            </a:r>
            <a:endParaRPr lang="hu-HU" sz="1200" dirty="0"/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851C1721-D92A-BCF2-D48E-A57EAB1CE879}"/>
              </a:ext>
            </a:extLst>
          </p:cNvPr>
          <p:cNvSpPr txBox="1"/>
          <p:nvPr/>
        </p:nvSpPr>
        <p:spPr>
          <a:xfrm>
            <a:off x="8183883" y="6581001"/>
            <a:ext cx="975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Török József</a:t>
            </a:r>
            <a:endParaRPr lang="hu-HU" sz="1200" dirty="0"/>
          </a:p>
        </p:txBody>
      </p:sp>
      <p:pic>
        <p:nvPicPr>
          <p:cNvPr id="18" name="Kép 17" descr="A képen Emberi arc, portré, személy, mosoly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BDE971C-033C-6973-1577-0B715AEEA6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5814" y="43716"/>
            <a:ext cx="1221425" cy="1430134"/>
          </a:xfrm>
          <a:prstGeom prst="rect">
            <a:avLst/>
          </a:prstGeom>
        </p:spPr>
      </p:pic>
      <p:pic>
        <p:nvPicPr>
          <p:cNvPr id="38" name="Kép 37">
            <a:extLst>
              <a:ext uri="{FF2B5EF4-FFF2-40B4-BE49-F238E27FC236}">
                <a16:creationId xmlns:a16="http://schemas.microsoft.com/office/drawing/2014/main" id="{E28F3369-7277-62D1-9502-AEDD15B36E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7380" y="5149850"/>
            <a:ext cx="1208536" cy="1467508"/>
          </a:xfrm>
          <a:prstGeom prst="rect">
            <a:avLst/>
          </a:prstGeom>
        </p:spPr>
      </p:pic>
      <p:pic>
        <p:nvPicPr>
          <p:cNvPr id="22" name="Kép 21" descr="A képen Emberi arc, portré, ember, Homlok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469E64D-F00F-C910-BD21-93F5127E9D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754" y="5149849"/>
            <a:ext cx="1189954" cy="1449035"/>
          </a:xfrm>
          <a:prstGeom prst="rect">
            <a:avLst/>
          </a:prstGeom>
        </p:spPr>
      </p:pic>
      <p:pic>
        <p:nvPicPr>
          <p:cNvPr id="29" name="Kép 28" descr="A képen személy, Emberi arc, fekete-fehér, fedett pályá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B380C829-70F2-2DBE-A46F-DD65E6A61D2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9031" y="3473449"/>
            <a:ext cx="1215541" cy="1478700"/>
          </a:xfrm>
          <a:prstGeom prst="rect">
            <a:avLst/>
          </a:prstGeom>
        </p:spPr>
      </p:pic>
      <p:pic>
        <p:nvPicPr>
          <p:cNvPr id="3" name="Kép 2" descr="A képen Emberi arc, portré, ember, Homlok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5637F9B6-EACF-B0D4-0916-5C96F20DD10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0822" y="1774540"/>
            <a:ext cx="1241462" cy="1428105"/>
          </a:xfrm>
          <a:prstGeom prst="rect">
            <a:avLst/>
          </a:prstGeom>
        </p:spPr>
      </p:pic>
      <p:sp>
        <p:nvSpPr>
          <p:cNvPr id="27" name="Szövegdoboz 26">
            <a:extLst>
              <a:ext uri="{FF2B5EF4-FFF2-40B4-BE49-F238E27FC236}">
                <a16:creationId xmlns:a16="http://schemas.microsoft.com/office/drawing/2014/main" id="{64F462A0-19C8-5386-3B3F-E9472C249219}"/>
              </a:ext>
            </a:extLst>
          </p:cNvPr>
          <p:cNvSpPr txBox="1"/>
          <p:nvPr/>
        </p:nvSpPr>
        <p:spPr>
          <a:xfrm>
            <a:off x="9503889" y="3199822"/>
            <a:ext cx="1149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Ladányi Gábor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427240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5BFB115-6B98-4675-845A-C17A91565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263377" cy="1012785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Folyamatszabályozási</a:t>
            </a:r>
            <a:r>
              <a:rPr lang="en-US" dirty="0"/>
              <a:t> Tsz. </a:t>
            </a:r>
            <a:r>
              <a:rPr lang="en-US" dirty="0" err="1"/>
              <a:t>oktatói</a:t>
            </a:r>
            <a:r>
              <a:rPr lang="en-US" dirty="0"/>
              <a:t> </a:t>
            </a:r>
            <a:r>
              <a:rPr lang="en-US" dirty="0" err="1"/>
              <a:t>állomány</a:t>
            </a:r>
            <a:r>
              <a:rPr lang="en-US" dirty="0"/>
              <a:t> </a:t>
            </a:r>
            <a:r>
              <a:rPr lang="en-US" sz="4000" dirty="0"/>
              <a:t>(1965. </a:t>
            </a:r>
            <a:r>
              <a:rPr lang="en-US" sz="4000" dirty="0" err="1"/>
              <a:t>július</a:t>
            </a:r>
            <a:r>
              <a:rPr lang="en-US" sz="4000" dirty="0"/>
              <a:t> 30.)</a:t>
            </a:r>
            <a:endParaRPr lang="hu-HU" dirty="0"/>
          </a:p>
        </p:txBody>
      </p:sp>
      <p:pic>
        <p:nvPicPr>
          <p:cNvPr id="7" name="Kép 6" descr="A képen Emberi arc, szöveg, ember, személy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4DA77F4-6EE7-59BA-45D2-A2B8C882AA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188361"/>
            <a:ext cx="12190257" cy="487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91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F37982D-1DA5-B7BC-5248-552F9C15E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26629"/>
          </a:xfrm>
        </p:spPr>
        <p:txBody>
          <a:bodyPr>
            <a:normAutofit fontScale="90000"/>
          </a:bodyPr>
          <a:lstStyle/>
          <a:p>
            <a:r>
              <a:rPr lang="hu-HU" noProof="0" dirty="0"/>
              <a:t>Folyamatszabályozási Tanszék – a Műhely</a:t>
            </a:r>
          </a:p>
        </p:txBody>
      </p:sp>
      <p:sp>
        <p:nvSpPr>
          <p:cNvPr id="3" name="Nyíl: jobbra mutató 2">
            <a:extLst>
              <a:ext uri="{FF2B5EF4-FFF2-40B4-BE49-F238E27FC236}">
                <a16:creationId xmlns:a16="http://schemas.microsoft.com/office/drawing/2014/main" id="{697E68FF-7A6F-58FE-CDF8-D969D5D9DF09}"/>
              </a:ext>
            </a:extLst>
          </p:cNvPr>
          <p:cNvSpPr/>
          <p:nvPr/>
        </p:nvSpPr>
        <p:spPr>
          <a:xfrm>
            <a:off x="699977" y="1424763"/>
            <a:ext cx="11249246" cy="3473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9227D2B2-CE11-99C0-A943-2C55EFB0826D}"/>
              </a:ext>
            </a:extLst>
          </p:cNvPr>
          <p:cNvCxnSpPr>
            <a:cxnSpLocks/>
          </p:cNvCxnSpPr>
          <p:nvPr/>
        </p:nvCxnSpPr>
        <p:spPr>
          <a:xfrm>
            <a:off x="699977" y="1169581"/>
            <a:ext cx="0" cy="7017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22">
            <a:extLst>
              <a:ext uri="{FF2B5EF4-FFF2-40B4-BE49-F238E27FC236}">
                <a16:creationId xmlns:a16="http://schemas.microsoft.com/office/drawing/2014/main" id="{11087FE0-10B1-EEC7-E612-38674ED688FF}"/>
              </a:ext>
            </a:extLst>
          </p:cNvPr>
          <p:cNvCxnSpPr/>
          <p:nvPr/>
        </p:nvCxnSpPr>
        <p:spPr>
          <a:xfrm>
            <a:off x="1958152" y="1339700"/>
            <a:ext cx="0" cy="5458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23">
            <a:extLst>
              <a:ext uri="{FF2B5EF4-FFF2-40B4-BE49-F238E27FC236}">
                <a16:creationId xmlns:a16="http://schemas.microsoft.com/office/drawing/2014/main" id="{2C010222-A920-F811-B7E3-7D7BD80EABF7}"/>
              </a:ext>
            </a:extLst>
          </p:cNvPr>
          <p:cNvCxnSpPr/>
          <p:nvPr/>
        </p:nvCxnSpPr>
        <p:spPr>
          <a:xfrm>
            <a:off x="3747966" y="1350333"/>
            <a:ext cx="0" cy="5458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24">
            <a:extLst>
              <a:ext uri="{FF2B5EF4-FFF2-40B4-BE49-F238E27FC236}">
                <a16:creationId xmlns:a16="http://schemas.microsoft.com/office/drawing/2014/main" id="{E9BAABE9-03CF-68D9-0753-92FCAFFF0F41}"/>
              </a:ext>
            </a:extLst>
          </p:cNvPr>
          <p:cNvCxnSpPr/>
          <p:nvPr/>
        </p:nvCxnSpPr>
        <p:spPr>
          <a:xfrm>
            <a:off x="5551956" y="1357423"/>
            <a:ext cx="0" cy="5458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25">
            <a:extLst>
              <a:ext uri="{FF2B5EF4-FFF2-40B4-BE49-F238E27FC236}">
                <a16:creationId xmlns:a16="http://schemas.microsoft.com/office/drawing/2014/main" id="{5E79FFB0-AD67-6D16-38FE-2FC10B19DB34}"/>
              </a:ext>
            </a:extLst>
          </p:cNvPr>
          <p:cNvCxnSpPr/>
          <p:nvPr/>
        </p:nvCxnSpPr>
        <p:spPr>
          <a:xfrm>
            <a:off x="7355946" y="1357423"/>
            <a:ext cx="0" cy="5458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26">
            <a:extLst>
              <a:ext uri="{FF2B5EF4-FFF2-40B4-BE49-F238E27FC236}">
                <a16:creationId xmlns:a16="http://schemas.microsoft.com/office/drawing/2014/main" id="{0B2C6C2C-AD53-213C-9A82-235AC9F3214F}"/>
              </a:ext>
            </a:extLst>
          </p:cNvPr>
          <p:cNvCxnSpPr>
            <a:cxnSpLocks/>
          </p:cNvCxnSpPr>
          <p:nvPr/>
        </p:nvCxnSpPr>
        <p:spPr>
          <a:xfrm flipH="1">
            <a:off x="9145760" y="1421972"/>
            <a:ext cx="14176" cy="2739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27">
            <a:extLst>
              <a:ext uri="{FF2B5EF4-FFF2-40B4-BE49-F238E27FC236}">
                <a16:creationId xmlns:a16="http://schemas.microsoft.com/office/drawing/2014/main" id="{C4A91BDF-1E63-10F7-E313-19CFBFD4F3C0}"/>
              </a:ext>
            </a:extLst>
          </p:cNvPr>
          <p:cNvCxnSpPr/>
          <p:nvPr/>
        </p:nvCxnSpPr>
        <p:spPr>
          <a:xfrm>
            <a:off x="10942662" y="1357422"/>
            <a:ext cx="0" cy="5458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5C42BE6E-74EA-6601-9182-4DF714E3DFAC}"/>
              </a:ext>
            </a:extLst>
          </p:cNvPr>
          <p:cNvSpPr txBox="1"/>
          <p:nvPr/>
        </p:nvSpPr>
        <p:spPr>
          <a:xfrm>
            <a:off x="19910" y="1881629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noProof="0" dirty="0">
                <a:solidFill>
                  <a:schemeClr val="accent1">
                    <a:lumMod val="75000"/>
                  </a:schemeClr>
                </a:solidFill>
              </a:rPr>
              <a:t>1964.01.01</a:t>
            </a:r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F1BF4CC1-DD29-B278-63E3-635EB7F179CC}"/>
              </a:ext>
            </a:extLst>
          </p:cNvPr>
          <p:cNvSpPr txBox="1"/>
          <p:nvPr/>
        </p:nvSpPr>
        <p:spPr>
          <a:xfrm>
            <a:off x="1633723" y="1881629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noProof="0" dirty="0">
                <a:solidFill>
                  <a:schemeClr val="accent1">
                    <a:lumMod val="75000"/>
                  </a:schemeClr>
                </a:solidFill>
              </a:rPr>
              <a:t>1970</a:t>
            </a:r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5C3B475B-D7DC-6945-BDCE-F8EB60B1FFF8}"/>
              </a:ext>
            </a:extLst>
          </p:cNvPr>
          <p:cNvSpPr txBox="1"/>
          <p:nvPr/>
        </p:nvSpPr>
        <p:spPr>
          <a:xfrm>
            <a:off x="3408770" y="1881629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noProof="0" dirty="0">
                <a:solidFill>
                  <a:schemeClr val="accent1">
                    <a:lumMod val="75000"/>
                  </a:schemeClr>
                </a:solidFill>
              </a:rPr>
              <a:t>1980</a:t>
            </a:r>
          </a:p>
        </p:txBody>
      </p:sp>
      <p:sp>
        <p:nvSpPr>
          <p:cNvPr id="32" name="Szövegdoboz 31">
            <a:extLst>
              <a:ext uri="{FF2B5EF4-FFF2-40B4-BE49-F238E27FC236}">
                <a16:creationId xmlns:a16="http://schemas.microsoft.com/office/drawing/2014/main" id="{E5D55F7E-ABE7-FA2E-7910-6BA8B9723D03}"/>
              </a:ext>
            </a:extLst>
          </p:cNvPr>
          <p:cNvSpPr txBox="1"/>
          <p:nvPr/>
        </p:nvSpPr>
        <p:spPr>
          <a:xfrm>
            <a:off x="5183817" y="1881629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noProof="0" dirty="0">
                <a:solidFill>
                  <a:schemeClr val="accent1">
                    <a:lumMod val="75000"/>
                  </a:schemeClr>
                </a:solidFill>
              </a:rPr>
              <a:t>1990</a:t>
            </a:r>
          </a:p>
        </p:txBody>
      </p: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D63C1DAC-61CD-CAEF-0C47-E9D535617713}"/>
              </a:ext>
            </a:extLst>
          </p:cNvPr>
          <p:cNvSpPr txBox="1"/>
          <p:nvPr/>
        </p:nvSpPr>
        <p:spPr>
          <a:xfrm>
            <a:off x="7080815" y="1863259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noProof="0" dirty="0">
                <a:solidFill>
                  <a:schemeClr val="accent1">
                    <a:lumMod val="75000"/>
                  </a:schemeClr>
                </a:solidFill>
              </a:rPr>
              <a:t>2000</a:t>
            </a:r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B387C21B-8941-5AB2-76CE-6C9AA32F33C1}"/>
              </a:ext>
            </a:extLst>
          </p:cNvPr>
          <p:cNvSpPr txBox="1"/>
          <p:nvPr/>
        </p:nvSpPr>
        <p:spPr>
          <a:xfrm>
            <a:off x="9133669" y="1223654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noProof="0" dirty="0">
                <a:solidFill>
                  <a:schemeClr val="accent1">
                    <a:lumMod val="75000"/>
                  </a:schemeClr>
                </a:solidFill>
              </a:rPr>
              <a:t>2010</a:t>
            </a:r>
          </a:p>
        </p:txBody>
      </p: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7A1F8F10-A4ED-590B-7C40-7DDD0D31D03D}"/>
              </a:ext>
            </a:extLst>
          </p:cNvPr>
          <p:cNvSpPr txBox="1"/>
          <p:nvPr/>
        </p:nvSpPr>
        <p:spPr>
          <a:xfrm>
            <a:off x="10654266" y="1881629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noProof="0" dirty="0">
                <a:solidFill>
                  <a:schemeClr val="accent1">
                    <a:lumMod val="75000"/>
                  </a:schemeClr>
                </a:solidFill>
              </a:rPr>
              <a:t>2020</a:t>
            </a:r>
          </a:p>
        </p:txBody>
      </p:sp>
      <p:cxnSp>
        <p:nvCxnSpPr>
          <p:cNvPr id="37" name="Egyenes összekötő nyíllal 36">
            <a:extLst>
              <a:ext uri="{FF2B5EF4-FFF2-40B4-BE49-F238E27FC236}">
                <a16:creationId xmlns:a16="http://schemas.microsoft.com/office/drawing/2014/main" id="{BA789C8E-C10D-E788-DB76-65D9D9A160C3}"/>
              </a:ext>
            </a:extLst>
          </p:cNvPr>
          <p:cNvCxnSpPr>
            <a:cxnSpLocks/>
          </p:cNvCxnSpPr>
          <p:nvPr/>
        </p:nvCxnSpPr>
        <p:spPr>
          <a:xfrm>
            <a:off x="699977" y="1295415"/>
            <a:ext cx="444131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9" name="Egyenes összekötő 38">
            <a:extLst>
              <a:ext uri="{FF2B5EF4-FFF2-40B4-BE49-F238E27FC236}">
                <a16:creationId xmlns:a16="http://schemas.microsoft.com/office/drawing/2014/main" id="{549E9F37-25C6-A8EB-744E-5A1228A70AAA}"/>
              </a:ext>
            </a:extLst>
          </p:cNvPr>
          <p:cNvCxnSpPr>
            <a:cxnSpLocks/>
          </p:cNvCxnSpPr>
          <p:nvPr/>
        </p:nvCxnSpPr>
        <p:spPr>
          <a:xfrm>
            <a:off x="5141287" y="1194389"/>
            <a:ext cx="0" cy="7017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Szövegdoboz 40">
            <a:extLst>
              <a:ext uri="{FF2B5EF4-FFF2-40B4-BE49-F238E27FC236}">
                <a16:creationId xmlns:a16="http://schemas.microsoft.com/office/drawing/2014/main" id="{18F28042-BD86-00F9-6221-A25E0906D0CE}"/>
              </a:ext>
            </a:extLst>
          </p:cNvPr>
          <p:cNvSpPr txBox="1"/>
          <p:nvPr/>
        </p:nvSpPr>
        <p:spPr>
          <a:xfrm>
            <a:off x="1541184" y="964265"/>
            <a:ext cx="275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noProof="0" dirty="0"/>
              <a:t>Frigyes Andor (1964-1988)</a:t>
            </a:r>
          </a:p>
        </p:txBody>
      </p:sp>
      <p:cxnSp>
        <p:nvCxnSpPr>
          <p:cNvPr id="42" name="Egyenes összekötő 41">
            <a:extLst>
              <a:ext uri="{FF2B5EF4-FFF2-40B4-BE49-F238E27FC236}">
                <a16:creationId xmlns:a16="http://schemas.microsoft.com/office/drawing/2014/main" id="{6A98C74F-C5DE-2DDE-3F63-8DA243B94EAF}"/>
              </a:ext>
            </a:extLst>
          </p:cNvPr>
          <p:cNvCxnSpPr>
            <a:cxnSpLocks/>
          </p:cNvCxnSpPr>
          <p:nvPr/>
        </p:nvCxnSpPr>
        <p:spPr>
          <a:xfrm>
            <a:off x="8653575" y="1194389"/>
            <a:ext cx="0" cy="7343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Szövegdoboz 42">
            <a:extLst>
              <a:ext uri="{FF2B5EF4-FFF2-40B4-BE49-F238E27FC236}">
                <a16:creationId xmlns:a16="http://schemas.microsoft.com/office/drawing/2014/main" id="{21CECA98-157A-F744-45CB-509880D827D8}"/>
              </a:ext>
            </a:extLst>
          </p:cNvPr>
          <p:cNvSpPr txBox="1"/>
          <p:nvPr/>
        </p:nvSpPr>
        <p:spPr>
          <a:xfrm>
            <a:off x="10140229" y="977291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noProof="0" dirty="0"/>
              <a:t>Kiss Bálint (2014-)</a:t>
            </a:r>
          </a:p>
        </p:txBody>
      </p:sp>
      <p:cxnSp>
        <p:nvCxnSpPr>
          <p:cNvPr id="44" name="Egyenes összekötő nyíllal 43">
            <a:extLst>
              <a:ext uri="{FF2B5EF4-FFF2-40B4-BE49-F238E27FC236}">
                <a16:creationId xmlns:a16="http://schemas.microsoft.com/office/drawing/2014/main" id="{49997C52-366C-C757-247D-5C6FBA1CFB52}"/>
              </a:ext>
            </a:extLst>
          </p:cNvPr>
          <p:cNvCxnSpPr>
            <a:cxnSpLocks/>
          </p:cNvCxnSpPr>
          <p:nvPr/>
        </p:nvCxnSpPr>
        <p:spPr>
          <a:xfrm>
            <a:off x="5141287" y="1295415"/>
            <a:ext cx="351228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7" name="Szövegdoboz 46">
            <a:extLst>
              <a:ext uri="{FF2B5EF4-FFF2-40B4-BE49-F238E27FC236}">
                <a16:creationId xmlns:a16="http://schemas.microsoft.com/office/drawing/2014/main" id="{B11F7405-0318-47AA-AEC8-542D520F0518}"/>
              </a:ext>
            </a:extLst>
          </p:cNvPr>
          <p:cNvSpPr txBox="1"/>
          <p:nvPr/>
        </p:nvSpPr>
        <p:spPr>
          <a:xfrm>
            <a:off x="240203" y="855183"/>
            <a:ext cx="966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noProof="0" dirty="0"/>
              <a:t>TSZV-k:</a:t>
            </a:r>
          </a:p>
        </p:txBody>
      </p:sp>
      <p:sp>
        <p:nvSpPr>
          <p:cNvPr id="48" name="Szövegdoboz 47">
            <a:extLst>
              <a:ext uri="{FF2B5EF4-FFF2-40B4-BE49-F238E27FC236}">
                <a16:creationId xmlns:a16="http://schemas.microsoft.com/office/drawing/2014/main" id="{26CE1D89-FD14-3F9C-2B4C-5B45CE0F0CB1}"/>
              </a:ext>
            </a:extLst>
          </p:cNvPr>
          <p:cNvSpPr txBox="1"/>
          <p:nvPr/>
        </p:nvSpPr>
        <p:spPr>
          <a:xfrm>
            <a:off x="8195626" y="704741"/>
            <a:ext cx="2332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noProof="0" dirty="0"/>
              <a:t>Szirmay-Kalos László </a:t>
            </a:r>
          </a:p>
          <a:p>
            <a:pPr algn="ctr"/>
            <a:r>
              <a:rPr lang="hu-HU" noProof="0" dirty="0"/>
              <a:t>(2007-2014)</a:t>
            </a:r>
          </a:p>
        </p:txBody>
      </p:sp>
      <p:cxnSp>
        <p:nvCxnSpPr>
          <p:cNvPr id="49" name="Egyenes összekötő 48">
            <a:extLst>
              <a:ext uri="{FF2B5EF4-FFF2-40B4-BE49-F238E27FC236}">
                <a16:creationId xmlns:a16="http://schemas.microsoft.com/office/drawing/2014/main" id="{5C52221D-F3AB-155B-6BB2-1533281E92D2}"/>
              </a:ext>
            </a:extLst>
          </p:cNvPr>
          <p:cNvCxnSpPr>
            <a:cxnSpLocks/>
          </p:cNvCxnSpPr>
          <p:nvPr/>
        </p:nvCxnSpPr>
        <p:spPr>
          <a:xfrm>
            <a:off x="10025175" y="1224515"/>
            <a:ext cx="0" cy="7478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Egyenes összekötő nyíllal 49">
            <a:extLst>
              <a:ext uri="{FF2B5EF4-FFF2-40B4-BE49-F238E27FC236}">
                <a16:creationId xmlns:a16="http://schemas.microsoft.com/office/drawing/2014/main" id="{64612E9E-A1A3-A5AB-751D-3A0EC9CA6921}"/>
              </a:ext>
            </a:extLst>
          </p:cNvPr>
          <p:cNvCxnSpPr>
            <a:cxnSpLocks/>
          </p:cNvCxnSpPr>
          <p:nvPr/>
        </p:nvCxnSpPr>
        <p:spPr>
          <a:xfrm>
            <a:off x="8653575" y="1295415"/>
            <a:ext cx="13716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3" name="Egyenes összekötő nyíllal 52">
            <a:extLst>
              <a:ext uri="{FF2B5EF4-FFF2-40B4-BE49-F238E27FC236}">
                <a16:creationId xmlns:a16="http://schemas.microsoft.com/office/drawing/2014/main" id="{643977C3-73FB-11F2-565B-CB3E9E9E0AF2}"/>
              </a:ext>
            </a:extLst>
          </p:cNvPr>
          <p:cNvCxnSpPr>
            <a:cxnSpLocks/>
          </p:cNvCxnSpPr>
          <p:nvPr/>
        </p:nvCxnSpPr>
        <p:spPr>
          <a:xfrm flipV="1">
            <a:off x="10025175" y="1295415"/>
            <a:ext cx="1412786" cy="1152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55" name="Szövegdoboz 54">
            <a:extLst>
              <a:ext uri="{FF2B5EF4-FFF2-40B4-BE49-F238E27FC236}">
                <a16:creationId xmlns:a16="http://schemas.microsoft.com/office/drawing/2014/main" id="{215A413E-567B-CD0C-0878-0AF508C66E06}"/>
              </a:ext>
            </a:extLst>
          </p:cNvPr>
          <p:cNvSpPr txBox="1"/>
          <p:nvPr/>
        </p:nvSpPr>
        <p:spPr>
          <a:xfrm>
            <a:off x="5773810" y="977291"/>
            <a:ext cx="2526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noProof="0" dirty="0"/>
              <a:t>Arató Péter (1988-2007)</a:t>
            </a:r>
          </a:p>
        </p:txBody>
      </p:sp>
      <p:cxnSp>
        <p:nvCxnSpPr>
          <p:cNvPr id="60" name="Egyenes összekötő nyíllal 59">
            <a:extLst>
              <a:ext uri="{FF2B5EF4-FFF2-40B4-BE49-F238E27FC236}">
                <a16:creationId xmlns:a16="http://schemas.microsoft.com/office/drawing/2014/main" id="{F15F6835-07D3-3D70-029B-918793CEBAD4}"/>
              </a:ext>
            </a:extLst>
          </p:cNvPr>
          <p:cNvCxnSpPr>
            <a:cxnSpLocks/>
          </p:cNvCxnSpPr>
          <p:nvPr/>
        </p:nvCxnSpPr>
        <p:spPr>
          <a:xfrm>
            <a:off x="7109318" y="2207414"/>
            <a:ext cx="4328643" cy="685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2" name="Szövegdoboz 61">
            <a:extLst>
              <a:ext uri="{FF2B5EF4-FFF2-40B4-BE49-F238E27FC236}">
                <a16:creationId xmlns:a16="http://schemas.microsoft.com/office/drawing/2014/main" id="{B09588A9-D125-CEE1-27F9-96613D1DE56A}"/>
              </a:ext>
            </a:extLst>
          </p:cNvPr>
          <p:cNvSpPr txBox="1"/>
          <p:nvPr/>
        </p:nvSpPr>
        <p:spPr>
          <a:xfrm>
            <a:off x="7218141" y="2303721"/>
            <a:ext cx="158184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1200" noProof="0" dirty="0"/>
              <a:t>Új név (1997): </a:t>
            </a:r>
            <a:r>
              <a:rPr lang="hu-HU" sz="1200" b="1" noProof="0" dirty="0"/>
              <a:t>Irányítástechnika és</a:t>
            </a:r>
          </a:p>
          <a:p>
            <a:pPr algn="ctr"/>
            <a:r>
              <a:rPr lang="hu-HU" sz="1200" b="1" noProof="0" dirty="0"/>
              <a:t>Informatika </a:t>
            </a:r>
            <a:r>
              <a:rPr lang="hu-HU" sz="1200" noProof="0" dirty="0"/>
              <a:t>Tanszék</a:t>
            </a:r>
          </a:p>
        </p:txBody>
      </p:sp>
      <p:pic>
        <p:nvPicPr>
          <p:cNvPr id="63" name="Kép 62">
            <a:extLst>
              <a:ext uri="{FF2B5EF4-FFF2-40B4-BE49-F238E27FC236}">
                <a16:creationId xmlns:a16="http://schemas.microsoft.com/office/drawing/2014/main" id="{A8C634A6-8E30-ACA4-AF8A-4D49E819AE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6528"/>
          <a:stretch/>
        </p:blipFill>
        <p:spPr>
          <a:xfrm>
            <a:off x="2378895" y="1772093"/>
            <a:ext cx="968057" cy="1129857"/>
          </a:xfrm>
          <a:prstGeom prst="rect">
            <a:avLst/>
          </a:prstGeom>
        </p:spPr>
      </p:pic>
      <p:pic>
        <p:nvPicPr>
          <p:cNvPr id="2054" name="Picture 6" descr="Arató Péter">
            <a:extLst>
              <a:ext uri="{FF2B5EF4-FFF2-40B4-BE49-F238E27FC236}">
                <a16:creationId xmlns:a16="http://schemas.microsoft.com/office/drawing/2014/main" id="{EC5509E1-BC53-5A82-5B08-D1558BFCA4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64781" y="1772093"/>
            <a:ext cx="1247660" cy="112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54005FED-9CF2-289A-86FB-457901D58D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 bwMode="auto">
          <a:xfrm>
            <a:off x="8896863" y="1766793"/>
            <a:ext cx="1066813" cy="115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53" name="Diagram 2052">
            <a:extLst>
              <a:ext uri="{FF2B5EF4-FFF2-40B4-BE49-F238E27FC236}">
                <a16:creationId xmlns:a16="http://schemas.microsoft.com/office/drawing/2014/main" id="{83009C29-B485-12C4-1887-74D83E861A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8717283"/>
              </p:ext>
            </p:extLst>
          </p:nvPr>
        </p:nvGraphicFramePr>
        <p:xfrm>
          <a:off x="2339389" y="3190519"/>
          <a:ext cx="5439361" cy="2798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055" name="Nyíl: felfelé mutató 2054">
            <a:extLst>
              <a:ext uri="{FF2B5EF4-FFF2-40B4-BE49-F238E27FC236}">
                <a16:creationId xmlns:a16="http://schemas.microsoft.com/office/drawing/2014/main" id="{28A8BD72-684E-354B-9801-3379BF211A8C}"/>
              </a:ext>
            </a:extLst>
          </p:cNvPr>
          <p:cNvSpPr/>
          <p:nvPr/>
        </p:nvSpPr>
        <p:spPr>
          <a:xfrm>
            <a:off x="3480193" y="5644935"/>
            <a:ext cx="3524296" cy="1169582"/>
          </a:xfrm>
          <a:prstGeom prst="upArrow">
            <a:avLst>
              <a:gd name="adj1" fmla="val 70265"/>
              <a:gd name="adj2" fmla="val 35884"/>
            </a:avLst>
          </a:prstGeom>
          <a:scene3d>
            <a:camera prst="perspectiveRelaxed">
              <a:rot lat="19800000" lon="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noProof="0" dirty="0"/>
              <a:t>Számítástechnika, informatika, </a:t>
            </a:r>
            <a:r>
              <a:rPr lang="hu-HU" sz="1600" noProof="0" dirty="0" err="1"/>
              <a:t>digitalis</a:t>
            </a:r>
            <a:r>
              <a:rPr lang="hu-HU" sz="1600" noProof="0" dirty="0"/>
              <a:t> rendszerek fejlődése</a:t>
            </a:r>
          </a:p>
        </p:txBody>
      </p:sp>
      <p:graphicFrame>
        <p:nvGraphicFramePr>
          <p:cNvPr id="2057" name="Diagram 2056">
            <a:extLst>
              <a:ext uri="{FF2B5EF4-FFF2-40B4-BE49-F238E27FC236}">
                <a16:creationId xmlns:a16="http://schemas.microsoft.com/office/drawing/2014/main" id="{482AECDE-C3AE-7A22-4FF1-A32AB2D9C0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7565376"/>
              </p:ext>
            </p:extLst>
          </p:nvPr>
        </p:nvGraphicFramePr>
        <p:xfrm>
          <a:off x="-45039" y="2494003"/>
          <a:ext cx="2872106" cy="4622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058" name="Szövegdoboz 2057">
            <a:extLst>
              <a:ext uri="{FF2B5EF4-FFF2-40B4-BE49-F238E27FC236}">
                <a16:creationId xmlns:a16="http://schemas.microsoft.com/office/drawing/2014/main" id="{78CD107A-42ED-7CF2-A557-FC4964C96C7D}"/>
              </a:ext>
            </a:extLst>
          </p:cNvPr>
          <p:cNvSpPr txBox="1"/>
          <p:nvPr/>
        </p:nvSpPr>
        <p:spPr>
          <a:xfrm>
            <a:off x="3271666" y="2985979"/>
            <a:ext cx="3653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noProof="0" dirty="0"/>
              <a:t>Fő induló profil: ipari folyamatok </a:t>
            </a:r>
          </a:p>
          <a:p>
            <a:pPr algn="ctr"/>
            <a:r>
              <a:rPr lang="hu-HU" noProof="0" dirty="0"/>
              <a:t>szabályozása</a:t>
            </a:r>
          </a:p>
        </p:txBody>
      </p:sp>
      <p:pic>
        <p:nvPicPr>
          <p:cNvPr id="2065" name="Kép 2064" descr="A képen épület, kültéri, ruházat, embe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304EEB3-821E-88EC-CB9E-10C2D4192F2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7320" y="2955784"/>
            <a:ext cx="2226015" cy="3459763"/>
          </a:xfrm>
          <a:prstGeom prst="rect">
            <a:avLst/>
          </a:prstGeom>
        </p:spPr>
      </p:pic>
      <p:sp>
        <p:nvSpPr>
          <p:cNvPr id="2066" name="Szövegdoboz 2065">
            <a:extLst>
              <a:ext uri="{FF2B5EF4-FFF2-40B4-BE49-F238E27FC236}">
                <a16:creationId xmlns:a16="http://schemas.microsoft.com/office/drawing/2014/main" id="{278ABAEC-5AFD-49DC-0D0A-EDC6AD851B3A}"/>
              </a:ext>
            </a:extLst>
          </p:cNvPr>
          <p:cNvSpPr txBox="1"/>
          <p:nvPr/>
        </p:nvSpPr>
        <p:spPr>
          <a:xfrm>
            <a:off x="10055376" y="6377285"/>
            <a:ext cx="1993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noProof="0" dirty="0"/>
              <a:t>BME R. épület, a </a:t>
            </a:r>
            <a:r>
              <a:rPr lang="hu-HU" sz="1200" noProof="0" dirty="0" err="1"/>
              <a:t>Folyszab</a:t>
            </a:r>
            <a:r>
              <a:rPr lang="hu-HU" sz="1200" noProof="0" dirty="0"/>
              <a:t>. Tanszék otthona 2002-ig. </a:t>
            </a:r>
          </a:p>
        </p:txBody>
      </p:sp>
      <p:sp>
        <p:nvSpPr>
          <p:cNvPr id="2069" name="Nyíl: felfelé mutató 2068">
            <a:extLst>
              <a:ext uri="{FF2B5EF4-FFF2-40B4-BE49-F238E27FC236}">
                <a16:creationId xmlns:a16="http://schemas.microsoft.com/office/drawing/2014/main" id="{0BA7C267-18B5-85E7-59A6-4350C1FDAE5B}"/>
              </a:ext>
            </a:extLst>
          </p:cNvPr>
          <p:cNvSpPr/>
          <p:nvPr/>
        </p:nvSpPr>
        <p:spPr>
          <a:xfrm rot="5400000">
            <a:off x="1765052" y="4137360"/>
            <a:ext cx="2679700" cy="1169582"/>
          </a:xfrm>
          <a:prstGeom prst="upArrow">
            <a:avLst>
              <a:gd name="adj1" fmla="val 57469"/>
              <a:gd name="adj2" fmla="val 53800"/>
            </a:avLst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600" noProof="0" dirty="0"/>
          </a:p>
        </p:txBody>
      </p:sp>
      <p:sp>
        <p:nvSpPr>
          <p:cNvPr id="2070" name="Nyíl: felfelé mutató 2069">
            <a:extLst>
              <a:ext uri="{FF2B5EF4-FFF2-40B4-BE49-F238E27FC236}">
                <a16:creationId xmlns:a16="http://schemas.microsoft.com/office/drawing/2014/main" id="{9B71528E-4834-5A80-8F98-D2F6F3FBECBE}"/>
              </a:ext>
            </a:extLst>
          </p:cNvPr>
          <p:cNvSpPr/>
          <p:nvPr/>
        </p:nvSpPr>
        <p:spPr>
          <a:xfrm rot="5400000">
            <a:off x="5717044" y="4283758"/>
            <a:ext cx="2119357" cy="892714"/>
          </a:xfrm>
          <a:prstGeom prst="upArrow">
            <a:avLst>
              <a:gd name="adj1" fmla="val 57469"/>
              <a:gd name="adj2" fmla="val 53800"/>
            </a:avLst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600" noProof="0" dirty="0"/>
          </a:p>
        </p:txBody>
      </p:sp>
      <p:sp>
        <p:nvSpPr>
          <p:cNvPr id="2071" name="Szövegdoboz 2070">
            <a:extLst>
              <a:ext uri="{FF2B5EF4-FFF2-40B4-BE49-F238E27FC236}">
                <a16:creationId xmlns:a16="http://schemas.microsoft.com/office/drawing/2014/main" id="{DAC8AB88-CB17-A219-B8C7-A62823F1DD60}"/>
              </a:ext>
            </a:extLst>
          </p:cNvPr>
          <p:cNvSpPr txBox="1"/>
          <p:nvPr/>
        </p:nvSpPr>
        <p:spPr>
          <a:xfrm>
            <a:off x="7133697" y="3392941"/>
            <a:ext cx="24561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noProof="0" dirty="0"/>
              <a:t>Folyamat</a:t>
            </a:r>
            <a:r>
              <a:rPr lang="hu-HU" noProof="0" dirty="0"/>
              <a:t>os alkalmazkodás, új szakterületek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noProof="0" dirty="0"/>
              <a:t>Digitális rendszerek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noProof="0" dirty="0"/>
              <a:t>Képfeldolgozás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noProof="0" dirty="0"/>
              <a:t>Grafika</a:t>
            </a:r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SW </a:t>
            </a:r>
            <a:r>
              <a:rPr lang="en-US" dirty="0" err="1"/>
              <a:t>technológia</a:t>
            </a:r>
            <a:endParaRPr lang="hu-HU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noProof="0" dirty="0"/>
              <a:t>Orvosi informatika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noProof="0" dirty="0"/>
              <a:t>Robotika</a:t>
            </a:r>
          </a:p>
        </p:txBody>
      </p:sp>
      <p:cxnSp>
        <p:nvCxnSpPr>
          <p:cNvPr id="2072" name="Egyenes összekötő 2071">
            <a:extLst>
              <a:ext uri="{FF2B5EF4-FFF2-40B4-BE49-F238E27FC236}">
                <a16:creationId xmlns:a16="http://schemas.microsoft.com/office/drawing/2014/main" id="{65B84092-978B-6E3C-7151-2B829EB1CA63}"/>
              </a:ext>
            </a:extLst>
          </p:cNvPr>
          <p:cNvCxnSpPr>
            <a:cxnSpLocks/>
          </p:cNvCxnSpPr>
          <p:nvPr/>
        </p:nvCxnSpPr>
        <p:spPr>
          <a:xfrm>
            <a:off x="7109318" y="1520455"/>
            <a:ext cx="0" cy="8165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2942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3E815E-B112-330C-7C5C-111183710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7378700" cy="1502246"/>
          </a:xfrm>
        </p:spPr>
        <p:txBody>
          <a:bodyPr>
            <a:normAutofit fontScale="90000"/>
          </a:bodyPr>
          <a:lstStyle/>
          <a:p>
            <a:r>
              <a:rPr lang="en-US" dirty="0"/>
              <a:t>A </a:t>
            </a:r>
            <a:r>
              <a:rPr lang="en-US" dirty="0" err="1"/>
              <a:t>Folyamatszabályozási</a:t>
            </a:r>
            <a:r>
              <a:rPr lang="en-US" dirty="0"/>
              <a:t> </a:t>
            </a:r>
            <a:r>
              <a:rPr lang="en-US" dirty="0" err="1"/>
              <a:t>Tanszék</a:t>
            </a:r>
            <a:r>
              <a:rPr lang="en-US" dirty="0"/>
              <a:t> és a </a:t>
            </a:r>
            <a:r>
              <a:rPr lang="en-US" dirty="0" err="1"/>
              <a:t>számítástechnika</a:t>
            </a:r>
            <a:r>
              <a:rPr lang="en-US" dirty="0"/>
              <a:t/>
            </a:r>
            <a:br>
              <a:rPr lang="en-US" dirty="0"/>
            </a:br>
            <a:r>
              <a:rPr lang="en-US" sz="2700" dirty="0"/>
              <a:t>(</a:t>
            </a:r>
            <a:r>
              <a:rPr lang="en-US" sz="2700" dirty="0" err="1"/>
              <a:t>kezdetek</a:t>
            </a:r>
            <a:r>
              <a:rPr lang="en-US" sz="2700" dirty="0"/>
              <a:t>)</a:t>
            </a: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73DEEAE-860E-BCC8-E2FB-C3390F9455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9259"/>
          <a:stretch/>
        </p:blipFill>
        <p:spPr>
          <a:xfrm>
            <a:off x="204875" y="1799901"/>
            <a:ext cx="6714949" cy="7366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C4C25D51-1254-54BE-208D-6E5AF340F5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204" b="57778"/>
          <a:stretch/>
        </p:blipFill>
        <p:spPr>
          <a:xfrm>
            <a:off x="204874" y="2536501"/>
            <a:ext cx="6714949" cy="109855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D48AD7FC-7D57-76C9-22F5-5902D90A1B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315" b="26481"/>
          <a:stretch/>
        </p:blipFill>
        <p:spPr>
          <a:xfrm>
            <a:off x="204874" y="3635051"/>
            <a:ext cx="6714949" cy="145415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C599F5EF-4B76-5E01-E928-BE77E53230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778"/>
          <a:stretch/>
        </p:blipFill>
        <p:spPr>
          <a:xfrm>
            <a:off x="204873" y="5019351"/>
            <a:ext cx="6714949" cy="1524000"/>
          </a:xfrm>
          <a:prstGeom prst="rect">
            <a:avLst/>
          </a:prstGeom>
        </p:spPr>
      </p:pic>
      <p:sp>
        <p:nvSpPr>
          <p:cNvPr id="9" name="Téglalap: lekerekített 8">
            <a:extLst>
              <a:ext uri="{FF2B5EF4-FFF2-40B4-BE49-F238E27FC236}">
                <a16:creationId xmlns:a16="http://schemas.microsoft.com/office/drawing/2014/main" id="{D1F688F7-23C7-7019-281A-5141EB9F2739}"/>
              </a:ext>
            </a:extLst>
          </p:cNvPr>
          <p:cNvSpPr/>
          <p:nvPr/>
        </p:nvSpPr>
        <p:spPr>
          <a:xfrm>
            <a:off x="5816600" y="2168201"/>
            <a:ext cx="1016000" cy="3683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[…]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10" name="Téglalap: lekerekített 9">
            <a:extLst>
              <a:ext uri="{FF2B5EF4-FFF2-40B4-BE49-F238E27FC236}">
                <a16:creationId xmlns:a16="http://schemas.microsoft.com/office/drawing/2014/main" id="{BA9D9B79-B6FF-0C39-CA23-407CB81CE1DB}"/>
              </a:ext>
            </a:extLst>
          </p:cNvPr>
          <p:cNvSpPr/>
          <p:nvPr/>
        </p:nvSpPr>
        <p:spPr>
          <a:xfrm>
            <a:off x="204873" y="2511101"/>
            <a:ext cx="1611227" cy="3683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[…]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11" name="Téglalap: lekerekített 10">
            <a:extLst>
              <a:ext uri="{FF2B5EF4-FFF2-40B4-BE49-F238E27FC236}">
                <a16:creationId xmlns:a16="http://schemas.microsoft.com/office/drawing/2014/main" id="{82B9AE5F-F423-95ED-5D59-A2CDD80A0D64}"/>
              </a:ext>
            </a:extLst>
          </p:cNvPr>
          <p:cNvSpPr/>
          <p:nvPr/>
        </p:nvSpPr>
        <p:spPr>
          <a:xfrm>
            <a:off x="4648200" y="3243335"/>
            <a:ext cx="2184400" cy="3683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[…]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12" name="Téglalap: lekerekített 11">
            <a:extLst>
              <a:ext uri="{FF2B5EF4-FFF2-40B4-BE49-F238E27FC236}">
                <a16:creationId xmlns:a16="http://schemas.microsoft.com/office/drawing/2014/main" id="{6981AD28-E0C1-708C-C44C-96D673DE2127}"/>
              </a:ext>
            </a:extLst>
          </p:cNvPr>
          <p:cNvSpPr/>
          <p:nvPr/>
        </p:nvSpPr>
        <p:spPr>
          <a:xfrm>
            <a:off x="114300" y="3581076"/>
            <a:ext cx="1460500" cy="3683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[…]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B774ECAD-EF34-C803-1230-7DC48AAE4BDF}"/>
              </a:ext>
            </a:extLst>
          </p:cNvPr>
          <p:cNvSpPr txBox="1"/>
          <p:nvPr/>
        </p:nvSpPr>
        <p:spPr>
          <a:xfrm>
            <a:off x="58546" y="6543351"/>
            <a:ext cx="4202304" cy="276999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200" dirty="0"/>
              <a:t>Frigyes Andor: A </a:t>
            </a:r>
            <a:r>
              <a:rPr lang="en-US" sz="1200" dirty="0" err="1"/>
              <a:t>Folyamatszabályozási</a:t>
            </a:r>
            <a:r>
              <a:rPr lang="en-US" sz="1200" dirty="0"/>
              <a:t> </a:t>
            </a:r>
            <a:r>
              <a:rPr lang="en-US" sz="1200" dirty="0" err="1"/>
              <a:t>Tanszék</a:t>
            </a:r>
            <a:r>
              <a:rPr lang="en-US" sz="1200" dirty="0"/>
              <a:t> 25 </a:t>
            </a:r>
            <a:r>
              <a:rPr lang="en-US" sz="1200" dirty="0" err="1"/>
              <a:t>éve</a:t>
            </a:r>
            <a:r>
              <a:rPr lang="en-US" sz="1200" dirty="0"/>
              <a:t> (1989)</a:t>
            </a:r>
            <a:endParaRPr lang="hu-HU" sz="1200" dirty="0"/>
          </a:p>
        </p:txBody>
      </p:sp>
      <p:sp>
        <p:nvSpPr>
          <p:cNvPr id="14" name="Téglalap: lekerekített 13">
            <a:extLst>
              <a:ext uri="{FF2B5EF4-FFF2-40B4-BE49-F238E27FC236}">
                <a16:creationId xmlns:a16="http://schemas.microsoft.com/office/drawing/2014/main" id="{FCBF97E6-6292-45F7-839B-C7415575492E}"/>
              </a:ext>
            </a:extLst>
          </p:cNvPr>
          <p:cNvSpPr/>
          <p:nvPr/>
        </p:nvSpPr>
        <p:spPr>
          <a:xfrm>
            <a:off x="2210498" y="4651051"/>
            <a:ext cx="4622102" cy="3683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[…]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15" name="Téglalap: lekerekített 14">
            <a:extLst>
              <a:ext uri="{FF2B5EF4-FFF2-40B4-BE49-F238E27FC236}">
                <a16:creationId xmlns:a16="http://schemas.microsoft.com/office/drawing/2014/main" id="{082BA3C1-E1C8-755D-D96D-743AA9523BF7}"/>
              </a:ext>
            </a:extLst>
          </p:cNvPr>
          <p:cNvSpPr/>
          <p:nvPr/>
        </p:nvSpPr>
        <p:spPr>
          <a:xfrm>
            <a:off x="204872" y="5022364"/>
            <a:ext cx="2005626" cy="3683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[…]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D81A3069-37E8-E26F-52A4-B0B380BF7A18}"/>
              </a:ext>
            </a:extLst>
          </p:cNvPr>
          <p:cNvSpPr/>
          <p:nvPr/>
        </p:nvSpPr>
        <p:spPr>
          <a:xfrm>
            <a:off x="1765300" y="2569044"/>
            <a:ext cx="10414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C5C39817-9791-C5B4-126C-21E6D7DEEED9}"/>
              </a:ext>
            </a:extLst>
          </p:cNvPr>
          <p:cNvSpPr/>
          <p:nvPr/>
        </p:nvSpPr>
        <p:spPr>
          <a:xfrm>
            <a:off x="412750" y="4317676"/>
            <a:ext cx="225425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Téglalap 17">
            <a:extLst>
              <a:ext uri="{FF2B5EF4-FFF2-40B4-BE49-F238E27FC236}">
                <a16:creationId xmlns:a16="http://schemas.microsoft.com/office/drawing/2014/main" id="{43F5DD0A-233E-4F73-E80D-3CC23C929832}"/>
              </a:ext>
            </a:extLst>
          </p:cNvPr>
          <p:cNvSpPr/>
          <p:nvPr/>
        </p:nvSpPr>
        <p:spPr>
          <a:xfrm>
            <a:off x="1574800" y="2157109"/>
            <a:ext cx="4241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72B11740-C181-D6C5-FF3C-D87BF3DB02D3}"/>
              </a:ext>
            </a:extLst>
          </p:cNvPr>
          <p:cNvSpPr/>
          <p:nvPr/>
        </p:nvSpPr>
        <p:spPr>
          <a:xfrm>
            <a:off x="901700" y="4705026"/>
            <a:ext cx="1308798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1" name="Kép 20" descr="A képen fekete-fehér, képernyőkép, monokróm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3E1788A-13F6-958C-9AA9-CA7188C866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101321" y="-231915"/>
            <a:ext cx="2978378" cy="3763220"/>
          </a:xfrm>
          <a:prstGeom prst="rect">
            <a:avLst/>
          </a:prstGeom>
        </p:spPr>
      </p:pic>
      <p:pic>
        <p:nvPicPr>
          <p:cNvPr id="23" name="Kép 22" descr="A képen tükör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85A56CF-7646-3CDB-2F84-D8BCBB325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748614" y="3116239"/>
            <a:ext cx="3683792" cy="376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0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BFAD732-BE16-B294-8EF3-560756388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79375"/>
            <a:ext cx="79502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A </a:t>
            </a:r>
            <a:r>
              <a:rPr lang="en-US" dirty="0" err="1"/>
              <a:t>Folyamatszabályozási</a:t>
            </a:r>
            <a:r>
              <a:rPr lang="en-US" dirty="0"/>
              <a:t> </a:t>
            </a:r>
            <a:r>
              <a:rPr lang="en-US" dirty="0" err="1"/>
              <a:t>Tanszék</a:t>
            </a:r>
            <a:r>
              <a:rPr lang="en-US" dirty="0"/>
              <a:t> és a </a:t>
            </a:r>
            <a:r>
              <a:rPr lang="en-US" dirty="0" err="1"/>
              <a:t>számítástechnika</a:t>
            </a:r>
            <a:r>
              <a:rPr lang="en-US" dirty="0"/>
              <a:t> – </a:t>
            </a:r>
            <a:r>
              <a:rPr lang="en-US" dirty="0" err="1"/>
              <a:t>példák</a:t>
            </a:r>
            <a:r>
              <a:rPr lang="en-US" dirty="0"/>
              <a:t> 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DE7B652-E999-9B9F-B136-8F9ED51E8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4" y="1409700"/>
            <a:ext cx="8493216" cy="5530850"/>
          </a:xfrm>
        </p:spPr>
        <p:txBody>
          <a:bodyPr>
            <a:normAutofit fontScale="77500" lnSpcReduction="20000"/>
          </a:bodyPr>
          <a:lstStyle/>
          <a:p>
            <a:r>
              <a:rPr lang="hu-HU" noProof="0" dirty="0"/>
              <a:t>Integrált áramköri technika meghonosítása</a:t>
            </a:r>
          </a:p>
          <a:p>
            <a:r>
              <a:rPr lang="hu-HU" noProof="0" dirty="0"/>
              <a:t>Digitális </a:t>
            </a:r>
            <a:r>
              <a:rPr lang="hu-HU" noProof="0" dirty="0" err="1"/>
              <a:t>görbekiértékelő</a:t>
            </a:r>
            <a:r>
              <a:rPr lang="hu-HU" noProof="0" dirty="0"/>
              <a:t> berendezés (</a:t>
            </a:r>
            <a:r>
              <a:rPr lang="hu-HU" b="1" noProof="0" dirty="0"/>
              <a:t>Arató Péter</a:t>
            </a:r>
            <a:r>
              <a:rPr lang="hu-HU" noProof="0" dirty="0"/>
              <a:t>)</a:t>
            </a:r>
          </a:p>
          <a:p>
            <a:r>
              <a:rPr lang="hu-HU" noProof="0" dirty="0"/>
              <a:t>Integrált áramköri programozható digitális berendezés oktatási célra</a:t>
            </a:r>
          </a:p>
          <a:p>
            <a:r>
              <a:rPr lang="hu-HU" noProof="0" dirty="0"/>
              <a:t>Számítógépes folyamatirányítás bevezetése az oktatásba (</a:t>
            </a:r>
            <a:r>
              <a:rPr lang="hu-HU" b="1" noProof="0" dirty="0"/>
              <a:t>Megyeri József</a:t>
            </a:r>
            <a:r>
              <a:rPr lang="hu-HU" noProof="0" dirty="0"/>
              <a:t>)</a:t>
            </a:r>
          </a:p>
          <a:p>
            <a:r>
              <a:rPr lang="hu-HU" noProof="0" dirty="0"/>
              <a:t>Testvériség kőolajvezeték számítógépes irányításának megalkotása (</a:t>
            </a:r>
            <a:r>
              <a:rPr lang="en-US" noProof="0" dirty="0"/>
              <a:t>1976, </a:t>
            </a:r>
            <a:r>
              <a:rPr lang="hu-HU" noProof="0" dirty="0"/>
              <a:t>témavezető: </a:t>
            </a:r>
            <a:r>
              <a:rPr lang="hu-HU" b="1" noProof="0" dirty="0"/>
              <a:t>Kondorosi Károly</a:t>
            </a:r>
            <a:r>
              <a:rPr lang="hu-HU" noProof="0" dirty="0"/>
              <a:t>)</a:t>
            </a:r>
          </a:p>
          <a:p>
            <a:r>
              <a:rPr lang="hu-HU" noProof="0" dirty="0"/>
              <a:t>Villamosmérnöki Kar Számítóköz</a:t>
            </a:r>
            <a:r>
              <a:rPr lang="en-US" noProof="0" dirty="0"/>
              <a:t>p</a:t>
            </a:r>
            <a:r>
              <a:rPr lang="hu-HU" noProof="0" dirty="0"/>
              <a:t>ont (80-as évek közepéig, </a:t>
            </a:r>
            <a:r>
              <a:rPr lang="hu-HU" b="1" noProof="0" dirty="0"/>
              <a:t>Cs</a:t>
            </a:r>
            <a:r>
              <a:rPr lang="en-US" b="1" noProof="0" dirty="0" err="1"/>
              <a:t>i</a:t>
            </a:r>
            <a:r>
              <a:rPr lang="hu-HU" b="1" noProof="0" dirty="0"/>
              <a:t>k Gáspár</a:t>
            </a:r>
            <a:r>
              <a:rPr lang="hu-HU" noProof="0" dirty="0"/>
              <a:t>) </a:t>
            </a:r>
          </a:p>
          <a:p>
            <a:r>
              <a:rPr lang="hu-HU" noProof="0" dirty="0"/>
              <a:t>TR80 </a:t>
            </a:r>
            <a:r>
              <a:rPr lang="hu-HU" noProof="0" dirty="0" err="1"/>
              <a:t>mikropocesszoros</a:t>
            </a:r>
            <a:r>
              <a:rPr lang="hu-HU" noProof="0" dirty="0"/>
              <a:t> </a:t>
            </a:r>
            <a:r>
              <a:rPr lang="hu-HU" noProof="0" dirty="0" err="1"/>
              <a:t>modu</a:t>
            </a:r>
            <a:r>
              <a:rPr lang="en-US" noProof="0" dirty="0"/>
              <a:t>l</a:t>
            </a:r>
            <a:r>
              <a:rPr lang="hu-HU" noProof="0" dirty="0" err="1"/>
              <a:t>áris</a:t>
            </a:r>
            <a:r>
              <a:rPr lang="hu-HU" noProof="0" dirty="0"/>
              <a:t> kártyarendszer fejlesztése (témavezető: </a:t>
            </a:r>
            <a:r>
              <a:rPr lang="hu-HU" b="1" noProof="0" dirty="0"/>
              <a:t>Kalmár Péter</a:t>
            </a:r>
            <a:r>
              <a:rPr lang="hu-HU" noProof="0" dirty="0"/>
              <a:t>)</a:t>
            </a:r>
          </a:p>
          <a:p>
            <a:r>
              <a:rPr lang="hu-HU" noProof="0" dirty="0"/>
              <a:t>Eredményhirdető tábla a moszkvai olimpia </a:t>
            </a:r>
            <a:r>
              <a:rPr lang="hu-HU" noProof="0" dirty="0" err="1"/>
              <a:t>luzsnyiki</a:t>
            </a:r>
            <a:r>
              <a:rPr lang="hu-HU" noProof="0" dirty="0"/>
              <a:t> főstadionjába versenyadminisztrációs SW-vel</a:t>
            </a:r>
            <a:r>
              <a:rPr lang="en-US" noProof="0" dirty="0"/>
              <a:t> (1980).</a:t>
            </a:r>
          </a:p>
        </p:txBody>
      </p:sp>
      <p:pic>
        <p:nvPicPr>
          <p:cNvPr id="3074" name="Picture 2" descr="Luzhniki Stadium - Wikiwand">
            <a:extLst>
              <a:ext uri="{FF2B5EF4-FFF2-40B4-BE49-F238E27FC236}">
                <a16:creationId xmlns:a16="http://schemas.microsoft.com/office/drawing/2014/main" id="{E5E36DC6-9C0E-1376-C8F1-E28A7E766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5831" y="4509019"/>
            <a:ext cx="3391018" cy="226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 descr="A képen szöveg, képernyőkép, tervezés, Téglalap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D3E5495-19BE-DD70-BE58-A5AB1705E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5831" y="24607"/>
            <a:ext cx="3098959" cy="417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653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2452</TotalTime>
  <Words>813</Words>
  <Application>Microsoft Office PowerPoint</Application>
  <PresentationFormat>Szélesvásznú</PresentationFormat>
  <Paragraphs>155</Paragraphs>
  <Slides>17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Office-téma</vt:lpstr>
      <vt:lpstr>Frigyes Andor (1922-1992) és a Folyamatszbályozási Tanszék (1964-)</vt:lpstr>
      <vt:lpstr>Frigyes Andor – az Alapító</vt:lpstr>
      <vt:lpstr>Frigyes Andor – az Alapító</vt:lpstr>
      <vt:lpstr>Frigyes Andor – az Alapító</vt:lpstr>
      <vt:lpstr>Frigyes Andor és az Alapító Társak</vt:lpstr>
      <vt:lpstr>Folyamatszabályozási Tsz. oktatói állomány (1965. július 30.)</vt:lpstr>
      <vt:lpstr>Folyamatszabályozási Tanszék – a Műhely</vt:lpstr>
      <vt:lpstr>A Folyamatszabályozási Tanszék és a számítástechnika (kezdetek)</vt:lpstr>
      <vt:lpstr>A Folyamatszabályozási Tanszék és a számítástechnika – példák </vt:lpstr>
      <vt:lpstr>Ipari kapcsolatok – “nem elég dumálni róla, meg is kell tudni csinálni”</vt:lpstr>
      <vt:lpstr>320 pontos minőségellenörző berendezés a Magyar Kábel Művek számára (1966-69)</vt:lpstr>
      <vt:lpstr>Néhány számítástechnikai témájú ipari megbízás (1970 –76)</vt:lpstr>
      <vt:lpstr>A moszkvai olimpiai eredményhirdető rendszer (1975-80)</vt:lpstr>
      <vt:lpstr>Fejlettebb változatok (1983-1990)</vt:lpstr>
      <vt:lpstr>A magyarországi internet kezdeteinél (90-es évek)</vt:lpstr>
      <vt:lpstr>Néhány kapcsolódó alkalmazott kutatási beszámoló</vt:lpstr>
      <vt:lpstr>További részletekért fellapozható referenciák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Frigyes Andor (1922-1992) és a Folyamatszbályozási Tanszék (1964-)</dc:title>
  <dc:creator>Kiss Bálint</dc:creator>
  <cp:lastModifiedBy>Tokaji Nagy Erzsébet</cp:lastModifiedBy>
  <cp:revision>19</cp:revision>
  <dcterms:created xsi:type="dcterms:W3CDTF">2025-06-08T15:45:00Z</dcterms:created>
  <dcterms:modified xsi:type="dcterms:W3CDTF">2025-06-17T08:20:00Z</dcterms:modified>
</cp:coreProperties>
</file>