
<file path=[Content_Types].xml><?xml version="1.0" encoding="utf-8"?>
<Types xmlns="http://schemas.openxmlformats.org/package/2006/content-types">
  <Default Extension="bin" ContentType="application/vnd.openxmlformats-officedocument.oleObject"/>
  <Default Extension="tmp" ContentType="image/png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310" r:id="rId4"/>
    <p:sldId id="305" r:id="rId5"/>
    <p:sldId id="407" r:id="rId6"/>
    <p:sldId id="400" r:id="rId7"/>
    <p:sldId id="401" r:id="rId8"/>
    <p:sldId id="406" r:id="rId9"/>
    <p:sldId id="405" r:id="rId10"/>
    <p:sldId id="257" r:id="rId11"/>
    <p:sldId id="409" r:id="rId12"/>
    <p:sldId id="399" r:id="rId13"/>
    <p:sldId id="402" r:id="rId14"/>
    <p:sldId id="408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6349" autoAdjust="0"/>
  </p:normalViewPr>
  <p:slideViewPr>
    <p:cSldViewPr snapToGrid="0">
      <p:cViewPr varScale="1">
        <p:scale>
          <a:sx n="87" d="100"/>
          <a:sy n="87" d="100"/>
        </p:scale>
        <p:origin x="52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119A4D-09E8-45EA-8896-D76EF4076D50}" type="doc">
      <dgm:prSet loTypeId="urn:microsoft.com/office/officeart/2005/8/layout/cycle8" loCatId="cycle" qsTypeId="urn:microsoft.com/office/officeart/2005/8/quickstyle/3d6" qsCatId="3D" csTypeId="urn:microsoft.com/office/officeart/2005/8/colors/colorful2" csCatId="colorful" phldr="1"/>
      <dgm:spPr/>
    </dgm:pt>
    <dgm:pt modelId="{64A17E6A-8F19-4514-BB5C-F94F781FE188}">
      <dgm:prSet phldrT="[Szöveg]" custT="1"/>
      <dgm:spPr/>
      <dgm:t>
        <a:bodyPr/>
        <a:lstStyle/>
        <a:p>
          <a:r>
            <a:rPr lang="en-US" sz="1800" dirty="0" err="1"/>
            <a:t>Érzéke-lés</a:t>
          </a:r>
          <a:endParaRPr lang="hu-HU" sz="1800" dirty="0"/>
        </a:p>
      </dgm:t>
    </dgm:pt>
    <dgm:pt modelId="{129B4F54-728D-4B38-A773-319DA4DA291B}" type="parTrans" cxnId="{0117CBC8-73E0-48FB-8248-7FA823ACE3C0}">
      <dgm:prSet/>
      <dgm:spPr/>
      <dgm:t>
        <a:bodyPr/>
        <a:lstStyle/>
        <a:p>
          <a:endParaRPr lang="hu-HU"/>
        </a:p>
      </dgm:t>
    </dgm:pt>
    <dgm:pt modelId="{BD7FDD41-C010-4857-B1F4-121929691800}" type="sibTrans" cxnId="{0117CBC8-73E0-48FB-8248-7FA823ACE3C0}">
      <dgm:prSet/>
      <dgm:spPr/>
      <dgm:t>
        <a:bodyPr/>
        <a:lstStyle/>
        <a:p>
          <a:endParaRPr lang="hu-HU"/>
        </a:p>
      </dgm:t>
    </dgm:pt>
    <dgm:pt modelId="{BCE691CF-0C3D-45B3-91FB-B78CF1B5AF63}">
      <dgm:prSet phldrT="[Szöveg]" custT="1"/>
      <dgm:spPr/>
      <dgm:t>
        <a:bodyPr/>
        <a:lstStyle/>
        <a:p>
          <a:r>
            <a:rPr lang="en-US" sz="1800" dirty="0" err="1"/>
            <a:t>Döntés</a:t>
          </a:r>
          <a:endParaRPr lang="hu-HU" sz="1800" dirty="0"/>
        </a:p>
      </dgm:t>
    </dgm:pt>
    <dgm:pt modelId="{1393E330-13E6-412C-84B3-D6CD8EA1E87F}" type="parTrans" cxnId="{18C8446A-5724-4FA9-A8CC-76CD6863072E}">
      <dgm:prSet/>
      <dgm:spPr/>
      <dgm:t>
        <a:bodyPr/>
        <a:lstStyle/>
        <a:p>
          <a:endParaRPr lang="hu-HU"/>
        </a:p>
      </dgm:t>
    </dgm:pt>
    <dgm:pt modelId="{D54638D4-FC16-485F-9AA3-FE47C46E9300}" type="sibTrans" cxnId="{18C8446A-5724-4FA9-A8CC-76CD6863072E}">
      <dgm:prSet/>
      <dgm:spPr/>
      <dgm:t>
        <a:bodyPr/>
        <a:lstStyle/>
        <a:p>
          <a:endParaRPr lang="hu-HU"/>
        </a:p>
      </dgm:t>
    </dgm:pt>
    <dgm:pt modelId="{8E258AA8-47F1-474D-9442-F1A09FC51722}">
      <dgm:prSet phldrT="[Szöveg]" custT="1"/>
      <dgm:spPr/>
      <dgm:t>
        <a:bodyPr/>
        <a:lstStyle/>
        <a:p>
          <a:r>
            <a:rPr lang="en-US" sz="1800" dirty="0" err="1"/>
            <a:t>Beavat-kozás</a:t>
          </a:r>
          <a:endParaRPr lang="hu-HU" sz="1800" dirty="0"/>
        </a:p>
      </dgm:t>
    </dgm:pt>
    <dgm:pt modelId="{72EB8483-AAC3-441C-824A-A21C71DBC3C9}" type="parTrans" cxnId="{C3358520-E90E-4C8C-9FB1-898EADEC4171}">
      <dgm:prSet/>
      <dgm:spPr/>
      <dgm:t>
        <a:bodyPr/>
        <a:lstStyle/>
        <a:p>
          <a:endParaRPr lang="hu-HU"/>
        </a:p>
      </dgm:t>
    </dgm:pt>
    <dgm:pt modelId="{7DDBBD7C-AAC2-4A3D-A106-A115A66C60D2}" type="sibTrans" cxnId="{C3358520-E90E-4C8C-9FB1-898EADEC4171}">
      <dgm:prSet/>
      <dgm:spPr/>
      <dgm:t>
        <a:bodyPr/>
        <a:lstStyle/>
        <a:p>
          <a:endParaRPr lang="hu-HU"/>
        </a:p>
      </dgm:t>
    </dgm:pt>
    <dgm:pt modelId="{C56B861E-CF26-483B-B62A-98987B935BE9}" type="pres">
      <dgm:prSet presAssocID="{B9119A4D-09E8-45EA-8896-D76EF4076D50}" presName="compositeShape" presStyleCnt="0">
        <dgm:presLayoutVars>
          <dgm:chMax val="7"/>
          <dgm:dir/>
          <dgm:resizeHandles val="exact"/>
        </dgm:presLayoutVars>
      </dgm:prSet>
      <dgm:spPr/>
    </dgm:pt>
    <dgm:pt modelId="{6035E735-B119-41D5-8D93-D01B10119D34}" type="pres">
      <dgm:prSet presAssocID="{B9119A4D-09E8-45EA-8896-D76EF4076D50}" presName="wedge1" presStyleLbl="node1" presStyleIdx="0" presStyleCnt="3"/>
      <dgm:spPr/>
      <dgm:t>
        <a:bodyPr/>
        <a:lstStyle/>
        <a:p>
          <a:endParaRPr lang="hu-HU"/>
        </a:p>
      </dgm:t>
    </dgm:pt>
    <dgm:pt modelId="{64789DA8-5B8F-4BD4-946B-B2CB77E53054}" type="pres">
      <dgm:prSet presAssocID="{B9119A4D-09E8-45EA-8896-D76EF4076D50}" presName="dummy1a" presStyleCnt="0"/>
      <dgm:spPr/>
    </dgm:pt>
    <dgm:pt modelId="{F793FAA2-E330-4685-A286-98DE58B00917}" type="pres">
      <dgm:prSet presAssocID="{B9119A4D-09E8-45EA-8896-D76EF4076D50}" presName="dummy1b" presStyleCnt="0"/>
      <dgm:spPr/>
    </dgm:pt>
    <dgm:pt modelId="{B7EB716E-032B-4EC7-8689-2E8D6EE40CA4}" type="pres">
      <dgm:prSet presAssocID="{B9119A4D-09E8-45EA-8896-D76EF4076D5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1DD6F41-38E7-4F9D-993C-3754DC1098D2}" type="pres">
      <dgm:prSet presAssocID="{B9119A4D-09E8-45EA-8896-D76EF4076D50}" presName="wedge2" presStyleLbl="node1" presStyleIdx="1" presStyleCnt="3"/>
      <dgm:spPr/>
      <dgm:t>
        <a:bodyPr/>
        <a:lstStyle/>
        <a:p>
          <a:endParaRPr lang="hu-HU"/>
        </a:p>
      </dgm:t>
    </dgm:pt>
    <dgm:pt modelId="{2A8998DA-159E-46DC-9484-2A87A48E52B8}" type="pres">
      <dgm:prSet presAssocID="{B9119A4D-09E8-45EA-8896-D76EF4076D50}" presName="dummy2a" presStyleCnt="0"/>
      <dgm:spPr/>
    </dgm:pt>
    <dgm:pt modelId="{75D583E9-1246-4F60-82BE-0D1CFAC850FA}" type="pres">
      <dgm:prSet presAssocID="{B9119A4D-09E8-45EA-8896-D76EF4076D50}" presName="dummy2b" presStyleCnt="0"/>
      <dgm:spPr/>
    </dgm:pt>
    <dgm:pt modelId="{40FF547D-AE0D-4B91-9BCC-98BB4BB26CC0}" type="pres">
      <dgm:prSet presAssocID="{B9119A4D-09E8-45EA-8896-D76EF4076D5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832911A-D33E-43C6-8EAB-3E15C6912C95}" type="pres">
      <dgm:prSet presAssocID="{B9119A4D-09E8-45EA-8896-D76EF4076D50}" presName="wedge3" presStyleLbl="node1" presStyleIdx="2" presStyleCnt="3"/>
      <dgm:spPr/>
      <dgm:t>
        <a:bodyPr/>
        <a:lstStyle/>
        <a:p>
          <a:endParaRPr lang="hu-HU"/>
        </a:p>
      </dgm:t>
    </dgm:pt>
    <dgm:pt modelId="{121AFEBF-1FF7-4664-A128-D3A9A670A2E0}" type="pres">
      <dgm:prSet presAssocID="{B9119A4D-09E8-45EA-8896-D76EF4076D50}" presName="dummy3a" presStyleCnt="0"/>
      <dgm:spPr/>
    </dgm:pt>
    <dgm:pt modelId="{5ACA5D14-676C-446B-B067-A5301103A9BE}" type="pres">
      <dgm:prSet presAssocID="{B9119A4D-09E8-45EA-8896-D76EF4076D50}" presName="dummy3b" presStyleCnt="0"/>
      <dgm:spPr/>
    </dgm:pt>
    <dgm:pt modelId="{CB8DAF05-E7DC-49CB-96A6-649085505F54}" type="pres">
      <dgm:prSet presAssocID="{B9119A4D-09E8-45EA-8896-D76EF4076D5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0B3D53D-F648-4923-9438-7374943B3B11}" type="pres">
      <dgm:prSet presAssocID="{BD7FDD41-C010-4857-B1F4-121929691800}" presName="arrowWedge1" presStyleLbl="fgSibTrans2D1" presStyleIdx="0" presStyleCnt="3"/>
      <dgm:spPr/>
    </dgm:pt>
    <dgm:pt modelId="{03AC4CD8-1643-41BC-BA46-7798A74C7E1C}" type="pres">
      <dgm:prSet presAssocID="{D54638D4-FC16-485F-9AA3-FE47C46E9300}" presName="arrowWedge2" presStyleLbl="fgSibTrans2D1" presStyleIdx="1" presStyleCnt="3"/>
      <dgm:spPr/>
    </dgm:pt>
    <dgm:pt modelId="{539BA584-816A-449E-A041-AC3398C6245C}" type="pres">
      <dgm:prSet presAssocID="{7DDBBD7C-AAC2-4A3D-A106-A115A66C60D2}" presName="arrowWedge3" presStyleLbl="fgSibTrans2D1" presStyleIdx="2" presStyleCnt="3"/>
      <dgm:spPr/>
    </dgm:pt>
  </dgm:ptLst>
  <dgm:cxnLst>
    <dgm:cxn modelId="{F7F69559-2457-4AE3-A769-13DFBA432EC6}" type="presOf" srcId="{BCE691CF-0C3D-45B3-91FB-B78CF1B5AF63}" destId="{40FF547D-AE0D-4B91-9BCC-98BB4BB26CC0}" srcOrd="1" destOrd="0" presId="urn:microsoft.com/office/officeart/2005/8/layout/cycle8"/>
    <dgm:cxn modelId="{BABE723A-4545-49E5-A4A6-BF3332B9A9A2}" type="presOf" srcId="{64A17E6A-8F19-4514-BB5C-F94F781FE188}" destId="{6035E735-B119-41D5-8D93-D01B10119D34}" srcOrd="0" destOrd="0" presId="urn:microsoft.com/office/officeart/2005/8/layout/cycle8"/>
    <dgm:cxn modelId="{0117CBC8-73E0-48FB-8248-7FA823ACE3C0}" srcId="{B9119A4D-09E8-45EA-8896-D76EF4076D50}" destId="{64A17E6A-8F19-4514-BB5C-F94F781FE188}" srcOrd="0" destOrd="0" parTransId="{129B4F54-728D-4B38-A773-319DA4DA291B}" sibTransId="{BD7FDD41-C010-4857-B1F4-121929691800}"/>
    <dgm:cxn modelId="{C3358520-E90E-4C8C-9FB1-898EADEC4171}" srcId="{B9119A4D-09E8-45EA-8896-D76EF4076D50}" destId="{8E258AA8-47F1-474D-9442-F1A09FC51722}" srcOrd="2" destOrd="0" parTransId="{72EB8483-AAC3-441C-824A-A21C71DBC3C9}" sibTransId="{7DDBBD7C-AAC2-4A3D-A106-A115A66C60D2}"/>
    <dgm:cxn modelId="{51781127-0EC8-447F-8ACB-DF6600BC5749}" type="presOf" srcId="{8E258AA8-47F1-474D-9442-F1A09FC51722}" destId="{CB8DAF05-E7DC-49CB-96A6-649085505F54}" srcOrd="1" destOrd="0" presId="urn:microsoft.com/office/officeart/2005/8/layout/cycle8"/>
    <dgm:cxn modelId="{63C3388C-DE0C-47D7-B418-D50F47773823}" type="presOf" srcId="{8E258AA8-47F1-474D-9442-F1A09FC51722}" destId="{4832911A-D33E-43C6-8EAB-3E15C6912C95}" srcOrd="0" destOrd="0" presId="urn:microsoft.com/office/officeart/2005/8/layout/cycle8"/>
    <dgm:cxn modelId="{389DA3D0-1674-4013-B10F-47A62DAC7498}" type="presOf" srcId="{64A17E6A-8F19-4514-BB5C-F94F781FE188}" destId="{B7EB716E-032B-4EC7-8689-2E8D6EE40CA4}" srcOrd="1" destOrd="0" presId="urn:microsoft.com/office/officeart/2005/8/layout/cycle8"/>
    <dgm:cxn modelId="{18C8446A-5724-4FA9-A8CC-76CD6863072E}" srcId="{B9119A4D-09E8-45EA-8896-D76EF4076D50}" destId="{BCE691CF-0C3D-45B3-91FB-B78CF1B5AF63}" srcOrd="1" destOrd="0" parTransId="{1393E330-13E6-412C-84B3-D6CD8EA1E87F}" sibTransId="{D54638D4-FC16-485F-9AA3-FE47C46E9300}"/>
    <dgm:cxn modelId="{F2A599E9-C729-43C1-A986-B51ADFE4A904}" type="presOf" srcId="{B9119A4D-09E8-45EA-8896-D76EF4076D50}" destId="{C56B861E-CF26-483B-B62A-98987B935BE9}" srcOrd="0" destOrd="0" presId="urn:microsoft.com/office/officeart/2005/8/layout/cycle8"/>
    <dgm:cxn modelId="{D1EDD9A1-1C65-4D3A-ADF5-F8348B8B3F63}" type="presOf" srcId="{BCE691CF-0C3D-45B3-91FB-B78CF1B5AF63}" destId="{D1DD6F41-38E7-4F9D-993C-3754DC1098D2}" srcOrd="0" destOrd="0" presId="urn:microsoft.com/office/officeart/2005/8/layout/cycle8"/>
    <dgm:cxn modelId="{47550FFA-5E2A-4456-876C-14C8BD9F7A27}" type="presParOf" srcId="{C56B861E-CF26-483B-B62A-98987B935BE9}" destId="{6035E735-B119-41D5-8D93-D01B10119D34}" srcOrd="0" destOrd="0" presId="urn:microsoft.com/office/officeart/2005/8/layout/cycle8"/>
    <dgm:cxn modelId="{45DFA7B7-E0A3-4D1E-AA59-C0498292D448}" type="presParOf" srcId="{C56B861E-CF26-483B-B62A-98987B935BE9}" destId="{64789DA8-5B8F-4BD4-946B-B2CB77E53054}" srcOrd="1" destOrd="0" presId="urn:microsoft.com/office/officeart/2005/8/layout/cycle8"/>
    <dgm:cxn modelId="{FF87BCD4-21C5-426A-AF0D-EAA7D529B584}" type="presParOf" srcId="{C56B861E-CF26-483B-B62A-98987B935BE9}" destId="{F793FAA2-E330-4685-A286-98DE58B00917}" srcOrd="2" destOrd="0" presId="urn:microsoft.com/office/officeart/2005/8/layout/cycle8"/>
    <dgm:cxn modelId="{DF2489B5-D82C-429C-8EB0-899B44960BAE}" type="presParOf" srcId="{C56B861E-CF26-483B-B62A-98987B935BE9}" destId="{B7EB716E-032B-4EC7-8689-2E8D6EE40CA4}" srcOrd="3" destOrd="0" presId="urn:microsoft.com/office/officeart/2005/8/layout/cycle8"/>
    <dgm:cxn modelId="{C84DEAD5-689D-4A34-B66E-22588BCE2BFA}" type="presParOf" srcId="{C56B861E-CF26-483B-B62A-98987B935BE9}" destId="{D1DD6F41-38E7-4F9D-993C-3754DC1098D2}" srcOrd="4" destOrd="0" presId="urn:microsoft.com/office/officeart/2005/8/layout/cycle8"/>
    <dgm:cxn modelId="{B011A2D9-25C1-4FF5-93DA-D46CAE21211D}" type="presParOf" srcId="{C56B861E-CF26-483B-B62A-98987B935BE9}" destId="{2A8998DA-159E-46DC-9484-2A87A48E52B8}" srcOrd="5" destOrd="0" presId="urn:microsoft.com/office/officeart/2005/8/layout/cycle8"/>
    <dgm:cxn modelId="{3BC29D85-AE08-4EAD-93AB-037EBF91E9CC}" type="presParOf" srcId="{C56B861E-CF26-483B-B62A-98987B935BE9}" destId="{75D583E9-1246-4F60-82BE-0D1CFAC850FA}" srcOrd="6" destOrd="0" presId="urn:microsoft.com/office/officeart/2005/8/layout/cycle8"/>
    <dgm:cxn modelId="{C63B4F46-5613-4E9C-BA8B-2BCBEBCD5121}" type="presParOf" srcId="{C56B861E-CF26-483B-B62A-98987B935BE9}" destId="{40FF547D-AE0D-4B91-9BCC-98BB4BB26CC0}" srcOrd="7" destOrd="0" presId="urn:microsoft.com/office/officeart/2005/8/layout/cycle8"/>
    <dgm:cxn modelId="{8A4EA298-2417-406E-AD82-FD61D1086CE9}" type="presParOf" srcId="{C56B861E-CF26-483B-B62A-98987B935BE9}" destId="{4832911A-D33E-43C6-8EAB-3E15C6912C95}" srcOrd="8" destOrd="0" presId="urn:microsoft.com/office/officeart/2005/8/layout/cycle8"/>
    <dgm:cxn modelId="{F75CFC7F-63BE-4F20-8D9D-A7F8F3B88917}" type="presParOf" srcId="{C56B861E-CF26-483B-B62A-98987B935BE9}" destId="{121AFEBF-1FF7-4664-A128-D3A9A670A2E0}" srcOrd="9" destOrd="0" presId="urn:microsoft.com/office/officeart/2005/8/layout/cycle8"/>
    <dgm:cxn modelId="{F277CE7C-89F1-4D56-8E60-1C2CC2240267}" type="presParOf" srcId="{C56B861E-CF26-483B-B62A-98987B935BE9}" destId="{5ACA5D14-676C-446B-B067-A5301103A9BE}" srcOrd="10" destOrd="0" presId="urn:microsoft.com/office/officeart/2005/8/layout/cycle8"/>
    <dgm:cxn modelId="{C5B66031-000E-41AD-81AD-2A5D7386B294}" type="presParOf" srcId="{C56B861E-CF26-483B-B62A-98987B935BE9}" destId="{CB8DAF05-E7DC-49CB-96A6-649085505F54}" srcOrd="11" destOrd="0" presId="urn:microsoft.com/office/officeart/2005/8/layout/cycle8"/>
    <dgm:cxn modelId="{56AAF512-DD96-443B-9EE6-8F5FB90AECBA}" type="presParOf" srcId="{C56B861E-CF26-483B-B62A-98987B935BE9}" destId="{F0B3D53D-F648-4923-9438-7374943B3B11}" srcOrd="12" destOrd="0" presId="urn:microsoft.com/office/officeart/2005/8/layout/cycle8"/>
    <dgm:cxn modelId="{083538F7-3B69-45ED-9E49-54194A29E555}" type="presParOf" srcId="{C56B861E-CF26-483B-B62A-98987B935BE9}" destId="{03AC4CD8-1643-41BC-BA46-7798A74C7E1C}" srcOrd="13" destOrd="0" presId="urn:microsoft.com/office/officeart/2005/8/layout/cycle8"/>
    <dgm:cxn modelId="{983E3BAB-A557-4D92-8E80-5FEBE088309D}" type="presParOf" srcId="{C56B861E-CF26-483B-B62A-98987B935BE9}" destId="{539BA584-816A-449E-A041-AC3398C6245C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397F12-C43E-4345-BF6A-950D44F558AF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24D5DC0E-3BAC-4397-9936-7C07605A4F36}">
      <dgm:prSet phldrT="[Szöveg]" custT="1"/>
      <dgm:spPr/>
      <dgm:t>
        <a:bodyPr/>
        <a:lstStyle/>
        <a:p>
          <a:r>
            <a:rPr lang="en-US" sz="1600" dirty="0" err="1"/>
            <a:t>Kutatás</a:t>
          </a:r>
          <a:endParaRPr lang="hu-HU" sz="1600" dirty="0"/>
        </a:p>
      </dgm:t>
    </dgm:pt>
    <dgm:pt modelId="{E21EF63A-D5B4-4009-8A34-D14D2A5E3616}" type="parTrans" cxnId="{65219EEF-1BE5-4A48-88E9-A62B8C82FF9D}">
      <dgm:prSet/>
      <dgm:spPr/>
      <dgm:t>
        <a:bodyPr/>
        <a:lstStyle/>
        <a:p>
          <a:endParaRPr lang="hu-HU" sz="2400"/>
        </a:p>
      </dgm:t>
    </dgm:pt>
    <dgm:pt modelId="{56F9DF2B-AEA7-4610-8B36-D4DDE9C61595}" type="sibTrans" cxnId="{65219EEF-1BE5-4A48-88E9-A62B8C82FF9D}">
      <dgm:prSet/>
      <dgm:spPr/>
      <dgm:t>
        <a:bodyPr/>
        <a:lstStyle/>
        <a:p>
          <a:endParaRPr lang="hu-HU" sz="2400"/>
        </a:p>
      </dgm:t>
    </dgm:pt>
    <dgm:pt modelId="{D2DF0DEB-638F-4B2F-821C-BD9BF8B6F3AC}">
      <dgm:prSet phldrT="[Szöveg]" custT="1"/>
      <dgm:spPr/>
      <dgm:t>
        <a:bodyPr/>
        <a:lstStyle/>
        <a:p>
          <a:r>
            <a:rPr lang="en-US" sz="1600" dirty="0" err="1"/>
            <a:t>Ipari</a:t>
          </a:r>
          <a:r>
            <a:rPr lang="en-US" sz="1600" dirty="0"/>
            <a:t> </a:t>
          </a:r>
          <a:r>
            <a:rPr lang="en-US" sz="1600" dirty="0" err="1"/>
            <a:t>igények</a:t>
          </a:r>
          <a:endParaRPr lang="hu-HU" sz="1600" dirty="0"/>
        </a:p>
      </dgm:t>
    </dgm:pt>
    <dgm:pt modelId="{256505D8-BCAE-4DC5-B066-4FCD59E4C3D8}" type="parTrans" cxnId="{01352195-7467-4617-BF42-4DB062B2DC77}">
      <dgm:prSet/>
      <dgm:spPr/>
      <dgm:t>
        <a:bodyPr/>
        <a:lstStyle/>
        <a:p>
          <a:endParaRPr lang="hu-HU" sz="2400"/>
        </a:p>
      </dgm:t>
    </dgm:pt>
    <dgm:pt modelId="{1FB8C21F-C266-43BE-9677-F38B6237EB87}" type="sibTrans" cxnId="{01352195-7467-4617-BF42-4DB062B2DC77}">
      <dgm:prSet/>
      <dgm:spPr/>
      <dgm:t>
        <a:bodyPr/>
        <a:lstStyle/>
        <a:p>
          <a:endParaRPr lang="hu-HU" sz="2400"/>
        </a:p>
      </dgm:t>
    </dgm:pt>
    <dgm:pt modelId="{96598715-8143-4E87-8C37-639945B9F643}">
      <dgm:prSet phldrT="[Szöveg]" custT="1"/>
      <dgm:spPr/>
      <dgm:t>
        <a:bodyPr/>
        <a:lstStyle/>
        <a:p>
          <a:r>
            <a:rPr lang="en-US" sz="1600" dirty="0" err="1"/>
            <a:t>Oktatás</a:t>
          </a:r>
          <a:r>
            <a:rPr lang="en-US" sz="1600" dirty="0"/>
            <a:t> </a:t>
          </a:r>
          <a:r>
            <a:rPr lang="en-US" sz="1600" dirty="0" err="1"/>
            <a:t>korszerűsítése</a:t>
          </a:r>
          <a:endParaRPr lang="hu-HU" sz="1600" dirty="0"/>
        </a:p>
      </dgm:t>
    </dgm:pt>
    <dgm:pt modelId="{1E45EE7C-EFD3-40DC-B116-2394898EC22B}" type="parTrans" cxnId="{0A9FF984-0345-49E4-A46C-F2D1DE81C5E6}">
      <dgm:prSet/>
      <dgm:spPr/>
      <dgm:t>
        <a:bodyPr/>
        <a:lstStyle/>
        <a:p>
          <a:endParaRPr lang="hu-HU" sz="2400"/>
        </a:p>
      </dgm:t>
    </dgm:pt>
    <dgm:pt modelId="{3DE0515F-78DB-4C02-8C94-E1FB6C55F9E6}" type="sibTrans" cxnId="{0A9FF984-0345-49E4-A46C-F2D1DE81C5E6}">
      <dgm:prSet/>
      <dgm:spPr/>
      <dgm:t>
        <a:bodyPr/>
        <a:lstStyle/>
        <a:p>
          <a:endParaRPr lang="hu-HU" sz="2400"/>
        </a:p>
      </dgm:t>
    </dgm:pt>
    <dgm:pt modelId="{D7BADE46-0DB2-4498-88E4-DCB1D0440EED}">
      <dgm:prSet phldrT="[Szöveg]" custT="1"/>
      <dgm:spPr/>
      <dgm:t>
        <a:bodyPr/>
        <a:lstStyle/>
        <a:p>
          <a:r>
            <a:rPr lang="en-US" sz="1600" dirty="0" err="1"/>
            <a:t>Tehetség-gondozás</a:t>
          </a:r>
          <a:endParaRPr lang="hu-HU" sz="1600" dirty="0"/>
        </a:p>
      </dgm:t>
    </dgm:pt>
    <dgm:pt modelId="{B47D3410-AF8D-4452-B113-4520A9958837}" type="parTrans" cxnId="{158A0D64-2517-44BA-A93D-19016692056E}">
      <dgm:prSet/>
      <dgm:spPr/>
      <dgm:t>
        <a:bodyPr/>
        <a:lstStyle/>
        <a:p>
          <a:endParaRPr lang="hu-HU" sz="2400"/>
        </a:p>
      </dgm:t>
    </dgm:pt>
    <dgm:pt modelId="{77B8CA9E-D476-46E7-B6F0-F8495759B9BB}" type="sibTrans" cxnId="{158A0D64-2517-44BA-A93D-19016692056E}">
      <dgm:prSet/>
      <dgm:spPr/>
      <dgm:t>
        <a:bodyPr/>
        <a:lstStyle/>
        <a:p>
          <a:endParaRPr lang="hu-HU" sz="2400"/>
        </a:p>
      </dgm:t>
    </dgm:pt>
    <dgm:pt modelId="{3CF3D3D6-2DF6-4CA9-A608-A8AC697FA80C}">
      <dgm:prSet phldrT="[Szöveg]" custT="1"/>
      <dgm:spPr/>
      <dgm:t>
        <a:bodyPr/>
        <a:lstStyle/>
        <a:p>
          <a:r>
            <a:rPr lang="en-US" sz="1600" dirty="0"/>
            <a:t>Nemzetközi </a:t>
          </a:r>
          <a:r>
            <a:rPr lang="en-US" sz="1600" dirty="0" err="1"/>
            <a:t>kapcsolatok</a:t>
          </a:r>
          <a:endParaRPr lang="hu-HU" sz="1600" dirty="0"/>
        </a:p>
      </dgm:t>
    </dgm:pt>
    <dgm:pt modelId="{9DB80E02-DB41-4F97-BECB-33D4D0F42251}" type="parTrans" cxnId="{4EFE6E36-F759-4A07-8F5F-EF962246A07D}">
      <dgm:prSet/>
      <dgm:spPr/>
      <dgm:t>
        <a:bodyPr/>
        <a:lstStyle/>
        <a:p>
          <a:endParaRPr lang="hu-HU" sz="2400"/>
        </a:p>
      </dgm:t>
    </dgm:pt>
    <dgm:pt modelId="{E0FAF256-28BE-4875-B9F0-0CF03A806230}" type="sibTrans" cxnId="{4EFE6E36-F759-4A07-8F5F-EF962246A07D}">
      <dgm:prSet/>
      <dgm:spPr/>
      <dgm:t>
        <a:bodyPr/>
        <a:lstStyle/>
        <a:p>
          <a:endParaRPr lang="hu-HU" sz="2400"/>
        </a:p>
      </dgm:t>
    </dgm:pt>
    <dgm:pt modelId="{1BF473F5-CA79-4301-8168-388F3162DC80}" type="pres">
      <dgm:prSet presAssocID="{5B397F12-C43E-4345-BF6A-950D44F558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26A0C1DF-2EF8-430F-9C2E-EC4607BB74A4}" type="pres">
      <dgm:prSet presAssocID="{24D5DC0E-3BAC-4397-9936-7C07605A4F36}" presName="composite" presStyleCnt="0"/>
      <dgm:spPr/>
    </dgm:pt>
    <dgm:pt modelId="{1322EAE3-3172-4D99-843C-2584BF475FA2}" type="pres">
      <dgm:prSet presAssocID="{24D5DC0E-3BAC-4397-9936-7C07605A4F36}" presName="rect1" presStyleLbl="trAlignAcc1" presStyleIdx="0" presStyleCnt="5" custLinFactNeighborX="-1128" custLinFactNeighborY="100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28E3948-B8DA-4C7D-BD43-DE4A4EF8B703}" type="pres">
      <dgm:prSet presAssocID="{24D5DC0E-3BAC-4397-9936-7C07605A4F36}" presName="rect2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B043E21-05BE-4CD8-BD95-7B7B7AC7E801}" type="pres">
      <dgm:prSet presAssocID="{56F9DF2B-AEA7-4610-8B36-D4DDE9C61595}" presName="sibTrans" presStyleCnt="0"/>
      <dgm:spPr/>
    </dgm:pt>
    <dgm:pt modelId="{E354D2CA-7EED-4FB4-A346-4743D864262C}" type="pres">
      <dgm:prSet presAssocID="{D2DF0DEB-638F-4B2F-821C-BD9BF8B6F3AC}" presName="composite" presStyleCnt="0"/>
      <dgm:spPr/>
    </dgm:pt>
    <dgm:pt modelId="{6861845E-B889-430B-A79C-AC9FEF717B94}" type="pres">
      <dgm:prSet presAssocID="{D2DF0DEB-638F-4B2F-821C-BD9BF8B6F3AC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290F97A-2F87-4D4C-97F3-09A439408210}" type="pres">
      <dgm:prSet presAssocID="{D2DF0DEB-638F-4B2F-821C-BD9BF8B6F3AC}" presName="rect2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032070D-3AD2-4389-A350-E9AEA30C24B7}" type="pres">
      <dgm:prSet presAssocID="{1FB8C21F-C266-43BE-9677-F38B6237EB87}" presName="sibTrans" presStyleCnt="0"/>
      <dgm:spPr/>
    </dgm:pt>
    <dgm:pt modelId="{CAC765AE-A711-4E5D-9DC7-3C651A5C70A8}" type="pres">
      <dgm:prSet presAssocID="{96598715-8143-4E87-8C37-639945B9F643}" presName="composite" presStyleCnt="0"/>
      <dgm:spPr/>
    </dgm:pt>
    <dgm:pt modelId="{56C456A8-23BD-4DEF-8DE4-B01CCCF48DD4}" type="pres">
      <dgm:prSet presAssocID="{96598715-8143-4E87-8C37-639945B9F643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B37CE40-FF20-4C8A-936A-92E34291B539}" type="pres">
      <dgm:prSet presAssocID="{96598715-8143-4E87-8C37-639945B9F643}" presName="rect2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1F14AB2-3ABB-4D51-9DFD-D967396728AF}" type="pres">
      <dgm:prSet presAssocID="{3DE0515F-78DB-4C02-8C94-E1FB6C55F9E6}" presName="sibTrans" presStyleCnt="0"/>
      <dgm:spPr/>
    </dgm:pt>
    <dgm:pt modelId="{E0A1AEBB-8AF9-4DE1-B15C-D98CA447788C}" type="pres">
      <dgm:prSet presAssocID="{D7BADE46-0DB2-4498-88E4-DCB1D0440EED}" presName="composite" presStyleCnt="0"/>
      <dgm:spPr/>
    </dgm:pt>
    <dgm:pt modelId="{C2D3F9B1-9A56-44F6-8CDD-CECA36462C94}" type="pres">
      <dgm:prSet presAssocID="{D7BADE46-0DB2-4498-88E4-DCB1D0440EED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86EF79B-5077-4FA5-B1F7-041B6776A2A8}" type="pres">
      <dgm:prSet presAssocID="{D7BADE46-0DB2-4498-88E4-DCB1D0440EED}" presName="rect2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1C4885C-E9D2-4ABE-A26E-1BBF44D39452}" type="pres">
      <dgm:prSet presAssocID="{77B8CA9E-D476-46E7-B6F0-F8495759B9BB}" presName="sibTrans" presStyleCnt="0"/>
      <dgm:spPr/>
    </dgm:pt>
    <dgm:pt modelId="{12116C0E-E9BC-4143-B03E-40B29E2DCED2}" type="pres">
      <dgm:prSet presAssocID="{3CF3D3D6-2DF6-4CA9-A608-A8AC697FA80C}" presName="composite" presStyleCnt="0"/>
      <dgm:spPr/>
    </dgm:pt>
    <dgm:pt modelId="{32E46815-5047-4EB4-BD42-A3715300A4CE}" type="pres">
      <dgm:prSet presAssocID="{3CF3D3D6-2DF6-4CA9-A608-A8AC697FA80C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6643A0B-5982-4BA4-86C2-74E6D594571E}" type="pres">
      <dgm:prSet presAssocID="{3CF3D3D6-2DF6-4CA9-A608-A8AC697FA80C}" presName="rect2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5A609169-9846-41BA-995E-3AA5C72778D0}" type="presOf" srcId="{D7BADE46-0DB2-4498-88E4-DCB1D0440EED}" destId="{C2D3F9B1-9A56-44F6-8CDD-CECA36462C94}" srcOrd="0" destOrd="0" presId="urn:microsoft.com/office/officeart/2008/layout/PictureStrips"/>
    <dgm:cxn modelId="{17B53C0C-E64A-4A8B-A0E8-3014BFE900AB}" type="presOf" srcId="{D2DF0DEB-638F-4B2F-821C-BD9BF8B6F3AC}" destId="{6861845E-B889-430B-A79C-AC9FEF717B94}" srcOrd="0" destOrd="0" presId="urn:microsoft.com/office/officeart/2008/layout/PictureStrips"/>
    <dgm:cxn modelId="{12FE4C8C-7AFE-41B6-8F23-42D9B65CE61A}" type="presOf" srcId="{5B397F12-C43E-4345-BF6A-950D44F558AF}" destId="{1BF473F5-CA79-4301-8168-388F3162DC80}" srcOrd="0" destOrd="0" presId="urn:microsoft.com/office/officeart/2008/layout/PictureStrips"/>
    <dgm:cxn modelId="{B046926C-A7D4-49C8-8C2A-72A99EC94CE0}" type="presOf" srcId="{3CF3D3D6-2DF6-4CA9-A608-A8AC697FA80C}" destId="{32E46815-5047-4EB4-BD42-A3715300A4CE}" srcOrd="0" destOrd="0" presId="urn:microsoft.com/office/officeart/2008/layout/PictureStrips"/>
    <dgm:cxn modelId="{01352195-7467-4617-BF42-4DB062B2DC77}" srcId="{5B397F12-C43E-4345-BF6A-950D44F558AF}" destId="{D2DF0DEB-638F-4B2F-821C-BD9BF8B6F3AC}" srcOrd="1" destOrd="0" parTransId="{256505D8-BCAE-4DC5-B066-4FCD59E4C3D8}" sibTransId="{1FB8C21F-C266-43BE-9677-F38B6237EB87}"/>
    <dgm:cxn modelId="{4EFE6E36-F759-4A07-8F5F-EF962246A07D}" srcId="{5B397F12-C43E-4345-BF6A-950D44F558AF}" destId="{3CF3D3D6-2DF6-4CA9-A608-A8AC697FA80C}" srcOrd="4" destOrd="0" parTransId="{9DB80E02-DB41-4F97-BECB-33D4D0F42251}" sibTransId="{E0FAF256-28BE-4875-B9F0-0CF03A806230}"/>
    <dgm:cxn modelId="{0A9FF984-0345-49E4-A46C-F2D1DE81C5E6}" srcId="{5B397F12-C43E-4345-BF6A-950D44F558AF}" destId="{96598715-8143-4E87-8C37-639945B9F643}" srcOrd="2" destOrd="0" parTransId="{1E45EE7C-EFD3-40DC-B116-2394898EC22B}" sibTransId="{3DE0515F-78DB-4C02-8C94-E1FB6C55F9E6}"/>
    <dgm:cxn modelId="{158A0D64-2517-44BA-A93D-19016692056E}" srcId="{5B397F12-C43E-4345-BF6A-950D44F558AF}" destId="{D7BADE46-0DB2-4498-88E4-DCB1D0440EED}" srcOrd="3" destOrd="0" parTransId="{B47D3410-AF8D-4452-B113-4520A9958837}" sibTransId="{77B8CA9E-D476-46E7-B6F0-F8495759B9BB}"/>
    <dgm:cxn modelId="{CD385F3A-F003-472C-90EE-FBEF480DDA0E}" type="presOf" srcId="{24D5DC0E-3BAC-4397-9936-7C07605A4F36}" destId="{1322EAE3-3172-4D99-843C-2584BF475FA2}" srcOrd="0" destOrd="0" presId="urn:microsoft.com/office/officeart/2008/layout/PictureStrips"/>
    <dgm:cxn modelId="{116EDCD1-ECAA-4EE2-96EE-47D417BD61AD}" type="presOf" srcId="{96598715-8143-4E87-8C37-639945B9F643}" destId="{56C456A8-23BD-4DEF-8DE4-B01CCCF48DD4}" srcOrd="0" destOrd="0" presId="urn:microsoft.com/office/officeart/2008/layout/PictureStrips"/>
    <dgm:cxn modelId="{65219EEF-1BE5-4A48-88E9-A62B8C82FF9D}" srcId="{5B397F12-C43E-4345-BF6A-950D44F558AF}" destId="{24D5DC0E-3BAC-4397-9936-7C07605A4F36}" srcOrd="0" destOrd="0" parTransId="{E21EF63A-D5B4-4009-8A34-D14D2A5E3616}" sibTransId="{56F9DF2B-AEA7-4610-8B36-D4DDE9C61595}"/>
    <dgm:cxn modelId="{9C7AEC3D-2D0E-496E-B4B5-F048C6F8183D}" type="presParOf" srcId="{1BF473F5-CA79-4301-8168-388F3162DC80}" destId="{26A0C1DF-2EF8-430F-9C2E-EC4607BB74A4}" srcOrd="0" destOrd="0" presId="urn:microsoft.com/office/officeart/2008/layout/PictureStrips"/>
    <dgm:cxn modelId="{E027B8CC-1D41-4B67-A6DA-17A213B2EAF7}" type="presParOf" srcId="{26A0C1DF-2EF8-430F-9C2E-EC4607BB74A4}" destId="{1322EAE3-3172-4D99-843C-2584BF475FA2}" srcOrd="0" destOrd="0" presId="urn:microsoft.com/office/officeart/2008/layout/PictureStrips"/>
    <dgm:cxn modelId="{F470E3B3-D578-41E1-95B9-F67BDCDBA97C}" type="presParOf" srcId="{26A0C1DF-2EF8-430F-9C2E-EC4607BB74A4}" destId="{C28E3948-B8DA-4C7D-BD43-DE4A4EF8B703}" srcOrd="1" destOrd="0" presId="urn:microsoft.com/office/officeart/2008/layout/PictureStrips"/>
    <dgm:cxn modelId="{ABCDF02E-EBB5-42A9-9473-24B9569DB00B}" type="presParOf" srcId="{1BF473F5-CA79-4301-8168-388F3162DC80}" destId="{8B043E21-05BE-4CD8-BD95-7B7B7AC7E801}" srcOrd="1" destOrd="0" presId="urn:microsoft.com/office/officeart/2008/layout/PictureStrips"/>
    <dgm:cxn modelId="{7605487A-F5A4-4D40-B9D1-FBF0699B0CAD}" type="presParOf" srcId="{1BF473F5-CA79-4301-8168-388F3162DC80}" destId="{E354D2CA-7EED-4FB4-A346-4743D864262C}" srcOrd="2" destOrd="0" presId="urn:microsoft.com/office/officeart/2008/layout/PictureStrips"/>
    <dgm:cxn modelId="{E0D923DB-D836-42F9-9FCE-7FF0E790997F}" type="presParOf" srcId="{E354D2CA-7EED-4FB4-A346-4743D864262C}" destId="{6861845E-B889-430B-A79C-AC9FEF717B94}" srcOrd="0" destOrd="0" presId="urn:microsoft.com/office/officeart/2008/layout/PictureStrips"/>
    <dgm:cxn modelId="{F5470162-174E-477E-9548-D8434A030172}" type="presParOf" srcId="{E354D2CA-7EED-4FB4-A346-4743D864262C}" destId="{A290F97A-2F87-4D4C-97F3-09A439408210}" srcOrd="1" destOrd="0" presId="urn:microsoft.com/office/officeart/2008/layout/PictureStrips"/>
    <dgm:cxn modelId="{3CB44204-F5DC-44C4-9D5F-281064762392}" type="presParOf" srcId="{1BF473F5-CA79-4301-8168-388F3162DC80}" destId="{6032070D-3AD2-4389-A350-E9AEA30C24B7}" srcOrd="3" destOrd="0" presId="urn:microsoft.com/office/officeart/2008/layout/PictureStrips"/>
    <dgm:cxn modelId="{595A2706-D1D2-41BD-AE88-724F17D116AB}" type="presParOf" srcId="{1BF473F5-CA79-4301-8168-388F3162DC80}" destId="{CAC765AE-A711-4E5D-9DC7-3C651A5C70A8}" srcOrd="4" destOrd="0" presId="urn:microsoft.com/office/officeart/2008/layout/PictureStrips"/>
    <dgm:cxn modelId="{4F0982BB-2D0B-4D8F-B78F-EE6C5E129456}" type="presParOf" srcId="{CAC765AE-A711-4E5D-9DC7-3C651A5C70A8}" destId="{56C456A8-23BD-4DEF-8DE4-B01CCCF48DD4}" srcOrd="0" destOrd="0" presId="urn:microsoft.com/office/officeart/2008/layout/PictureStrips"/>
    <dgm:cxn modelId="{A633C432-EFFC-49ED-9907-4B0589FACDF5}" type="presParOf" srcId="{CAC765AE-A711-4E5D-9DC7-3C651A5C70A8}" destId="{FB37CE40-FF20-4C8A-936A-92E34291B539}" srcOrd="1" destOrd="0" presId="urn:microsoft.com/office/officeart/2008/layout/PictureStrips"/>
    <dgm:cxn modelId="{40C9C53A-E1E6-4E4F-A459-B83EB5BA8D72}" type="presParOf" srcId="{1BF473F5-CA79-4301-8168-388F3162DC80}" destId="{F1F14AB2-3ABB-4D51-9DFD-D967396728AF}" srcOrd="5" destOrd="0" presId="urn:microsoft.com/office/officeart/2008/layout/PictureStrips"/>
    <dgm:cxn modelId="{1F672A92-D128-43A3-B7A6-9E408935555D}" type="presParOf" srcId="{1BF473F5-CA79-4301-8168-388F3162DC80}" destId="{E0A1AEBB-8AF9-4DE1-B15C-D98CA447788C}" srcOrd="6" destOrd="0" presId="urn:microsoft.com/office/officeart/2008/layout/PictureStrips"/>
    <dgm:cxn modelId="{3152B203-3794-4B3B-812A-EE9AFDE93A81}" type="presParOf" srcId="{E0A1AEBB-8AF9-4DE1-B15C-D98CA447788C}" destId="{C2D3F9B1-9A56-44F6-8CDD-CECA36462C94}" srcOrd="0" destOrd="0" presId="urn:microsoft.com/office/officeart/2008/layout/PictureStrips"/>
    <dgm:cxn modelId="{8628953E-0302-42A6-98D8-245DBB819C88}" type="presParOf" srcId="{E0A1AEBB-8AF9-4DE1-B15C-D98CA447788C}" destId="{786EF79B-5077-4FA5-B1F7-041B6776A2A8}" srcOrd="1" destOrd="0" presId="urn:microsoft.com/office/officeart/2008/layout/PictureStrips"/>
    <dgm:cxn modelId="{84C75932-A5BB-4673-B736-29CFCAC032B7}" type="presParOf" srcId="{1BF473F5-CA79-4301-8168-388F3162DC80}" destId="{11C4885C-E9D2-4ABE-A26E-1BBF44D39452}" srcOrd="7" destOrd="0" presId="urn:microsoft.com/office/officeart/2008/layout/PictureStrips"/>
    <dgm:cxn modelId="{E61AF6EA-ED4D-48D3-A553-C89A314D785A}" type="presParOf" srcId="{1BF473F5-CA79-4301-8168-388F3162DC80}" destId="{12116C0E-E9BC-4143-B03E-40B29E2DCED2}" srcOrd="8" destOrd="0" presId="urn:microsoft.com/office/officeart/2008/layout/PictureStrips"/>
    <dgm:cxn modelId="{14D5041E-8ECA-4218-826C-73310DC85AB5}" type="presParOf" srcId="{12116C0E-E9BC-4143-B03E-40B29E2DCED2}" destId="{32E46815-5047-4EB4-BD42-A3715300A4CE}" srcOrd="0" destOrd="0" presId="urn:microsoft.com/office/officeart/2008/layout/PictureStrips"/>
    <dgm:cxn modelId="{C2EC545D-211F-41E4-9F4C-717937074CC9}" type="presParOf" srcId="{12116C0E-E9BC-4143-B03E-40B29E2DCED2}" destId="{B6643A0B-5982-4BA4-86C2-74E6D594571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119A4D-09E8-45EA-8896-D76EF4076D50}" type="doc">
      <dgm:prSet loTypeId="urn:microsoft.com/office/officeart/2005/8/layout/cycle8" loCatId="cycle" qsTypeId="urn:microsoft.com/office/officeart/2005/8/quickstyle/3d6" qsCatId="3D" csTypeId="urn:microsoft.com/office/officeart/2005/8/colors/colorful2" csCatId="colorful" phldr="1"/>
      <dgm:spPr/>
    </dgm:pt>
    <dgm:pt modelId="{64A17E6A-8F19-4514-BB5C-F94F781FE188}">
      <dgm:prSet phldrT="[Szöveg]" custT="1"/>
      <dgm:spPr/>
      <dgm:t>
        <a:bodyPr/>
        <a:lstStyle/>
        <a:p>
          <a:r>
            <a:rPr lang="en-US" sz="1800" dirty="0" err="1"/>
            <a:t>Érzéke-lés</a:t>
          </a:r>
          <a:endParaRPr lang="hu-HU" sz="1800" dirty="0"/>
        </a:p>
      </dgm:t>
    </dgm:pt>
    <dgm:pt modelId="{129B4F54-728D-4B38-A773-319DA4DA291B}" type="parTrans" cxnId="{0117CBC8-73E0-48FB-8248-7FA823ACE3C0}">
      <dgm:prSet/>
      <dgm:spPr/>
      <dgm:t>
        <a:bodyPr/>
        <a:lstStyle/>
        <a:p>
          <a:endParaRPr lang="hu-HU"/>
        </a:p>
      </dgm:t>
    </dgm:pt>
    <dgm:pt modelId="{BD7FDD41-C010-4857-B1F4-121929691800}" type="sibTrans" cxnId="{0117CBC8-73E0-48FB-8248-7FA823ACE3C0}">
      <dgm:prSet/>
      <dgm:spPr/>
      <dgm:t>
        <a:bodyPr/>
        <a:lstStyle/>
        <a:p>
          <a:endParaRPr lang="hu-HU"/>
        </a:p>
      </dgm:t>
    </dgm:pt>
    <dgm:pt modelId="{BCE691CF-0C3D-45B3-91FB-B78CF1B5AF63}">
      <dgm:prSet phldrT="[Szöveg]" custT="1"/>
      <dgm:spPr/>
      <dgm:t>
        <a:bodyPr/>
        <a:lstStyle/>
        <a:p>
          <a:r>
            <a:rPr lang="en-US" sz="1800" dirty="0" err="1"/>
            <a:t>Döntés</a:t>
          </a:r>
          <a:endParaRPr lang="hu-HU" sz="1800" dirty="0"/>
        </a:p>
      </dgm:t>
    </dgm:pt>
    <dgm:pt modelId="{1393E330-13E6-412C-84B3-D6CD8EA1E87F}" type="parTrans" cxnId="{18C8446A-5724-4FA9-A8CC-76CD6863072E}">
      <dgm:prSet/>
      <dgm:spPr/>
      <dgm:t>
        <a:bodyPr/>
        <a:lstStyle/>
        <a:p>
          <a:endParaRPr lang="hu-HU"/>
        </a:p>
      </dgm:t>
    </dgm:pt>
    <dgm:pt modelId="{D54638D4-FC16-485F-9AA3-FE47C46E9300}" type="sibTrans" cxnId="{18C8446A-5724-4FA9-A8CC-76CD6863072E}">
      <dgm:prSet/>
      <dgm:spPr/>
      <dgm:t>
        <a:bodyPr/>
        <a:lstStyle/>
        <a:p>
          <a:endParaRPr lang="hu-HU"/>
        </a:p>
      </dgm:t>
    </dgm:pt>
    <dgm:pt modelId="{8E258AA8-47F1-474D-9442-F1A09FC51722}">
      <dgm:prSet phldrT="[Szöveg]" custT="1"/>
      <dgm:spPr/>
      <dgm:t>
        <a:bodyPr/>
        <a:lstStyle/>
        <a:p>
          <a:r>
            <a:rPr lang="en-US" sz="1800" dirty="0" err="1"/>
            <a:t>Beavat-kozás</a:t>
          </a:r>
          <a:endParaRPr lang="hu-HU" sz="1800" dirty="0"/>
        </a:p>
      </dgm:t>
    </dgm:pt>
    <dgm:pt modelId="{72EB8483-AAC3-441C-824A-A21C71DBC3C9}" type="parTrans" cxnId="{C3358520-E90E-4C8C-9FB1-898EADEC4171}">
      <dgm:prSet/>
      <dgm:spPr/>
      <dgm:t>
        <a:bodyPr/>
        <a:lstStyle/>
        <a:p>
          <a:endParaRPr lang="hu-HU"/>
        </a:p>
      </dgm:t>
    </dgm:pt>
    <dgm:pt modelId="{7DDBBD7C-AAC2-4A3D-A106-A115A66C60D2}" type="sibTrans" cxnId="{C3358520-E90E-4C8C-9FB1-898EADEC4171}">
      <dgm:prSet/>
      <dgm:spPr/>
      <dgm:t>
        <a:bodyPr/>
        <a:lstStyle/>
        <a:p>
          <a:endParaRPr lang="hu-HU"/>
        </a:p>
      </dgm:t>
    </dgm:pt>
    <dgm:pt modelId="{C56B861E-CF26-483B-B62A-98987B935BE9}" type="pres">
      <dgm:prSet presAssocID="{B9119A4D-09E8-45EA-8896-D76EF4076D50}" presName="compositeShape" presStyleCnt="0">
        <dgm:presLayoutVars>
          <dgm:chMax val="7"/>
          <dgm:dir/>
          <dgm:resizeHandles val="exact"/>
        </dgm:presLayoutVars>
      </dgm:prSet>
      <dgm:spPr/>
    </dgm:pt>
    <dgm:pt modelId="{6035E735-B119-41D5-8D93-D01B10119D34}" type="pres">
      <dgm:prSet presAssocID="{B9119A4D-09E8-45EA-8896-D76EF4076D50}" presName="wedge1" presStyleLbl="node1" presStyleIdx="0" presStyleCnt="3"/>
      <dgm:spPr/>
      <dgm:t>
        <a:bodyPr/>
        <a:lstStyle/>
        <a:p>
          <a:endParaRPr lang="hu-HU"/>
        </a:p>
      </dgm:t>
    </dgm:pt>
    <dgm:pt modelId="{64789DA8-5B8F-4BD4-946B-B2CB77E53054}" type="pres">
      <dgm:prSet presAssocID="{B9119A4D-09E8-45EA-8896-D76EF4076D50}" presName="dummy1a" presStyleCnt="0"/>
      <dgm:spPr/>
    </dgm:pt>
    <dgm:pt modelId="{F793FAA2-E330-4685-A286-98DE58B00917}" type="pres">
      <dgm:prSet presAssocID="{B9119A4D-09E8-45EA-8896-D76EF4076D50}" presName="dummy1b" presStyleCnt="0"/>
      <dgm:spPr/>
    </dgm:pt>
    <dgm:pt modelId="{B7EB716E-032B-4EC7-8689-2E8D6EE40CA4}" type="pres">
      <dgm:prSet presAssocID="{B9119A4D-09E8-45EA-8896-D76EF4076D5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1DD6F41-38E7-4F9D-993C-3754DC1098D2}" type="pres">
      <dgm:prSet presAssocID="{B9119A4D-09E8-45EA-8896-D76EF4076D50}" presName="wedge2" presStyleLbl="node1" presStyleIdx="1" presStyleCnt="3"/>
      <dgm:spPr/>
      <dgm:t>
        <a:bodyPr/>
        <a:lstStyle/>
        <a:p>
          <a:endParaRPr lang="hu-HU"/>
        </a:p>
      </dgm:t>
    </dgm:pt>
    <dgm:pt modelId="{2A8998DA-159E-46DC-9484-2A87A48E52B8}" type="pres">
      <dgm:prSet presAssocID="{B9119A4D-09E8-45EA-8896-D76EF4076D50}" presName="dummy2a" presStyleCnt="0"/>
      <dgm:spPr/>
    </dgm:pt>
    <dgm:pt modelId="{75D583E9-1246-4F60-82BE-0D1CFAC850FA}" type="pres">
      <dgm:prSet presAssocID="{B9119A4D-09E8-45EA-8896-D76EF4076D50}" presName="dummy2b" presStyleCnt="0"/>
      <dgm:spPr/>
    </dgm:pt>
    <dgm:pt modelId="{40FF547D-AE0D-4B91-9BCC-98BB4BB26CC0}" type="pres">
      <dgm:prSet presAssocID="{B9119A4D-09E8-45EA-8896-D76EF4076D5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832911A-D33E-43C6-8EAB-3E15C6912C95}" type="pres">
      <dgm:prSet presAssocID="{B9119A4D-09E8-45EA-8896-D76EF4076D50}" presName="wedge3" presStyleLbl="node1" presStyleIdx="2" presStyleCnt="3"/>
      <dgm:spPr/>
      <dgm:t>
        <a:bodyPr/>
        <a:lstStyle/>
        <a:p>
          <a:endParaRPr lang="hu-HU"/>
        </a:p>
      </dgm:t>
    </dgm:pt>
    <dgm:pt modelId="{121AFEBF-1FF7-4664-A128-D3A9A670A2E0}" type="pres">
      <dgm:prSet presAssocID="{B9119A4D-09E8-45EA-8896-D76EF4076D50}" presName="dummy3a" presStyleCnt="0"/>
      <dgm:spPr/>
    </dgm:pt>
    <dgm:pt modelId="{5ACA5D14-676C-446B-B067-A5301103A9BE}" type="pres">
      <dgm:prSet presAssocID="{B9119A4D-09E8-45EA-8896-D76EF4076D50}" presName="dummy3b" presStyleCnt="0"/>
      <dgm:spPr/>
    </dgm:pt>
    <dgm:pt modelId="{CB8DAF05-E7DC-49CB-96A6-649085505F54}" type="pres">
      <dgm:prSet presAssocID="{B9119A4D-09E8-45EA-8896-D76EF4076D5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0B3D53D-F648-4923-9438-7374943B3B11}" type="pres">
      <dgm:prSet presAssocID="{BD7FDD41-C010-4857-B1F4-121929691800}" presName="arrowWedge1" presStyleLbl="fgSibTrans2D1" presStyleIdx="0" presStyleCnt="3"/>
      <dgm:spPr/>
    </dgm:pt>
    <dgm:pt modelId="{03AC4CD8-1643-41BC-BA46-7798A74C7E1C}" type="pres">
      <dgm:prSet presAssocID="{D54638D4-FC16-485F-9AA3-FE47C46E9300}" presName="arrowWedge2" presStyleLbl="fgSibTrans2D1" presStyleIdx="1" presStyleCnt="3"/>
      <dgm:spPr/>
    </dgm:pt>
    <dgm:pt modelId="{539BA584-816A-449E-A041-AC3398C6245C}" type="pres">
      <dgm:prSet presAssocID="{7DDBBD7C-AAC2-4A3D-A106-A115A66C60D2}" presName="arrowWedge3" presStyleLbl="fgSibTrans2D1" presStyleIdx="2" presStyleCnt="3"/>
      <dgm:spPr/>
    </dgm:pt>
  </dgm:ptLst>
  <dgm:cxnLst>
    <dgm:cxn modelId="{F7F69559-2457-4AE3-A769-13DFBA432EC6}" type="presOf" srcId="{BCE691CF-0C3D-45B3-91FB-B78CF1B5AF63}" destId="{40FF547D-AE0D-4B91-9BCC-98BB4BB26CC0}" srcOrd="1" destOrd="0" presId="urn:microsoft.com/office/officeart/2005/8/layout/cycle8"/>
    <dgm:cxn modelId="{BABE723A-4545-49E5-A4A6-BF3332B9A9A2}" type="presOf" srcId="{64A17E6A-8F19-4514-BB5C-F94F781FE188}" destId="{6035E735-B119-41D5-8D93-D01B10119D34}" srcOrd="0" destOrd="0" presId="urn:microsoft.com/office/officeart/2005/8/layout/cycle8"/>
    <dgm:cxn modelId="{0117CBC8-73E0-48FB-8248-7FA823ACE3C0}" srcId="{B9119A4D-09E8-45EA-8896-D76EF4076D50}" destId="{64A17E6A-8F19-4514-BB5C-F94F781FE188}" srcOrd="0" destOrd="0" parTransId="{129B4F54-728D-4B38-A773-319DA4DA291B}" sibTransId="{BD7FDD41-C010-4857-B1F4-121929691800}"/>
    <dgm:cxn modelId="{C3358520-E90E-4C8C-9FB1-898EADEC4171}" srcId="{B9119A4D-09E8-45EA-8896-D76EF4076D50}" destId="{8E258AA8-47F1-474D-9442-F1A09FC51722}" srcOrd="2" destOrd="0" parTransId="{72EB8483-AAC3-441C-824A-A21C71DBC3C9}" sibTransId="{7DDBBD7C-AAC2-4A3D-A106-A115A66C60D2}"/>
    <dgm:cxn modelId="{51781127-0EC8-447F-8ACB-DF6600BC5749}" type="presOf" srcId="{8E258AA8-47F1-474D-9442-F1A09FC51722}" destId="{CB8DAF05-E7DC-49CB-96A6-649085505F54}" srcOrd="1" destOrd="0" presId="urn:microsoft.com/office/officeart/2005/8/layout/cycle8"/>
    <dgm:cxn modelId="{63C3388C-DE0C-47D7-B418-D50F47773823}" type="presOf" srcId="{8E258AA8-47F1-474D-9442-F1A09FC51722}" destId="{4832911A-D33E-43C6-8EAB-3E15C6912C95}" srcOrd="0" destOrd="0" presId="urn:microsoft.com/office/officeart/2005/8/layout/cycle8"/>
    <dgm:cxn modelId="{389DA3D0-1674-4013-B10F-47A62DAC7498}" type="presOf" srcId="{64A17E6A-8F19-4514-BB5C-F94F781FE188}" destId="{B7EB716E-032B-4EC7-8689-2E8D6EE40CA4}" srcOrd="1" destOrd="0" presId="urn:microsoft.com/office/officeart/2005/8/layout/cycle8"/>
    <dgm:cxn modelId="{18C8446A-5724-4FA9-A8CC-76CD6863072E}" srcId="{B9119A4D-09E8-45EA-8896-D76EF4076D50}" destId="{BCE691CF-0C3D-45B3-91FB-B78CF1B5AF63}" srcOrd="1" destOrd="0" parTransId="{1393E330-13E6-412C-84B3-D6CD8EA1E87F}" sibTransId="{D54638D4-FC16-485F-9AA3-FE47C46E9300}"/>
    <dgm:cxn modelId="{F2A599E9-C729-43C1-A986-B51ADFE4A904}" type="presOf" srcId="{B9119A4D-09E8-45EA-8896-D76EF4076D50}" destId="{C56B861E-CF26-483B-B62A-98987B935BE9}" srcOrd="0" destOrd="0" presId="urn:microsoft.com/office/officeart/2005/8/layout/cycle8"/>
    <dgm:cxn modelId="{D1EDD9A1-1C65-4D3A-ADF5-F8348B8B3F63}" type="presOf" srcId="{BCE691CF-0C3D-45B3-91FB-B78CF1B5AF63}" destId="{D1DD6F41-38E7-4F9D-993C-3754DC1098D2}" srcOrd="0" destOrd="0" presId="urn:microsoft.com/office/officeart/2005/8/layout/cycle8"/>
    <dgm:cxn modelId="{47550FFA-5E2A-4456-876C-14C8BD9F7A27}" type="presParOf" srcId="{C56B861E-CF26-483B-B62A-98987B935BE9}" destId="{6035E735-B119-41D5-8D93-D01B10119D34}" srcOrd="0" destOrd="0" presId="urn:microsoft.com/office/officeart/2005/8/layout/cycle8"/>
    <dgm:cxn modelId="{45DFA7B7-E0A3-4D1E-AA59-C0498292D448}" type="presParOf" srcId="{C56B861E-CF26-483B-B62A-98987B935BE9}" destId="{64789DA8-5B8F-4BD4-946B-B2CB77E53054}" srcOrd="1" destOrd="0" presId="urn:microsoft.com/office/officeart/2005/8/layout/cycle8"/>
    <dgm:cxn modelId="{FF87BCD4-21C5-426A-AF0D-EAA7D529B584}" type="presParOf" srcId="{C56B861E-CF26-483B-B62A-98987B935BE9}" destId="{F793FAA2-E330-4685-A286-98DE58B00917}" srcOrd="2" destOrd="0" presId="urn:microsoft.com/office/officeart/2005/8/layout/cycle8"/>
    <dgm:cxn modelId="{DF2489B5-D82C-429C-8EB0-899B44960BAE}" type="presParOf" srcId="{C56B861E-CF26-483B-B62A-98987B935BE9}" destId="{B7EB716E-032B-4EC7-8689-2E8D6EE40CA4}" srcOrd="3" destOrd="0" presId="urn:microsoft.com/office/officeart/2005/8/layout/cycle8"/>
    <dgm:cxn modelId="{C84DEAD5-689D-4A34-B66E-22588BCE2BFA}" type="presParOf" srcId="{C56B861E-CF26-483B-B62A-98987B935BE9}" destId="{D1DD6F41-38E7-4F9D-993C-3754DC1098D2}" srcOrd="4" destOrd="0" presId="urn:microsoft.com/office/officeart/2005/8/layout/cycle8"/>
    <dgm:cxn modelId="{B011A2D9-25C1-4FF5-93DA-D46CAE21211D}" type="presParOf" srcId="{C56B861E-CF26-483B-B62A-98987B935BE9}" destId="{2A8998DA-159E-46DC-9484-2A87A48E52B8}" srcOrd="5" destOrd="0" presId="urn:microsoft.com/office/officeart/2005/8/layout/cycle8"/>
    <dgm:cxn modelId="{3BC29D85-AE08-4EAD-93AB-037EBF91E9CC}" type="presParOf" srcId="{C56B861E-CF26-483B-B62A-98987B935BE9}" destId="{75D583E9-1246-4F60-82BE-0D1CFAC850FA}" srcOrd="6" destOrd="0" presId="urn:microsoft.com/office/officeart/2005/8/layout/cycle8"/>
    <dgm:cxn modelId="{C63B4F46-5613-4E9C-BA8B-2BCBEBCD5121}" type="presParOf" srcId="{C56B861E-CF26-483B-B62A-98987B935BE9}" destId="{40FF547D-AE0D-4B91-9BCC-98BB4BB26CC0}" srcOrd="7" destOrd="0" presId="urn:microsoft.com/office/officeart/2005/8/layout/cycle8"/>
    <dgm:cxn modelId="{8A4EA298-2417-406E-AD82-FD61D1086CE9}" type="presParOf" srcId="{C56B861E-CF26-483B-B62A-98987B935BE9}" destId="{4832911A-D33E-43C6-8EAB-3E15C6912C95}" srcOrd="8" destOrd="0" presId="urn:microsoft.com/office/officeart/2005/8/layout/cycle8"/>
    <dgm:cxn modelId="{F75CFC7F-63BE-4F20-8D9D-A7F8F3B88917}" type="presParOf" srcId="{C56B861E-CF26-483B-B62A-98987B935BE9}" destId="{121AFEBF-1FF7-4664-A128-D3A9A670A2E0}" srcOrd="9" destOrd="0" presId="urn:microsoft.com/office/officeart/2005/8/layout/cycle8"/>
    <dgm:cxn modelId="{F277CE7C-89F1-4D56-8E60-1C2CC2240267}" type="presParOf" srcId="{C56B861E-CF26-483B-B62A-98987B935BE9}" destId="{5ACA5D14-676C-446B-B067-A5301103A9BE}" srcOrd="10" destOrd="0" presId="urn:microsoft.com/office/officeart/2005/8/layout/cycle8"/>
    <dgm:cxn modelId="{C5B66031-000E-41AD-81AD-2A5D7386B294}" type="presParOf" srcId="{C56B861E-CF26-483B-B62A-98987B935BE9}" destId="{CB8DAF05-E7DC-49CB-96A6-649085505F54}" srcOrd="11" destOrd="0" presId="urn:microsoft.com/office/officeart/2005/8/layout/cycle8"/>
    <dgm:cxn modelId="{56AAF512-DD96-443B-9EE6-8F5FB90AECBA}" type="presParOf" srcId="{C56B861E-CF26-483B-B62A-98987B935BE9}" destId="{F0B3D53D-F648-4923-9438-7374943B3B11}" srcOrd="12" destOrd="0" presId="urn:microsoft.com/office/officeart/2005/8/layout/cycle8"/>
    <dgm:cxn modelId="{083538F7-3B69-45ED-9E49-54194A29E555}" type="presParOf" srcId="{C56B861E-CF26-483B-B62A-98987B935BE9}" destId="{03AC4CD8-1643-41BC-BA46-7798A74C7E1C}" srcOrd="13" destOrd="0" presId="urn:microsoft.com/office/officeart/2005/8/layout/cycle8"/>
    <dgm:cxn modelId="{983E3BAB-A557-4D92-8E80-5FEBE088309D}" type="presParOf" srcId="{C56B861E-CF26-483B-B62A-98987B935BE9}" destId="{539BA584-816A-449E-A041-AC3398C6245C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5E735-B119-41D5-8D93-D01B10119D34}">
      <dsp:nvSpPr>
        <dsp:cNvPr id="0" name=""/>
        <dsp:cNvSpPr/>
      </dsp:nvSpPr>
      <dsp:spPr>
        <a:xfrm>
          <a:off x="1592622" y="181918"/>
          <a:ext cx="2350952" cy="2350952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Érzéke-lés</a:t>
          </a:r>
          <a:endParaRPr lang="hu-HU" sz="1800" kern="1200" dirty="0"/>
        </a:p>
      </dsp:txBody>
      <dsp:txXfrm>
        <a:off x="2831630" y="680096"/>
        <a:ext cx="839625" cy="699688"/>
      </dsp:txXfrm>
    </dsp:sp>
    <dsp:sp modelId="{D1DD6F41-38E7-4F9D-993C-3754DC1098D2}">
      <dsp:nvSpPr>
        <dsp:cNvPr id="0" name=""/>
        <dsp:cNvSpPr/>
      </dsp:nvSpPr>
      <dsp:spPr>
        <a:xfrm>
          <a:off x="1544204" y="265881"/>
          <a:ext cx="2350952" cy="2350952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Döntés</a:t>
          </a:r>
          <a:endParaRPr lang="hu-HU" sz="1800" kern="1200" dirty="0"/>
        </a:p>
      </dsp:txBody>
      <dsp:txXfrm>
        <a:off x="2103954" y="1791201"/>
        <a:ext cx="1259438" cy="615725"/>
      </dsp:txXfrm>
    </dsp:sp>
    <dsp:sp modelId="{4832911A-D33E-43C6-8EAB-3E15C6912C95}">
      <dsp:nvSpPr>
        <dsp:cNvPr id="0" name=""/>
        <dsp:cNvSpPr/>
      </dsp:nvSpPr>
      <dsp:spPr>
        <a:xfrm>
          <a:off x="1495785" y="181918"/>
          <a:ext cx="2350952" cy="2350952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Beavat-kozás</a:t>
          </a:r>
          <a:endParaRPr lang="hu-HU" sz="1800" kern="1200" dirty="0"/>
        </a:p>
      </dsp:txBody>
      <dsp:txXfrm>
        <a:off x="1768104" y="680096"/>
        <a:ext cx="839625" cy="699688"/>
      </dsp:txXfrm>
    </dsp:sp>
    <dsp:sp modelId="{F0B3D53D-F648-4923-9438-7374943B3B11}">
      <dsp:nvSpPr>
        <dsp:cNvPr id="0" name=""/>
        <dsp:cNvSpPr/>
      </dsp:nvSpPr>
      <dsp:spPr>
        <a:xfrm>
          <a:off x="1447281" y="36383"/>
          <a:ext cx="2642022" cy="264202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AC4CD8-1643-41BC-BA46-7798A74C7E1C}">
      <dsp:nvSpPr>
        <dsp:cNvPr id="0" name=""/>
        <dsp:cNvSpPr/>
      </dsp:nvSpPr>
      <dsp:spPr>
        <a:xfrm>
          <a:off x="1398669" y="120197"/>
          <a:ext cx="2642022" cy="264202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9BA584-816A-449E-A041-AC3398C6245C}">
      <dsp:nvSpPr>
        <dsp:cNvPr id="0" name=""/>
        <dsp:cNvSpPr/>
      </dsp:nvSpPr>
      <dsp:spPr>
        <a:xfrm>
          <a:off x="1350056" y="36383"/>
          <a:ext cx="2642022" cy="264202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2EAE3-3172-4D99-843C-2584BF475FA2}">
      <dsp:nvSpPr>
        <dsp:cNvPr id="0" name=""/>
        <dsp:cNvSpPr/>
      </dsp:nvSpPr>
      <dsp:spPr>
        <a:xfrm>
          <a:off x="514290" y="587325"/>
          <a:ext cx="1879434" cy="5873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814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Kutatás</a:t>
          </a:r>
          <a:endParaRPr lang="hu-HU" sz="1600" kern="1200" dirty="0"/>
        </a:p>
      </dsp:txBody>
      <dsp:txXfrm>
        <a:off x="514290" y="587325"/>
        <a:ext cx="1879434" cy="587323"/>
      </dsp:txXfrm>
    </dsp:sp>
    <dsp:sp modelId="{C28E3948-B8DA-4C7D-BD43-DE4A4EF8B703}">
      <dsp:nvSpPr>
        <dsp:cNvPr id="0" name=""/>
        <dsp:cNvSpPr/>
      </dsp:nvSpPr>
      <dsp:spPr>
        <a:xfrm>
          <a:off x="457180" y="496575"/>
          <a:ext cx="411126" cy="61668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1845E-B889-430B-A79C-AC9FEF717B94}">
      <dsp:nvSpPr>
        <dsp:cNvPr id="0" name=""/>
        <dsp:cNvSpPr/>
      </dsp:nvSpPr>
      <dsp:spPr>
        <a:xfrm>
          <a:off x="535490" y="1320785"/>
          <a:ext cx="1879434" cy="5873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814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Ipari</a:t>
          </a:r>
          <a:r>
            <a:rPr lang="en-US" sz="1600" kern="1200" dirty="0"/>
            <a:t> </a:t>
          </a:r>
          <a:r>
            <a:rPr lang="en-US" sz="1600" kern="1200" dirty="0" err="1"/>
            <a:t>igények</a:t>
          </a:r>
          <a:endParaRPr lang="hu-HU" sz="1600" kern="1200" dirty="0"/>
        </a:p>
      </dsp:txBody>
      <dsp:txXfrm>
        <a:off x="535490" y="1320785"/>
        <a:ext cx="1879434" cy="587323"/>
      </dsp:txXfrm>
    </dsp:sp>
    <dsp:sp modelId="{A290F97A-2F87-4D4C-97F3-09A439408210}">
      <dsp:nvSpPr>
        <dsp:cNvPr id="0" name=""/>
        <dsp:cNvSpPr/>
      </dsp:nvSpPr>
      <dsp:spPr>
        <a:xfrm>
          <a:off x="457180" y="1235949"/>
          <a:ext cx="411126" cy="616689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C456A8-23BD-4DEF-8DE4-B01CCCF48DD4}">
      <dsp:nvSpPr>
        <dsp:cNvPr id="0" name=""/>
        <dsp:cNvSpPr/>
      </dsp:nvSpPr>
      <dsp:spPr>
        <a:xfrm>
          <a:off x="535490" y="2060160"/>
          <a:ext cx="1879434" cy="5873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814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Oktatás</a:t>
          </a:r>
          <a:r>
            <a:rPr lang="en-US" sz="1600" kern="1200" dirty="0"/>
            <a:t> </a:t>
          </a:r>
          <a:r>
            <a:rPr lang="en-US" sz="1600" kern="1200" dirty="0" err="1"/>
            <a:t>korszerűsítése</a:t>
          </a:r>
          <a:endParaRPr lang="hu-HU" sz="1600" kern="1200" dirty="0"/>
        </a:p>
      </dsp:txBody>
      <dsp:txXfrm>
        <a:off x="535490" y="2060160"/>
        <a:ext cx="1879434" cy="587323"/>
      </dsp:txXfrm>
    </dsp:sp>
    <dsp:sp modelId="{FB37CE40-FF20-4C8A-936A-92E34291B539}">
      <dsp:nvSpPr>
        <dsp:cNvPr id="0" name=""/>
        <dsp:cNvSpPr/>
      </dsp:nvSpPr>
      <dsp:spPr>
        <a:xfrm>
          <a:off x="457180" y="1975324"/>
          <a:ext cx="411126" cy="61668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D3F9B1-9A56-44F6-8CDD-CECA36462C94}">
      <dsp:nvSpPr>
        <dsp:cNvPr id="0" name=""/>
        <dsp:cNvSpPr/>
      </dsp:nvSpPr>
      <dsp:spPr>
        <a:xfrm>
          <a:off x="535490" y="2799534"/>
          <a:ext cx="1879434" cy="5873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814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Tehetség-gondozás</a:t>
          </a:r>
          <a:endParaRPr lang="hu-HU" sz="1600" kern="1200" dirty="0"/>
        </a:p>
      </dsp:txBody>
      <dsp:txXfrm>
        <a:off x="535490" y="2799534"/>
        <a:ext cx="1879434" cy="587323"/>
      </dsp:txXfrm>
    </dsp:sp>
    <dsp:sp modelId="{786EF79B-5077-4FA5-B1F7-041B6776A2A8}">
      <dsp:nvSpPr>
        <dsp:cNvPr id="0" name=""/>
        <dsp:cNvSpPr/>
      </dsp:nvSpPr>
      <dsp:spPr>
        <a:xfrm>
          <a:off x="457180" y="2714699"/>
          <a:ext cx="411126" cy="616689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E46815-5047-4EB4-BD42-A3715300A4CE}">
      <dsp:nvSpPr>
        <dsp:cNvPr id="0" name=""/>
        <dsp:cNvSpPr/>
      </dsp:nvSpPr>
      <dsp:spPr>
        <a:xfrm>
          <a:off x="535490" y="3538909"/>
          <a:ext cx="1879434" cy="5873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814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Nemzetközi </a:t>
          </a:r>
          <a:r>
            <a:rPr lang="en-US" sz="1600" kern="1200" dirty="0" err="1"/>
            <a:t>kapcsolatok</a:t>
          </a:r>
          <a:endParaRPr lang="hu-HU" sz="1600" kern="1200" dirty="0"/>
        </a:p>
      </dsp:txBody>
      <dsp:txXfrm>
        <a:off x="535490" y="3538909"/>
        <a:ext cx="1879434" cy="587323"/>
      </dsp:txXfrm>
    </dsp:sp>
    <dsp:sp modelId="{B6643A0B-5982-4BA4-86C2-74E6D594571E}">
      <dsp:nvSpPr>
        <dsp:cNvPr id="0" name=""/>
        <dsp:cNvSpPr/>
      </dsp:nvSpPr>
      <dsp:spPr>
        <a:xfrm>
          <a:off x="457180" y="3454073"/>
          <a:ext cx="411126" cy="616689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5E735-B119-41D5-8D93-D01B10119D34}">
      <dsp:nvSpPr>
        <dsp:cNvPr id="0" name=""/>
        <dsp:cNvSpPr/>
      </dsp:nvSpPr>
      <dsp:spPr>
        <a:xfrm>
          <a:off x="1592622" y="181918"/>
          <a:ext cx="2350952" cy="2350952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Érzéke-lés</a:t>
          </a:r>
          <a:endParaRPr lang="hu-HU" sz="1800" kern="1200" dirty="0"/>
        </a:p>
      </dsp:txBody>
      <dsp:txXfrm>
        <a:off x="2831630" y="680096"/>
        <a:ext cx="839625" cy="699688"/>
      </dsp:txXfrm>
    </dsp:sp>
    <dsp:sp modelId="{D1DD6F41-38E7-4F9D-993C-3754DC1098D2}">
      <dsp:nvSpPr>
        <dsp:cNvPr id="0" name=""/>
        <dsp:cNvSpPr/>
      </dsp:nvSpPr>
      <dsp:spPr>
        <a:xfrm>
          <a:off x="1544204" y="265881"/>
          <a:ext cx="2350952" cy="2350952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Döntés</a:t>
          </a:r>
          <a:endParaRPr lang="hu-HU" sz="1800" kern="1200" dirty="0"/>
        </a:p>
      </dsp:txBody>
      <dsp:txXfrm>
        <a:off x="2103954" y="1791201"/>
        <a:ext cx="1259438" cy="615725"/>
      </dsp:txXfrm>
    </dsp:sp>
    <dsp:sp modelId="{4832911A-D33E-43C6-8EAB-3E15C6912C95}">
      <dsp:nvSpPr>
        <dsp:cNvPr id="0" name=""/>
        <dsp:cNvSpPr/>
      </dsp:nvSpPr>
      <dsp:spPr>
        <a:xfrm>
          <a:off x="1495785" y="181918"/>
          <a:ext cx="2350952" cy="2350952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Beavat-kozás</a:t>
          </a:r>
          <a:endParaRPr lang="hu-HU" sz="1800" kern="1200" dirty="0"/>
        </a:p>
      </dsp:txBody>
      <dsp:txXfrm>
        <a:off x="1768104" y="680096"/>
        <a:ext cx="839625" cy="699688"/>
      </dsp:txXfrm>
    </dsp:sp>
    <dsp:sp modelId="{F0B3D53D-F648-4923-9438-7374943B3B11}">
      <dsp:nvSpPr>
        <dsp:cNvPr id="0" name=""/>
        <dsp:cNvSpPr/>
      </dsp:nvSpPr>
      <dsp:spPr>
        <a:xfrm>
          <a:off x="1447281" y="36383"/>
          <a:ext cx="2642022" cy="264202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AC4CD8-1643-41BC-BA46-7798A74C7E1C}">
      <dsp:nvSpPr>
        <dsp:cNvPr id="0" name=""/>
        <dsp:cNvSpPr/>
      </dsp:nvSpPr>
      <dsp:spPr>
        <a:xfrm>
          <a:off x="1398669" y="120197"/>
          <a:ext cx="2642022" cy="264202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9BA584-816A-449E-A041-AC3398C6245C}">
      <dsp:nvSpPr>
        <dsp:cNvPr id="0" name=""/>
        <dsp:cNvSpPr/>
      </dsp:nvSpPr>
      <dsp:spPr>
        <a:xfrm>
          <a:off x="1350056" y="36383"/>
          <a:ext cx="2642022" cy="264202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8D8B2-725F-4A48-B448-206747CB5068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B6534-259C-457B-90FC-B63BE338EC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9882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B6534-259C-457B-90FC-B63BE338ECA9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780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DED573-95B0-F720-D9FA-700E65527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D7778D6-1A2E-5BB4-BC31-BB9A8A4A3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27BA576-DFC1-F86F-D08B-EB52F5EF8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933A4D6-428C-1271-7CEF-DEC946F4C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38FCD17-DBA2-9B44-5D2B-E20EC7F34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7987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382664-2A30-2B1B-477F-A1748E8F0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82EC586-4C8A-F2FE-E6A7-EE1AD55D7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E5C3999-5210-6964-37E9-0CAE8147E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F966F1A-B3C0-857C-ABA4-A3FFEECE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9EC5DF9-9529-9D62-C8A3-D05E42ACE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2350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21A5B57-173A-C6F2-B6ED-E50E8E75B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39D5EB4-E66C-A27A-959B-2468800FE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B4E82F2-F5DC-522D-8439-96A89487C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2137508-34D5-8A2F-C69E-8244E780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B9C581-E06C-8159-5A08-67D2DAC63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9610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63D376-C3AF-400E-8EC4-E7856A720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CCCC15-CD10-4BE6-A9F1-F2FE9F313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3B51116-5283-705F-CC4D-F13E73DE3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05F023C-6942-AF8F-2E98-4EFC1216C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BE62F03-493B-4E61-B366-D510B58F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3406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1F3B0A-06C6-DE6D-EF6C-E4D5FC2D1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3A4D8EF-AE20-37B7-2FDB-537AE1E2B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01F3E9D-A049-7F2B-1E8B-8C1AEA9C3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3E7A9FD-2012-8C87-FBEE-C05C7C82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AC426CB-8A67-1A34-7B6C-3701FAEC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700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24064E-412D-E3DA-9AA6-C64E02A5F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61725B0-04A3-65CC-3929-93DABB013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13F5723-5B39-629D-D74A-95AD83811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69A02C5-07CA-54BC-E635-D577A6A03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4621891-1CDF-424E-2EA3-25FC9A292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B01CF5F-F025-0FDB-69A1-C559AE5E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5412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8E23AD-456E-C684-976B-44FB59BB4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9BCFBEE-2199-78DB-4CB3-4053C68F2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E79519F-8ED8-21E9-8584-2C44FC065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CD45061-65C3-7318-4037-CABB2D6C5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AFFABAB-B803-3505-7525-8543C4157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C4F690D-E695-BB81-0863-B68CDBB5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EF74E9B-91F5-D22D-8CEF-B736A94A4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B4C89C1-5D18-008A-7380-6BB61BBE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00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7EDDB7-E8A3-3058-61BD-0A2FECA6C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1B0B94B-9A70-E41E-5DFC-56E82C6C5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3C7B373-ACF1-9B07-D486-53795A2F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AE88242-911F-3549-46B2-F315FD07D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625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0059FCD-1266-1292-1F1D-FBE1C7A72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A90737B-E9B7-B8C1-76D3-BADF10591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966BA28-C582-FC95-E6B6-39DB16AC0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8957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DB97F1-0F65-A6C5-76E5-3B34C4F0D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F23384-B1C2-7D95-3664-1B5B0AFD6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EECB541-BD44-92B0-A16E-38096B595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EDAD75D-5937-5964-48B0-B7907D300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511FFBC-76A0-B8BE-D6AD-F012EB2C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7EC48E0-3F2D-28A3-EFAD-8A47FE0DB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2491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7E8F4A-0C63-2DBA-E85D-7D5EE60D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7980DB5-EBBD-1D23-3D39-002F48352B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3EA9DA7-98A3-DA5F-D47A-CCC10AEDD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A9FCA87-E88E-D7BA-096A-C5C2E4BE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C3483B6-4ABD-A860-CB4E-6CB7840B5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A3D6610-4CCB-0E17-6D8A-1FD36FD7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115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3ED157C6-1D3B-2EB3-15A8-90ADC00B7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8BFF6AF-E08A-830A-CC9E-56587F427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771C56F-1A24-2253-FC46-5C50ABFB1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7B235F-AEE6-44F9-A278-2E7810ECEED0}" type="datetimeFigureOut">
              <a:rPr lang="hu-HU" smtClean="0"/>
              <a:t>2025. 06. 17.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1734EC5-DE5D-1C7E-7EA9-9C1320E21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65038F8-103B-A11F-E99B-7771F7BB3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46FDB3-76C3-44DC-A7B4-59FFC2F396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877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hyperlink" Target="mailto:Kiss.balint@vik.bme.h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53.jpeg"/><Relationship Id="rId7" Type="http://schemas.openxmlformats.org/officeDocument/2006/relationships/package" Target="../embeddings/Microsoft_Visio_Drawing5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image" Target="../media/image1.wmf"/><Relationship Id="rId3" Type="http://schemas.openxmlformats.org/officeDocument/2006/relationships/image" Target="../media/image2.emf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.jpeg"/><Relationship Id="rId1" Type="http://schemas.openxmlformats.org/officeDocument/2006/relationships/vmlDrawing" Target="../drawings/vmlDrawing2.v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4.jpe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image" Target="../media/image3.jpe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7" Type="http://schemas.openxmlformats.org/officeDocument/2006/relationships/image" Target="../media/image13.tmp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tmp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oleObject" Target="../embeddings/oleObject1.bin"/><Relationship Id="rId3" Type="http://schemas.openxmlformats.org/officeDocument/2006/relationships/video" Target="../media/media1.AVI"/><Relationship Id="rId7" Type="http://schemas.openxmlformats.org/officeDocument/2006/relationships/diagramData" Target="../diagrams/data3.xml"/><Relationship Id="rId12" Type="http://schemas.openxmlformats.org/officeDocument/2006/relationships/image" Target="../media/image19.jpeg"/><Relationship Id="rId17" Type="http://schemas.openxmlformats.org/officeDocument/2006/relationships/image" Target="../media/image22.png"/><Relationship Id="rId2" Type="http://schemas.microsoft.com/office/2007/relationships/media" Target="../media/media1.AVI"/><Relationship Id="rId16" Type="http://schemas.openxmlformats.org/officeDocument/2006/relationships/image" Target="../media/image21.png"/><Relationship Id="rId1" Type="http://schemas.openxmlformats.org/officeDocument/2006/relationships/vmlDrawing" Target="../drawings/vmlDrawing5.vml"/><Relationship Id="rId6" Type="http://schemas.openxmlformats.org/officeDocument/2006/relationships/slideLayout" Target="../slideLayouts/slideLayout6.xml"/><Relationship Id="rId11" Type="http://schemas.microsoft.com/office/2007/relationships/diagramDrawing" Target="../diagrams/drawing3.xml"/><Relationship Id="rId5" Type="http://schemas.openxmlformats.org/officeDocument/2006/relationships/video" Target="../media/media2.avi"/><Relationship Id="rId15" Type="http://schemas.openxmlformats.org/officeDocument/2006/relationships/image" Target="../media/image20.png"/><Relationship Id="rId10" Type="http://schemas.openxmlformats.org/officeDocument/2006/relationships/diagramColors" Target="../diagrams/colors3.xml"/><Relationship Id="rId4" Type="http://schemas.microsoft.com/office/2007/relationships/media" Target="../media/media2.avi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246368-68BB-0B39-52EB-764D4AAE08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2081"/>
            <a:ext cx="12192000" cy="2387600"/>
          </a:xfrm>
        </p:spPr>
        <p:txBody>
          <a:bodyPr>
            <a:normAutofit/>
          </a:bodyPr>
          <a:lstStyle/>
          <a:p>
            <a:r>
              <a:rPr lang="hu-HU" noProof="0"/>
              <a:t>Irányítástechnika és Informatika Tanszék (2025)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2B1CEB9-2051-0BCD-3E82-ABAFB78EB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1528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hu-HU" sz="3600" noProof="0"/>
              <a:t>Kiss Bálint (docens, tanszékvezető)</a:t>
            </a:r>
          </a:p>
          <a:p>
            <a:r>
              <a:rPr lang="hu-HU" sz="3600" noProof="0" dirty="0">
                <a:hlinkClick r:id="rId4"/>
              </a:rPr>
              <a:t>kiss.balint@vik.bme.hu</a:t>
            </a:r>
            <a:r>
              <a:rPr lang="hu-HU" sz="3600" noProof="0" dirty="0"/>
              <a:t> </a:t>
            </a:r>
          </a:p>
        </p:txBody>
      </p:sp>
      <p:graphicFrame>
        <p:nvGraphicFramePr>
          <p:cNvPr id="5" name="Objektum 4">
            <a:extLst>
              <a:ext uri="{FF2B5EF4-FFF2-40B4-BE49-F238E27FC236}">
                <a16:creationId xmlns:a16="http://schemas.microsoft.com/office/drawing/2014/main" id="{57F14F2B-4E9E-839E-1D50-C709836C3B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156985"/>
              </p:ext>
            </p:extLst>
          </p:nvPr>
        </p:nvGraphicFramePr>
        <p:xfrm>
          <a:off x="4934526" y="4302971"/>
          <a:ext cx="2322948" cy="2322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DRAW" r:id="rId5" imgW="3513960" imgH="3517560" progId="CorelDRAW.Graphic.12">
                  <p:embed/>
                </p:oleObj>
              </mc:Choice>
              <mc:Fallback>
                <p:oleObj name="CorelDRAW" r:id="rId5" imgW="3513960" imgH="3517560" progId="CorelDRAW.Graphic.12">
                  <p:embed/>
                  <p:pic>
                    <p:nvPicPr>
                      <p:cNvPr id="6" name="Objektum 5">
                        <a:extLst>
                          <a:ext uri="{FF2B5EF4-FFF2-40B4-BE49-F238E27FC236}">
                            <a16:creationId xmlns:a16="http://schemas.microsoft.com/office/drawing/2014/main" id="{E43A4BCA-EF33-4FBF-91F8-BCA3ED359A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4526" y="4302971"/>
                        <a:ext cx="2322948" cy="23229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7029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3BBFA7-C5EA-230B-574A-17F85E0A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20"/>
            <a:ext cx="10515600" cy="938553"/>
          </a:xfrm>
        </p:spPr>
        <p:txBody>
          <a:bodyPr/>
          <a:lstStyle/>
          <a:p>
            <a:r>
              <a:rPr lang="en-US" dirty="0" err="1"/>
              <a:t>Irányítástechnika</a:t>
            </a:r>
            <a:r>
              <a:rPr lang="en-US" dirty="0"/>
              <a:t> és </a:t>
            </a:r>
            <a:r>
              <a:rPr lang="en-US" dirty="0" err="1"/>
              <a:t>robotika</a:t>
            </a:r>
            <a:endParaRPr lang="hu-HU" dirty="0"/>
          </a:p>
        </p:txBody>
      </p:sp>
      <p:pic>
        <p:nvPicPr>
          <p:cNvPr id="5" name="Tartalom helye 4" descr="A képen diagram, szöveg, Tervrajz, ház látható&#10;&#10;Automatikusan generált leírás">
            <a:extLst>
              <a:ext uri="{FF2B5EF4-FFF2-40B4-BE49-F238E27FC236}">
                <a16:creationId xmlns:a16="http://schemas.microsoft.com/office/drawing/2014/main" id="{DCEFDFEE-26BD-EEEE-4A2C-703096012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81" y="940973"/>
            <a:ext cx="8123069" cy="4976054"/>
          </a:xfr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17D1925E-5471-7764-C1BC-15C21F807164}"/>
              </a:ext>
            </a:extLst>
          </p:cNvPr>
          <p:cNvSpPr txBox="1"/>
          <p:nvPr/>
        </p:nvSpPr>
        <p:spPr>
          <a:xfrm>
            <a:off x="380613" y="5908050"/>
            <a:ext cx="3265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Lekötött és tényleges fogyasztás közti hiba csökkentése.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BEADFD6-D659-4B54-982C-AD3737BF3862}"/>
              </a:ext>
            </a:extLst>
          </p:cNvPr>
          <p:cNvSpPr txBox="1"/>
          <p:nvPr/>
        </p:nvSpPr>
        <p:spPr>
          <a:xfrm>
            <a:off x="6096000" y="5917027"/>
            <a:ext cx="3265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Háztartási villamos fogyasztási költségek csökkentése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1667DFE-44DB-F3B0-F38F-D003491900EE}"/>
              </a:ext>
            </a:extLst>
          </p:cNvPr>
          <p:cNvSpPr txBox="1"/>
          <p:nvPr/>
        </p:nvSpPr>
        <p:spPr>
          <a:xfrm>
            <a:off x="3646327" y="5899072"/>
            <a:ext cx="135293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/>
              <a:t>Beavatkozó jel: tarifa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14FDC7B-3344-9744-F81F-8F93F7660A80}"/>
              </a:ext>
            </a:extLst>
          </p:cNvPr>
          <p:cNvSpPr txBox="1"/>
          <p:nvPr/>
        </p:nvSpPr>
        <p:spPr>
          <a:xfrm>
            <a:off x="9361714" y="5899071"/>
            <a:ext cx="270159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dirty="0"/>
              <a:t>Beavatkozás:</a:t>
            </a:r>
          </a:p>
          <a:p>
            <a:pPr algn="ctr"/>
            <a:r>
              <a:rPr lang="hu-HU" dirty="0"/>
              <a:t>fogyasztás átütemezése</a:t>
            </a:r>
          </a:p>
        </p:txBody>
      </p:sp>
    </p:spTree>
    <p:extLst>
      <p:ext uri="{BB962C8B-B14F-4D97-AF65-F5344CB8AC3E}">
        <p14:creationId xmlns:p14="http://schemas.microsoft.com/office/powerpoint/2010/main" val="954236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6177BD-B129-EA4B-53A4-E51C2C181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85725"/>
            <a:ext cx="10515600" cy="860425"/>
          </a:xfrm>
        </p:spPr>
        <p:txBody>
          <a:bodyPr/>
          <a:lstStyle/>
          <a:p>
            <a:r>
              <a:rPr lang="en-US" dirty="0" err="1"/>
              <a:t>Irányítástechnika</a:t>
            </a:r>
            <a:r>
              <a:rPr lang="en-US" dirty="0"/>
              <a:t> és </a:t>
            </a:r>
            <a:r>
              <a:rPr lang="en-US" dirty="0" err="1"/>
              <a:t>robotika</a:t>
            </a:r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B3892C1-5A21-8448-71B9-6127F6C5B1C0}"/>
              </a:ext>
            </a:extLst>
          </p:cNvPr>
          <p:cNvSpPr txBox="1"/>
          <p:nvPr/>
        </p:nvSpPr>
        <p:spPr>
          <a:xfrm>
            <a:off x="196850" y="1079500"/>
            <a:ext cx="532408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hu-HU" noProof="0"/>
              <a:t>Irányításelméleti kutatások</a:t>
            </a:r>
          </a:p>
          <a:p>
            <a:pPr marL="342900" indent="-342900">
              <a:buAutoNum type="arabicPeriod"/>
            </a:pPr>
            <a:r>
              <a:rPr lang="hu-HU" noProof="0" dirty="0"/>
              <a:t>UAV-k formáció irányítása</a:t>
            </a:r>
          </a:p>
          <a:p>
            <a:pPr marL="342900" indent="-342900">
              <a:buAutoNum type="arabicPeriod"/>
            </a:pPr>
            <a:r>
              <a:rPr lang="hu-HU" noProof="0" dirty="0"/>
              <a:t>Nemlineáris irányítási módszerek robusztussága</a:t>
            </a:r>
          </a:p>
          <a:p>
            <a:pPr marL="342900" indent="-342900">
              <a:buAutoNum type="arabicPeriod"/>
            </a:pPr>
            <a:r>
              <a:rPr lang="hu-HU" noProof="0" dirty="0"/>
              <a:t>MI alapú irányítási módszerek</a:t>
            </a:r>
          </a:p>
        </p:txBody>
      </p:sp>
      <p:pic>
        <p:nvPicPr>
          <p:cNvPr id="5" name="Kép 4" descr="A képen szöveg, Betűtípus, képernyőkép, diagra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17BDC88-60E3-1EF8-1E9D-4E8243102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" y="2413178"/>
            <a:ext cx="5258743" cy="3517721"/>
          </a:xfrm>
          <a:prstGeom prst="rect">
            <a:avLst/>
          </a:prstGeom>
        </p:spPr>
      </p:pic>
      <p:pic>
        <p:nvPicPr>
          <p:cNvPr id="7" name="Kép 6" descr="A képen szöveg, képernyőkép, diagram, so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64D18AE-6ED3-DD4C-0BD0-889217D05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37964" r="22686" b="5068"/>
          <a:stretch/>
        </p:blipFill>
        <p:spPr>
          <a:xfrm>
            <a:off x="6096000" y="946150"/>
            <a:ext cx="4946650" cy="2635738"/>
          </a:xfrm>
          <a:prstGeom prst="rect">
            <a:avLst/>
          </a:prstGeom>
        </p:spPr>
      </p:pic>
      <p:pic>
        <p:nvPicPr>
          <p:cNvPr id="9" name="Kép 8" descr="A képen szöveg, diagram, Betűtípus, so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1C206C5-35E6-7108-D209-291E98E39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"/>
          <a:stretch/>
        </p:blipFill>
        <p:spPr>
          <a:xfrm>
            <a:off x="6426200" y="3686175"/>
            <a:ext cx="438172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01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B0167-7A67-1EC6-7005-6C864E858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42998F-EB9A-AFD4-A035-1A4C3DBB3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5" y="-2748"/>
            <a:ext cx="10515600" cy="1325563"/>
          </a:xfrm>
        </p:spPr>
        <p:txBody>
          <a:bodyPr/>
          <a:lstStyle/>
          <a:p>
            <a:r>
              <a:rPr lang="hu-HU" noProof="0" dirty="0"/>
              <a:t>Digitális rendszerek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FA6BF03-B902-FBAB-2298-2BADD8905CC2}"/>
              </a:ext>
            </a:extLst>
          </p:cNvPr>
          <p:cNvSpPr txBox="1"/>
          <p:nvPr/>
        </p:nvSpPr>
        <p:spPr>
          <a:xfrm>
            <a:off x="6726297" y="922059"/>
            <a:ext cx="5372569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noProof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Adatgyűjtő berendezés vízminőség monitorozásához (Pályázat ipari partnerrel, 2db használati oltalom)</a:t>
            </a:r>
          </a:p>
        </p:txBody>
      </p:sp>
      <p:pic>
        <p:nvPicPr>
          <p:cNvPr id="13" name="Picture 3" descr="D:\gyuri.pgy\IK_projektek\halas\Halasto_vizsgalo\fotok\P1030858.JPG">
            <a:extLst>
              <a:ext uri="{FF2B5EF4-FFF2-40B4-BE49-F238E27FC236}">
                <a16:creationId xmlns:a16="http://schemas.microsoft.com/office/drawing/2014/main" id="{4DBCD87C-6235-97BC-6D12-49306D1E8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298" y="4427301"/>
            <a:ext cx="5372569" cy="201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Kép 15" descr="A képen elektronika, fedett pályás, gép, számítóg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F2A7ECC-6F39-512C-FE69-9790993DD6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252" y="2464339"/>
            <a:ext cx="1952611" cy="2470149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CEFFE2D8-42F3-CA04-C72D-0FA5A4ED50F2}"/>
              </a:ext>
            </a:extLst>
          </p:cNvPr>
          <p:cNvSpPr txBox="1"/>
          <p:nvPr/>
        </p:nvSpPr>
        <p:spPr>
          <a:xfrm>
            <a:off x="301752" y="5236240"/>
            <a:ext cx="618111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1800" noProof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Vasúti biztosító berendezések moduláris vezérlőegységének fejlesztése (Pályázat ipari partnerrel)</a:t>
            </a:r>
            <a:endParaRPr lang="hu-HU" noProof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18" name="Object 1"/>
          <p:cNvGraphicFramePr>
            <a:graphicFrameLocks noChangeAspect="1"/>
          </p:cNvGraphicFramePr>
          <p:nvPr/>
        </p:nvGraphicFramePr>
        <p:xfrm>
          <a:off x="6924844" y="1845389"/>
          <a:ext cx="4688035" cy="2416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Kép" r:id="rId5" imgW="8710863" imgH="4481763" progId="Word.Picture.8">
                  <p:embed/>
                </p:oleObj>
              </mc:Choice>
              <mc:Fallback>
                <p:oleObj name="Kép" r:id="rId5" imgW="8710863" imgH="4481763" progId="Word.Picture.8">
                  <p:embed/>
                  <p:pic>
                    <p:nvPicPr>
                      <p:cNvPr id="18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4844" y="1845389"/>
                        <a:ext cx="4688035" cy="2416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um 18">
            <a:extLst>
              <a:ext uri="{FF2B5EF4-FFF2-40B4-BE49-F238E27FC236}">
                <a16:creationId xmlns:a16="http://schemas.microsoft.com/office/drawing/2014/main" id="{B4743894-75E2-354A-B2D4-1BBA490232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274" y="1306143"/>
          <a:ext cx="4228500" cy="3779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r:id="rId7" imgW="8051800" imgH="7188200" progId="Visio.Drawing.15">
                  <p:embed/>
                </p:oleObj>
              </mc:Choice>
              <mc:Fallback>
                <p:oleObj r:id="rId7" imgW="8051800" imgH="7188200" progId="Visio.Drawing.15">
                  <p:embed/>
                  <p:pic>
                    <p:nvPicPr>
                      <p:cNvPr id="19" name="Objektum 18">
                        <a:extLst>
                          <a:ext uri="{FF2B5EF4-FFF2-40B4-BE49-F238E27FC236}">
                            <a16:creationId xmlns:a16="http://schemas.microsoft.com/office/drawing/2014/main" id="{B4743894-75E2-354A-B2D4-1BBA490232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74" y="1306143"/>
                        <a:ext cx="4228500" cy="37792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7460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E2497-5AE4-8761-628C-D26516D00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0" y="-634"/>
            <a:ext cx="10566400" cy="92333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Szoftvertechnológia</a:t>
            </a:r>
            <a:r>
              <a:rPr lang="en-US" dirty="0"/>
              <a:t> és </a:t>
            </a:r>
            <a:r>
              <a:rPr lang="en-US" dirty="0" err="1"/>
              <a:t>felhő</a:t>
            </a:r>
            <a:r>
              <a:rPr lang="en-US" dirty="0"/>
              <a:t> </a:t>
            </a:r>
            <a:r>
              <a:rPr lang="en-US" dirty="0" err="1"/>
              <a:t>alapú</a:t>
            </a:r>
            <a:r>
              <a:rPr lang="en-US" dirty="0"/>
              <a:t> </a:t>
            </a:r>
            <a:r>
              <a:rPr lang="en-US" dirty="0" err="1"/>
              <a:t>rendszerek</a:t>
            </a:r>
            <a:endParaRPr lang="en-US" dirty="0"/>
          </a:p>
        </p:txBody>
      </p:sp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38802E04-AA9F-F344-4E64-884902FC0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479867"/>
            <a:ext cx="4001770" cy="3786505"/>
          </a:xfrm>
          <a:prstGeom prst="rect">
            <a:avLst/>
          </a:prstGeom>
        </p:spPr>
      </p:pic>
      <p:sp>
        <p:nvSpPr>
          <p:cNvPr id="8" name="Szövegdoboz 5">
            <a:extLst>
              <a:ext uri="{FF2B5EF4-FFF2-40B4-BE49-F238E27FC236}">
                <a16:creationId xmlns:a16="http://schemas.microsoft.com/office/drawing/2014/main" id="{40627340-0DD2-0834-AD46-2F042A8C92E0}"/>
              </a:ext>
            </a:extLst>
          </p:cNvPr>
          <p:cNvSpPr txBox="1"/>
          <p:nvPr/>
        </p:nvSpPr>
        <p:spPr>
          <a:xfrm>
            <a:off x="8372474" y="1355408"/>
            <a:ext cx="3495675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noProof="0" dirty="0"/>
              <a:t>Testek mechanikai alakjellemző</a:t>
            </a:r>
            <a:r>
              <a:rPr lang="en-US" noProof="0" dirty="0"/>
              <a:t>-</a:t>
            </a:r>
            <a:r>
              <a:rPr lang="hu-HU" noProof="0" dirty="0" err="1"/>
              <a:t>inek</a:t>
            </a:r>
            <a:r>
              <a:rPr lang="hu-HU" noProof="0" dirty="0"/>
              <a:t> szoftveres vizsgálata</a:t>
            </a:r>
            <a:r>
              <a:rPr lang="hu-HU" sz="1800" noProof="0" dirty="0"/>
              <a:t>,</a:t>
            </a:r>
            <a:r>
              <a:rPr lang="hu-HU" noProof="0" dirty="0"/>
              <a:t> </a:t>
            </a:r>
          </a:p>
          <a:p>
            <a:r>
              <a:rPr lang="hu-HU" noProof="0" dirty="0"/>
              <a:t>az alak fejlődésének </a:t>
            </a:r>
            <a:r>
              <a:rPr lang="hu-HU" noProof="0" dirty="0" err="1"/>
              <a:t>ada</a:t>
            </a:r>
            <a:r>
              <a:rPr lang="en-US" noProof="0" dirty="0"/>
              <a:t>t</a:t>
            </a:r>
            <a:r>
              <a:rPr lang="hu-HU" noProof="0" dirty="0"/>
              <a:t>alapú </a:t>
            </a:r>
            <a:endParaRPr lang="en-US" noProof="0" dirty="0"/>
          </a:p>
          <a:p>
            <a:r>
              <a:rPr lang="hu-HU" noProof="0" dirty="0"/>
              <a:t>megértése.</a:t>
            </a:r>
          </a:p>
        </p:txBody>
      </p:sp>
      <p:sp>
        <p:nvSpPr>
          <p:cNvPr id="9" name="Szövegdoboz 5">
            <a:extLst>
              <a:ext uri="{FF2B5EF4-FFF2-40B4-BE49-F238E27FC236}">
                <a16:creationId xmlns:a16="http://schemas.microsoft.com/office/drawing/2014/main" id="{14D6694A-89DC-FB83-4EA2-FADB28C0B09F}"/>
              </a:ext>
            </a:extLst>
          </p:cNvPr>
          <p:cNvSpPr txBox="1"/>
          <p:nvPr/>
        </p:nvSpPr>
        <p:spPr>
          <a:xfrm>
            <a:off x="137841" y="5256213"/>
            <a:ext cx="400177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noProof="0" dirty="0" err="1"/>
              <a:t>Torlódáspredikció</a:t>
            </a:r>
            <a:r>
              <a:rPr lang="hu-HU" noProof="0" dirty="0"/>
              <a:t> útvonaltervezéshez</a:t>
            </a:r>
          </a:p>
          <a:p>
            <a:r>
              <a:rPr lang="hu-HU" noProof="0" dirty="0"/>
              <a:t>(EU-s pályázat UIH-</a:t>
            </a:r>
            <a:r>
              <a:rPr lang="hu-HU" noProof="0" dirty="0" err="1"/>
              <a:t>val</a:t>
            </a:r>
            <a:r>
              <a:rPr lang="hu-HU" noProof="0" dirty="0"/>
              <a:t> és BKK-</a:t>
            </a:r>
            <a:r>
              <a:rPr lang="hu-HU" noProof="0" dirty="0" err="1"/>
              <a:t>val</a:t>
            </a:r>
            <a:r>
              <a:rPr lang="hu-HU" noProof="0" dirty="0"/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92BC16-6326-5E95-056B-B2EB78585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760" y="1074010"/>
            <a:ext cx="3911600" cy="388112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 descr="A close-up of a server room&#10;&#10;AI-generated content may be incorrect.">
            <a:extLst>
              <a:ext uri="{FF2B5EF4-FFF2-40B4-BE49-F238E27FC236}">
                <a16:creationId xmlns:a16="http://schemas.microsoft.com/office/drawing/2014/main" id="{D41F1636-2229-7684-47E9-DCDF7690C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595" y="4787265"/>
            <a:ext cx="5261610" cy="2068830"/>
          </a:xfrm>
          <a:prstGeom prst="rect">
            <a:avLst/>
          </a:prstGeom>
        </p:spPr>
      </p:pic>
      <p:sp>
        <p:nvSpPr>
          <p:cNvPr id="12" name="Szövegdoboz 5">
            <a:extLst>
              <a:ext uri="{FF2B5EF4-FFF2-40B4-BE49-F238E27FC236}">
                <a16:creationId xmlns:a16="http://schemas.microsoft.com/office/drawing/2014/main" id="{DD909F9B-F167-CA60-4FA5-4154D63C1DC4}"/>
              </a:ext>
            </a:extLst>
          </p:cNvPr>
          <p:cNvSpPr txBox="1"/>
          <p:nvPr/>
        </p:nvSpPr>
        <p:spPr>
          <a:xfrm>
            <a:off x="8372475" y="3369401"/>
            <a:ext cx="3495674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 noProof="0" dirty="0">
                <a:ea typeface="+mn-lt"/>
                <a:cs typeface="+mn-lt"/>
              </a:rPr>
              <a:t>Felhőmenedzsment</a:t>
            </a:r>
            <a:r>
              <a:rPr lang="en-US" noProof="0" dirty="0">
                <a:ea typeface="+mn-lt"/>
                <a:cs typeface="+mn-lt"/>
              </a:rPr>
              <a:t>,</a:t>
            </a:r>
            <a:r>
              <a:rPr lang="hu-HU" noProof="0" dirty="0">
                <a:ea typeface="+mn-lt"/>
                <a:cs typeface="+mn-lt"/>
              </a:rPr>
              <a:t> CIRCLE rendszer bővítése, tovább-fejlesztése</a:t>
            </a:r>
            <a:r>
              <a:rPr lang="hu-HU" sz="1800" noProof="0" dirty="0">
                <a:ea typeface="+mn-lt"/>
                <a:cs typeface="+mn-lt"/>
              </a:rPr>
              <a:t>,</a:t>
            </a:r>
            <a:r>
              <a:rPr lang="hu-HU" noProof="0" dirty="0">
                <a:ea typeface="+mn-lt"/>
                <a:cs typeface="+mn-lt"/>
              </a:rPr>
              <a:t> KKV alkalmazási portfólió készítése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581722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FCA2E5-5DFF-EAE6-E103-690003E1C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1225"/>
          </a:xfrm>
        </p:spPr>
        <p:txBody>
          <a:bodyPr>
            <a:normAutofit/>
          </a:bodyPr>
          <a:lstStyle/>
          <a:p>
            <a:pPr algn="ctr"/>
            <a:r>
              <a:rPr lang="en-US" sz="11500" dirty="0" err="1"/>
              <a:t>Kávészünet</a:t>
            </a:r>
            <a:endParaRPr lang="hu-HU" sz="11500" dirty="0"/>
          </a:p>
        </p:txBody>
      </p:sp>
    </p:spTree>
    <p:extLst>
      <p:ext uri="{BB962C8B-B14F-4D97-AF65-F5344CB8AC3E}">
        <p14:creationId xmlns:p14="http://schemas.microsoft.com/office/powerpoint/2010/main" val="2557449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37982D-1DA5-B7BC-5248-552F9C15E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26629"/>
          </a:xfrm>
        </p:spPr>
        <p:txBody>
          <a:bodyPr>
            <a:normAutofit fontScale="90000"/>
          </a:bodyPr>
          <a:lstStyle/>
          <a:p>
            <a:r>
              <a:rPr lang="hu-HU" noProof="0"/>
              <a:t>Irányítástechnika és Informatika Tanszék</a:t>
            </a:r>
          </a:p>
        </p:txBody>
      </p:sp>
      <p:sp>
        <p:nvSpPr>
          <p:cNvPr id="3" name="Nyíl: jobbra mutató 2">
            <a:extLst>
              <a:ext uri="{FF2B5EF4-FFF2-40B4-BE49-F238E27FC236}">
                <a16:creationId xmlns:a16="http://schemas.microsoft.com/office/drawing/2014/main" id="{697E68FF-7A6F-58FE-CDF8-D969D5D9DF09}"/>
              </a:ext>
            </a:extLst>
          </p:cNvPr>
          <p:cNvSpPr/>
          <p:nvPr/>
        </p:nvSpPr>
        <p:spPr>
          <a:xfrm>
            <a:off x="699977" y="1424763"/>
            <a:ext cx="11249246" cy="347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noProof="0" dirty="0"/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9227D2B2-CE11-99C0-A943-2C55EFB0826D}"/>
              </a:ext>
            </a:extLst>
          </p:cNvPr>
          <p:cNvCxnSpPr>
            <a:cxnSpLocks/>
          </p:cNvCxnSpPr>
          <p:nvPr/>
        </p:nvCxnSpPr>
        <p:spPr>
          <a:xfrm>
            <a:off x="699977" y="1169581"/>
            <a:ext cx="0" cy="701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11087FE0-10B1-EEC7-E612-38674ED688FF}"/>
              </a:ext>
            </a:extLst>
          </p:cNvPr>
          <p:cNvCxnSpPr/>
          <p:nvPr/>
        </p:nvCxnSpPr>
        <p:spPr>
          <a:xfrm>
            <a:off x="1958152" y="1339700"/>
            <a:ext cx="0" cy="5458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>
            <a:extLst>
              <a:ext uri="{FF2B5EF4-FFF2-40B4-BE49-F238E27FC236}">
                <a16:creationId xmlns:a16="http://schemas.microsoft.com/office/drawing/2014/main" id="{2C010222-A920-F811-B7E3-7D7BD80EABF7}"/>
              </a:ext>
            </a:extLst>
          </p:cNvPr>
          <p:cNvCxnSpPr/>
          <p:nvPr/>
        </p:nvCxnSpPr>
        <p:spPr>
          <a:xfrm>
            <a:off x="3747966" y="1350333"/>
            <a:ext cx="0" cy="5458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E9BAABE9-03CF-68D9-0753-92FCAFFF0F41}"/>
              </a:ext>
            </a:extLst>
          </p:cNvPr>
          <p:cNvCxnSpPr/>
          <p:nvPr/>
        </p:nvCxnSpPr>
        <p:spPr>
          <a:xfrm>
            <a:off x="5551956" y="1357423"/>
            <a:ext cx="0" cy="5458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5E79FFB0-AD67-6D16-38FE-2FC10B19DB34}"/>
              </a:ext>
            </a:extLst>
          </p:cNvPr>
          <p:cNvCxnSpPr/>
          <p:nvPr/>
        </p:nvCxnSpPr>
        <p:spPr>
          <a:xfrm>
            <a:off x="7355946" y="1357423"/>
            <a:ext cx="0" cy="5458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>
            <a:extLst>
              <a:ext uri="{FF2B5EF4-FFF2-40B4-BE49-F238E27FC236}">
                <a16:creationId xmlns:a16="http://schemas.microsoft.com/office/drawing/2014/main" id="{0B2C6C2C-AD53-213C-9A82-235AC9F3214F}"/>
              </a:ext>
            </a:extLst>
          </p:cNvPr>
          <p:cNvCxnSpPr>
            <a:cxnSpLocks/>
          </p:cNvCxnSpPr>
          <p:nvPr/>
        </p:nvCxnSpPr>
        <p:spPr>
          <a:xfrm flipH="1">
            <a:off x="9145760" y="1421972"/>
            <a:ext cx="14176" cy="2739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>
            <a:extLst>
              <a:ext uri="{FF2B5EF4-FFF2-40B4-BE49-F238E27FC236}">
                <a16:creationId xmlns:a16="http://schemas.microsoft.com/office/drawing/2014/main" id="{C4A91BDF-1E63-10F7-E313-19CFBFD4F3C0}"/>
              </a:ext>
            </a:extLst>
          </p:cNvPr>
          <p:cNvCxnSpPr/>
          <p:nvPr/>
        </p:nvCxnSpPr>
        <p:spPr>
          <a:xfrm>
            <a:off x="10942662" y="1357422"/>
            <a:ext cx="0" cy="5458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5C42BE6E-74EA-6601-9182-4DF714E3DFAC}"/>
              </a:ext>
            </a:extLst>
          </p:cNvPr>
          <p:cNvSpPr txBox="1"/>
          <p:nvPr/>
        </p:nvSpPr>
        <p:spPr>
          <a:xfrm>
            <a:off x="19910" y="1881629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accent1">
                    <a:lumMod val="75000"/>
                  </a:schemeClr>
                </a:solidFill>
              </a:rPr>
              <a:t>1964.01.01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F1BF4CC1-DD29-B278-63E3-635EB7F179CC}"/>
              </a:ext>
            </a:extLst>
          </p:cNvPr>
          <p:cNvSpPr txBox="1"/>
          <p:nvPr/>
        </p:nvSpPr>
        <p:spPr>
          <a:xfrm>
            <a:off x="1633723" y="188162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accent1">
                    <a:lumMod val="75000"/>
                  </a:schemeClr>
                </a:solidFill>
              </a:rPr>
              <a:t>1970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5C3B475B-D7DC-6945-BDCE-F8EB60B1FFF8}"/>
              </a:ext>
            </a:extLst>
          </p:cNvPr>
          <p:cNvSpPr txBox="1"/>
          <p:nvPr/>
        </p:nvSpPr>
        <p:spPr>
          <a:xfrm>
            <a:off x="3408770" y="188162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accent1">
                    <a:lumMod val="75000"/>
                  </a:schemeClr>
                </a:solidFill>
              </a:rPr>
              <a:t>1980</a:t>
            </a: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E5D55F7E-ABE7-FA2E-7910-6BA8B9723D03}"/>
              </a:ext>
            </a:extLst>
          </p:cNvPr>
          <p:cNvSpPr txBox="1"/>
          <p:nvPr/>
        </p:nvSpPr>
        <p:spPr>
          <a:xfrm>
            <a:off x="5183817" y="188162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accent1">
                    <a:lumMod val="75000"/>
                  </a:schemeClr>
                </a:solidFill>
              </a:rPr>
              <a:t>1990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D63C1DAC-61CD-CAEF-0C47-E9D535617713}"/>
              </a:ext>
            </a:extLst>
          </p:cNvPr>
          <p:cNvSpPr txBox="1"/>
          <p:nvPr/>
        </p:nvSpPr>
        <p:spPr>
          <a:xfrm>
            <a:off x="7080815" y="186325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accent1">
                    <a:lumMod val="75000"/>
                  </a:schemeClr>
                </a:solidFill>
              </a:rPr>
              <a:t>2000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B387C21B-8941-5AB2-76CE-6C9AA32F33C1}"/>
              </a:ext>
            </a:extLst>
          </p:cNvPr>
          <p:cNvSpPr txBox="1"/>
          <p:nvPr/>
        </p:nvSpPr>
        <p:spPr>
          <a:xfrm>
            <a:off x="9133669" y="122365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accent1">
                    <a:lumMod val="75000"/>
                  </a:schemeClr>
                </a:solidFill>
              </a:rPr>
              <a:t>2010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7A1F8F10-A4ED-590B-7C40-7DDD0D31D03D}"/>
              </a:ext>
            </a:extLst>
          </p:cNvPr>
          <p:cNvSpPr txBox="1"/>
          <p:nvPr/>
        </p:nvSpPr>
        <p:spPr>
          <a:xfrm>
            <a:off x="10654266" y="188162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>
                <a:solidFill>
                  <a:schemeClr val="accent1">
                    <a:lumMod val="75000"/>
                  </a:schemeClr>
                </a:solidFill>
              </a:rPr>
              <a:t>2020</a:t>
            </a:r>
          </a:p>
        </p:txBody>
      </p:sp>
      <p:cxnSp>
        <p:nvCxnSpPr>
          <p:cNvPr id="37" name="Egyenes összekötő nyíllal 36">
            <a:extLst>
              <a:ext uri="{FF2B5EF4-FFF2-40B4-BE49-F238E27FC236}">
                <a16:creationId xmlns:a16="http://schemas.microsoft.com/office/drawing/2014/main" id="{BA789C8E-C10D-E788-DB76-65D9D9A160C3}"/>
              </a:ext>
            </a:extLst>
          </p:cNvPr>
          <p:cNvCxnSpPr>
            <a:cxnSpLocks/>
          </p:cNvCxnSpPr>
          <p:nvPr/>
        </p:nvCxnSpPr>
        <p:spPr>
          <a:xfrm>
            <a:off x="699977" y="1295415"/>
            <a:ext cx="444131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549E9F37-25C6-A8EB-744E-5A1228A70AAA}"/>
              </a:ext>
            </a:extLst>
          </p:cNvPr>
          <p:cNvCxnSpPr>
            <a:cxnSpLocks/>
          </p:cNvCxnSpPr>
          <p:nvPr/>
        </p:nvCxnSpPr>
        <p:spPr>
          <a:xfrm>
            <a:off x="5141287" y="1194389"/>
            <a:ext cx="0" cy="701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18F28042-BD86-00F9-6221-A25E0906D0CE}"/>
              </a:ext>
            </a:extLst>
          </p:cNvPr>
          <p:cNvSpPr txBox="1"/>
          <p:nvPr/>
        </p:nvSpPr>
        <p:spPr>
          <a:xfrm>
            <a:off x="1541184" y="964265"/>
            <a:ext cx="275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/>
              <a:t>Frigyes Andor (1964-1988)</a:t>
            </a:r>
          </a:p>
        </p:txBody>
      </p:sp>
      <p:cxnSp>
        <p:nvCxnSpPr>
          <p:cNvPr id="42" name="Egyenes összekötő 41">
            <a:extLst>
              <a:ext uri="{FF2B5EF4-FFF2-40B4-BE49-F238E27FC236}">
                <a16:creationId xmlns:a16="http://schemas.microsoft.com/office/drawing/2014/main" id="{6A98C74F-C5DE-2DDE-3F63-8DA243B94EAF}"/>
              </a:ext>
            </a:extLst>
          </p:cNvPr>
          <p:cNvCxnSpPr>
            <a:cxnSpLocks/>
          </p:cNvCxnSpPr>
          <p:nvPr/>
        </p:nvCxnSpPr>
        <p:spPr>
          <a:xfrm>
            <a:off x="8653575" y="1194389"/>
            <a:ext cx="0" cy="7343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zövegdoboz 42">
            <a:extLst>
              <a:ext uri="{FF2B5EF4-FFF2-40B4-BE49-F238E27FC236}">
                <a16:creationId xmlns:a16="http://schemas.microsoft.com/office/drawing/2014/main" id="{21CECA98-157A-F744-45CB-509880D827D8}"/>
              </a:ext>
            </a:extLst>
          </p:cNvPr>
          <p:cNvSpPr txBox="1"/>
          <p:nvPr/>
        </p:nvSpPr>
        <p:spPr>
          <a:xfrm>
            <a:off x="10140229" y="977291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/>
              <a:t>Kiss Bálint (2014-)</a:t>
            </a:r>
          </a:p>
        </p:txBody>
      </p:sp>
      <p:cxnSp>
        <p:nvCxnSpPr>
          <p:cNvPr id="44" name="Egyenes összekötő nyíllal 43">
            <a:extLst>
              <a:ext uri="{FF2B5EF4-FFF2-40B4-BE49-F238E27FC236}">
                <a16:creationId xmlns:a16="http://schemas.microsoft.com/office/drawing/2014/main" id="{49997C52-366C-C757-247D-5C6FBA1CFB52}"/>
              </a:ext>
            </a:extLst>
          </p:cNvPr>
          <p:cNvCxnSpPr>
            <a:cxnSpLocks/>
          </p:cNvCxnSpPr>
          <p:nvPr/>
        </p:nvCxnSpPr>
        <p:spPr>
          <a:xfrm>
            <a:off x="5141287" y="1295415"/>
            <a:ext cx="35122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B11F7405-0318-47AA-AEC8-542D520F0518}"/>
              </a:ext>
            </a:extLst>
          </p:cNvPr>
          <p:cNvSpPr txBox="1"/>
          <p:nvPr/>
        </p:nvSpPr>
        <p:spPr>
          <a:xfrm>
            <a:off x="240203" y="855183"/>
            <a:ext cx="96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noProof="0" dirty="0"/>
              <a:t>TSZV-k:</a:t>
            </a:r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26CE1D89-FD14-3F9C-2B4C-5B45CE0F0CB1}"/>
              </a:ext>
            </a:extLst>
          </p:cNvPr>
          <p:cNvSpPr txBox="1"/>
          <p:nvPr/>
        </p:nvSpPr>
        <p:spPr>
          <a:xfrm>
            <a:off x="8195626" y="704741"/>
            <a:ext cx="2332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/>
              <a:t>Szirmay-Kalos László </a:t>
            </a:r>
          </a:p>
          <a:p>
            <a:pPr algn="ctr"/>
            <a:r>
              <a:rPr lang="hu-HU" noProof="0" dirty="0"/>
              <a:t>(2007-2014)</a:t>
            </a:r>
          </a:p>
        </p:txBody>
      </p:sp>
      <p:cxnSp>
        <p:nvCxnSpPr>
          <p:cNvPr id="49" name="Egyenes összekötő 48">
            <a:extLst>
              <a:ext uri="{FF2B5EF4-FFF2-40B4-BE49-F238E27FC236}">
                <a16:creationId xmlns:a16="http://schemas.microsoft.com/office/drawing/2014/main" id="{5C52221D-F3AB-155B-6BB2-1533281E92D2}"/>
              </a:ext>
            </a:extLst>
          </p:cNvPr>
          <p:cNvCxnSpPr>
            <a:cxnSpLocks/>
          </p:cNvCxnSpPr>
          <p:nvPr/>
        </p:nvCxnSpPr>
        <p:spPr>
          <a:xfrm>
            <a:off x="10025175" y="1224515"/>
            <a:ext cx="0" cy="7478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nyíllal 49">
            <a:extLst>
              <a:ext uri="{FF2B5EF4-FFF2-40B4-BE49-F238E27FC236}">
                <a16:creationId xmlns:a16="http://schemas.microsoft.com/office/drawing/2014/main" id="{64612E9E-A1A3-A5AB-751D-3A0EC9CA6921}"/>
              </a:ext>
            </a:extLst>
          </p:cNvPr>
          <p:cNvCxnSpPr>
            <a:cxnSpLocks/>
          </p:cNvCxnSpPr>
          <p:nvPr/>
        </p:nvCxnSpPr>
        <p:spPr>
          <a:xfrm>
            <a:off x="8653575" y="1295415"/>
            <a:ext cx="13716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3" name="Egyenes összekötő nyíllal 52">
            <a:extLst>
              <a:ext uri="{FF2B5EF4-FFF2-40B4-BE49-F238E27FC236}">
                <a16:creationId xmlns:a16="http://schemas.microsoft.com/office/drawing/2014/main" id="{643977C3-73FB-11F2-565B-CB3E9E9E0AF2}"/>
              </a:ext>
            </a:extLst>
          </p:cNvPr>
          <p:cNvCxnSpPr>
            <a:cxnSpLocks/>
          </p:cNvCxnSpPr>
          <p:nvPr/>
        </p:nvCxnSpPr>
        <p:spPr>
          <a:xfrm flipV="1">
            <a:off x="10025175" y="1295415"/>
            <a:ext cx="1412786" cy="1152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5" name="Szövegdoboz 54">
            <a:extLst>
              <a:ext uri="{FF2B5EF4-FFF2-40B4-BE49-F238E27FC236}">
                <a16:creationId xmlns:a16="http://schemas.microsoft.com/office/drawing/2014/main" id="{215A413E-567B-CD0C-0878-0AF508C66E06}"/>
              </a:ext>
            </a:extLst>
          </p:cNvPr>
          <p:cNvSpPr txBox="1"/>
          <p:nvPr/>
        </p:nvSpPr>
        <p:spPr>
          <a:xfrm>
            <a:off x="5773810" y="977291"/>
            <a:ext cx="252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 dirty="0"/>
              <a:t>Arató Péter (1988-2007)</a:t>
            </a:r>
          </a:p>
        </p:txBody>
      </p:sp>
      <p:cxnSp>
        <p:nvCxnSpPr>
          <p:cNvPr id="60" name="Egyenes összekötő nyíllal 59">
            <a:extLst>
              <a:ext uri="{FF2B5EF4-FFF2-40B4-BE49-F238E27FC236}">
                <a16:creationId xmlns:a16="http://schemas.microsoft.com/office/drawing/2014/main" id="{F15F6835-07D3-3D70-029B-918793CEBAD4}"/>
              </a:ext>
            </a:extLst>
          </p:cNvPr>
          <p:cNvCxnSpPr>
            <a:cxnSpLocks/>
          </p:cNvCxnSpPr>
          <p:nvPr/>
        </p:nvCxnSpPr>
        <p:spPr>
          <a:xfrm>
            <a:off x="7109318" y="2207414"/>
            <a:ext cx="4328643" cy="685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2" name="Szövegdoboz 61">
            <a:extLst>
              <a:ext uri="{FF2B5EF4-FFF2-40B4-BE49-F238E27FC236}">
                <a16:creationId xmlns:a16="http://schemas.microsoft.com/office/drawing/2014/main" id="{B09588A9-D125-CEE1-27F9-96613D1DE56A}"/>
              </a:ext>
            </a:extLst>
          </p:cNvPr>
          <p:cNvSpPr txBox="1"/>
          <p:nvPr/>
        </p:nvSpPr>
        <p:spPr>
          <a:xfrm>
            <a:off x="7223080" y="2333736"/>
            <a:ext cx="158184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1200" noProof="0" dirty="0"/>
              <a:t>Új név (1997): </a:t>
            </a:r>
            <a:r>
              <a:rPr lang="hu-HU" sz="1200" b="1" noProof="0" dirty="0"/>
              <a:t>Irányítástechnika és</a:t>
            </a:r>
          </a:p>
          <a:p>
            <a:pPr algn="ctr"/>
            <a:r>
              <a:rPr lang="hu-HU" sz="1200" b="1" noProof="0" dirty="0"/>
              <a:t>Informatika </a:t>
            </a:r>
            <a:r>
              <a:rPr lang="hu-HU" sz="1200" noProof="0" dirty="0"/>
              <a:t>Tanszék</a:t>
            </a:r>
          </a:p>
        </p:txBody>
      </p:sp>
      <p:pic>
        <p:nvPicPr>
          <p:cNvPr id="63" name="Kép 62">
            <a:extLst>
              <a:ext uri="{FF2B5EF4-FFF2-40B4-BE49-F238E27FC236}">
                <a16:creationId xmlns:a16="http://schemas.microsoft.com/office/drawing/2014/main" id="{A8C634A6-8E30-ACA4-AF8A-4D49E819AE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528"/>
          <a:stretch/>
        </p:blipFill>
        <p:spPr>
          <a:xfrm>
            <a:off x="2378895" y="1772093"/>
            <a:ext cx="968057" cy="1129857"/>
          </a:xfrm>
          <a:prstGeom prst="rect">
            <a:avLst/>
          </a:prstGeom>
        </p:spPr>
      </p:pic>
      <p:pic>
        <p:nvPicPr>
          <p:cNvPr id="2054" name="Picture 6" descr="Arató Péter">
            <a:extLst>
              <a:ext uri="{FF2B5EF4-FFF2-40B4-BE49-F238E27FC236}">
                <a16:creationId xmlns:a16="http://schemas.microsoft.com/office/drawing/2014/main" id="{EC5509E1-BC53-5A82-5B08-D1558BFCA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64781" y="1772093"/>
            <a:ext cx="1247660" cy="112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4005FED-9CF2-289A-86FB-457901D58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8878259" y="1775758"/>
            <a:ext cx="1079160" cy="117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3" name="Diagram 2052">
            <a:extLst>
              <a:ext uri="{FF2B5EF4-FFF2-40B4-BE49-F238E27FC236}">
                <a16:creationId xmlns:a16="http://schemas.microsoft.com/office/drawing/2014/main" id="{83009C29-B485-12C4-1887-74D83E861A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8717283"/>
              </p:ext>
            </p:extLst>
          </p:nvPr>
        </p:nvGraphicFramePr>
        <p:xfrm>
          <a:off x="2339389" y="3190519"/>
          <a:ext cx="5439361" cy="2798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55" name="Nyíl: felfelé mutató 2054">
            <a:extLst>
              <a:ext uri="{FF2B5EF4-FFF2-40B4-BE49-F238E27FC236}">
                <a16:creationId xmlns:a16="http://schemas.microsoft.com/office/drawing/2014/main" id="{28A8BD72-684E-354B-9801-3379BF211A8C}"/>
              </a:ext>
            </a:extLst>
          </p:cNvPr>
          <p:cNvSpPr/>
          <p:nvPr/>
        </p:nvSpPr>
        <p:spPr>
          <a:xfrm>
            <a:off x="3480193" y="5644935"/>
            <a:ext cx="3524296" cy="1169582"/>
          </a:xfrm>
          <a:prstGeom prst="upArrow">
            <a:avLst>
              <a:gd name="adj1" fmla="val 70265"/>
              <a:gd name="adj2" fmla="val 35884"/>
            </a:avLst>
          </a:prstGeom>
          <a:scene3d>
            <a:camera prst="perspectiveRelaxed">
              <a:rot lat="1980000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noProof="0" dirty="0"/>
              <a:t>Számítástechnika, informatika, </a:t>
            </a:r>
            <a:r>
              <a:rPr lang="hu-HU" sz="1600" noProof="0" dirty="0" err="1"/>
              <a:t>digitalis</a:t>
            </a:r>
            <a:r>
              <a:rPr lang="hu-HU" sz="1600" noProof="0" dirty="0"/>
              <a:t> rendszerek fejlődése</a:t>
            </a:r>
          </a:p>
        </p:txBody>
      </p:sp>
      <p:graphicFrame>
        <p:nvGraphicFramePr>
          <p:cNvPr id="2057" name="Diagram 2056">
            <a:extLst>
              <a:ext uri="{FF2B5EF4-FFF2-40B4-BE49-F238E27FC236}">
                <a16:creationId xmlns:a16="http://schemas.microsoft.com/office/drawing/2014/main" id="{482AECDE-C3AE-7A22-4FF1-A32AB2D9C0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2718616"/>
              </p:ext>
            </p:extLst>
          </p:nvPr>
        </p:nvGraphicFramePr>
        <p:xfrm>
          <a:off x="-45039" y="2494003"/>
          <a:ext cx="2872106" cy="4622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058" name="Szövegdoboz 2057">
            <a:extLst>
              <a:ext uri="{FF2B5EF4-FFF2-40B4-BE49-F238E27FC236}">
                <a16:creationId xmlns:a16="http://schemas.microsoft.com/office/drawing/2014/main" id="{78CD107A-42ED-7CF2-A557-FC4964C96C7D}"/>
              </a:ext>
            </a:extLst>
          </p:cNvPr>
          <p:cNvSpPr txBox="1"/>
          <p:nvPr/>
        </p:nvSpPr>
        <p:spPr>
          <a:xfrm>
            <a:off x="2954190" y="3000826"/>
            <a:ext cx="3653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noProof="0" dirty="0"/>
              <a:t>Fő induló profil: ipari folyamatok </a:t>
            </a:r>
          </a:p>
          <a:p>
            <a:pPr algn="ctr"/>
            <a:r>
              <a:rPr lang="hu-HU" noProof="0" dirty="0"/>
              <a:t>szabályozása</a:t>
            </a:r>
          </a:p>
        </p:txBody>
      </p:sp>
      <p:sp>
        <p:nvSpPr>
          <p:cNvPr id="2066" name="Szövegdoboz 2065">
            <a:extLst>
              <a:ext uri="{FF2B5EF4-FFF2-40B4-BE49-F238E27FC236}">
                <a16:creationId xmlns:a16="http://schemas.microsoft.com/office/drawing/2014/main" id="{278ABAEC-5AFD-49DC-0D0A-EDC6AD851B3A}"/>
              </a:ext>
            </a:extLst>
          </p:cNvPr>
          <p:cNvSpPr txBox="1"/>
          <p:nvPr/>
        </p:nvSpPr>
        <p:spPr>
          <a:xfrm>
            <a:off x="10025175" y="6352852"/>
            <a:ext cx="1993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noProof="0" dirty="0"/>
              <a:t>BME </a:t>
            </a:r>
            <a:r>
              <a:rPr lang="en-US" sz="1200" noProof="0" dirty="0"/>
              <a:t>I</a:t>
            </a:r>
            <a:r>
              <a:rPr lang="hu-HU" sz="1200" noProof="0" dirty="0"/>
              <a:t>. épület</a:t>
            </a:r>
            <a:r>
              <a:rPr lang="en-US" sz="1200" dirty="0"/>
              <a:t>, </a:t>
            </a:r>
            <a:r>
              <a:rPr lang="en-US" sz="1200" dirty="0" err="1"/>
              <a:t>az</a:t>
            </a:r>
            <a:r>
              <a:rPr lang="en-US" sz="1200" dirty="0"/>
              <a:t> IIT </a:t>
            </a:r>
            <a:r>
              <a:rPr lang="en-US" sz="1200" dirty="0" err="1"/>
              <a:t>otthona</a:t>
            </a:r>
            <a:r>
              <a:rPr lang="en-US" sz="1200" dirty="0"/>
              <a:t> 2002-től</a:t>
            </a:r>
            <a:endParaRPr lang="hu-HU" sz="1200" noProof="0" dirty="0"/>
          </a:p>
        </p:txBody>
      </p:sp>
      <p:sp>
        <p:nvSpPr>
          <p:cNvPr id="2069" name="Nyíl: felfelé mutató 2068">
            <a:extLst>
              <a:ext uri="{FF2B5EF4-FFF2-40B4-BE49-F238E27FC236}">
                <a16:creationId xmlns:a16="http://schemas.microsoft.com/office/drawing/2014/main" id="{0BA7C267-18B5-85E7-59A6-4350C1FDAE5B}"/>
              </a:ext>
            </a:extLst>
          </p:cNvPr>
          <p:cNvSpPr/>
          <p:nvPr/>
        </p:nvSpPr>
        <p:spPr>
          <a:xfrm rot="5400000">
            <a:off x="1765052" y="4137360"/>
            <a:ext cx="2679700" cy="1169582"/>
          </a:xfrm>
          <a:prstGeom prst="upArrow">
            <a:avLst>
              <a:gd name="adj1" fmla="val 57469"/>
              <a:gd name="adj2" fmla="val 53257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00" noProof="0" dirty="0"/>
          </a:p>
        </p:txBody>
      </p:sp>
      <p:sp>
        <p:nvSpPr>
          <p:cNvPr id="2070" name="Nyíl: felfelé mutató 2069">
            <a:extLst>
              <a:ext uri="{FF2B5EF4-FFF2-40B4-BE49-F238E27FC236}">
                <a16:creationId xmlns:a16="http://schemas.microsoft.com/office/drawing/2014/main" id="{9B71528E-4834-5A80-8F98-D2F6F3FBECBE}"/>
              </a:ext>
            </a:extLst>
          </p:cNvPr>
          <p:cNvSpPr/>
          <p:nvPr/>
        </p:nvSpPr>
        <p:spPr>
          <a:xfrm rot="5400000">
            <a:off x="5717044" y="4283758"/>
            <a:ext cx="2119357" cy="892714"/>
          </a:xfrm>
          <a:prstGeom prst="upArrow">
            <a:avLst>
              <a:gd name="adj1" fmla="val 57469"/>
              <a:gd name="adj2" fmla="val 53800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00" noProof="0" dirty="0"/>
          </a:p>
        </p:txBody>
      </p:sp>
      <p:sp>
        <p:nvSpPr>
          <p:cNvPr id="2071" name="Szövegdoboz 2070">
            <a:extLst>
              <a:ext uri="{FF2B5EF4-FFF2-40B4-BE49-F238E27FC236}">
                <a16:creationId xmlns:a16="http://schemas.microsoft.com/office/drawing/2014/main" id="{DAC8AB88-CB17-A219-B8C7-A62823F1DD60}"/>
              </a:ext>
            </a:extLst>
          </p:cNvPr>
          <p:cNvSpPr txBox="1"/>
          <p:nvPr/>
        </p:nvSpPr>
        <p:spPr>
          <a:xfrm>
            <a:off x="7355946" y="4209961"/>
            <a:ext cx="2282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noProof="0" dirty="0"/>
              <a:t>Folyamat</a:t>
            </a:r>
            <a:r>
              <a:rPr lang="hu-HU" noProof="0" dirty="0"/>
              <a:t>os alkalmazkodás, új szakterületek</a:t>
            </a:r>
          </a:p>
        </p:txBody>
      </p:sp>
      <p:cxnSp>
        <p:nvCxnSpPr>
          <p:cNvPr id="2072" name="Egyenes összekötő 2071">
            <a:extLst>
              <a:ext uri="{FF2B5EF4-FFF2-40B4-BE49-F238E27FC236}">
                <a16:creationId xmlns:a16="http://schemas.microsoft.com/office/drawing/2014/main" id="{65B84092-978B-6E3C-7151-2B829EB1CA63}"/>
              </a:ext>
            </a:extLst>
          </p:cNvPr>
          <p:cNvCxnSpPr>
            <a:cxnSpLocks/>
          </p:cNvCxnSpPr>
          <p:nvPr/>
        </p:nvCxnSpPr>
        <p:spPr>
          <a:xfrm>
            <a:off x="7109318" y="1520455"/>
            <a:ext cx="0" cy="8165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ME-ELTE Informatikai épülete — Finta Stúdió">
            <a:extLst>
              <a:ext uri="{FF2B5EF4-FFF2-40B4-BE49-F238E27FC236}">
                <a16:creationId xmlns:a16="http://schemas.microsoft.com/office/drawing/2014/main" id="{08CF067F-9CDD-B8C6-29B2-AA5719DDF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2624" y="3034334"/>
            <a:ext cx="2420075" cy="330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ktum 6">
            <a:extLst>
              <a:ext uri="{FF2B5EF4-FFF2-40B4-BE49-F238E27FC236}">
                <a16:creationId xmlns:a16="http://schemas.microsoft.com/office/drawing/2014/main" id="{521EE141-DF84-BD72-4E4D-13D0A8AE9B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443001"/>
              </p:ext>
            </p:extLst>
          </p:nvPr>
        </p:nvGraphicFramePr>
        <p:xfrm>
          <a:off x="11230367" y="54742"/>
          <a:ext cx="883479" cy="883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orelDRAW" r:id="rId17" imgW="3513960" imgH="3517560" progId="CorelDRAW.Graphic.12">
                  <p:embed/>
                </p:oleObj>
              </mc:Choice>
              <mc:Fallback>
                <p:oleObj name="CorelDRAW" r:id="rId17" imgW="3513960" imgH="3517560" progId="CorelDRAW.Graphic.12">
                  <p:embed/>
                  <p:pic>
                    <p:nvPicPr>
                      <p:cNvPr id="6" name="Objektum 5">
                        <a:extLst>
                          <a:ext uri="{FF2B5EF4-FFF2-40B4-BE49-F238E27FC236}">
                            <a16:creationId xmlns:a16="http://schemas.microsoft.com/office/drawing/2014/main" id="{E43A4BCA-EF33-4FBF-91F8-BCA3ED359A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0367" y="54742"/>
                        <a:ext cx="883479" cy="8834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zövegdoboz 7">
            <a:extLst>
              <a:ext uri="{FF2B5EF4-FFF2-40B4-BE49-F238E27FC236}">
                <a16:creationId xmlns:a16="http://schemas.microsoft.com/office/drawing/2014/main" id="{5828352A-04F9-0084-7A33-96348920EB03}"/>
              </a:ext>
            </a:extLst>
          </p:cNvPr>
          <p:cNvSpPr txBox="1"/>
          <p:nvPr/>
        </p:nvSpPr>
        <p:spPr>
          <a:xfrm>
            <a:off x="7187730" y="5697505"/>
            <a:ext cx="228233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noProof="0" dirty="0"/>
              <a:t>A kutatás és oktatás is egy-egy folyamat</a:t>
            </a:r>
            <a:r>
              <a:rPr lang="en-US" noProof="0" dirty="0"/>
              <a:t>.</a:t>
            </a:r>
            <a:endParaRPr lang="hu-HU" noProof="0" dirty="0"/>
          </a:p>
        </p:txBody>
      </p:sp>
      <p:sp>
        <p:nvSpPr>
          <p:cNvPr id="9" name="Nyíl: felfelé mutató 8">
            <a:extLst>
              <a:ext uri="{FF2B5EF4-FFF2-40B4-BE49-F238E27FC236}">
                <a16:creationId xmlns:a16="http://schemas.microsoft.com/office/drawing/2014/main" id="{DBB4C6BE-9F14-D4EC-59FF-A40A1C550EBD}"/>
              </a:ext>
            </a:extLst>
          </p:cNvPr>
          <p:cNvSpPr/>
          <p:nvPr/>
        </p:nvSpPr>
        <p:spPr>
          <a:xfrm>
            <a:off x="7979148" y="5302250"/>
            <a:ext cx="641350" cy="260335"/>
          </a:xfrm>
          <a:prstGeom prst="up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294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ép 22" descr="A képen szöveg, képernyőkép, Betűtípus, algebr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E094E57-5ACD-A41C-A75D-A889B4161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4" y="2651624"/>
            <a:ext cx="7996637" cy="3543482"/>
          </a:xfrm>
          <a:prstGeom prst="rect">
            <a:avLst/>
          </a:prstGeom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387CCF74-56FC-8B7D-182B-0AF03FEA0C1D}"/>
              </a:ext>
            </a:extLst>
          </p:cNvPr>
          <p:cNvSpPr txBox="1">
            <a:spLocks/>
          </p:cNvSpPr>
          <p:nvPr/>
        </p:nvSpPr>
        <p:spPr>
          <a:xfrm>
            <a:off x="-1" y="45141"/>
            <a:ext cx="11418425" cy="903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Irányítástechnika és Informatika Tanszék</a:t>
            </a:r>
            <a:endParaRPr lang="hu-HU" dirty="0"/>
          </a:p>
        </p:txBody>
      </p:sp>
      <p:graphicFrame>
        <p:nvGraphicFramePr>
          <p:cNvPr id="5" name="Objektum 4">
            <a:extLst>
              <a:ext uri="{FF2B5EF4-FFF2-40B4-BE49-F238E27FC236}">
                <a16:creationId xmlns:a16="http://schemas.microsoft.com/office/drawing/2014/main" id="{AB83BAFB-6055-7993-68DB-BD9E5BD0BA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51084"/>
              </p:ext>
            </p:extLst>
          </p:nvPr>
        </p:nvGraphicFramePr>
        <p:xfrm>
          <a:off x="11230367" y="54742"/>
          <a:ext cx="883479" cy="883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CorelDRAW" r:id="rId4" imgW="3513960" imgH="3517560" progId="CorelDRAW.Graphic.12">
                  <p:embed/>
                </p:oleObj>
              </mc:Choice>
              <mc:Fallback>
                <p:oleObj name="CorelDRAW" r:id="rId4" imgW="3513960" imgH="3517560" progId="CorelDRAW.Graphic.12">
                  <p:embed/>
                  <p:pic>
                    <p:nvPicPr>
                      <p:cNvPr id="11" name="Objektum 10">
                        <a:extLst>
                          <a:ext uri="{FF2B5EF4-FFF2-40B4-BE49-F238E27FC236}">
                            <a16:creationId xmlns:a16="http://schemas.microsoft.com/office/drawing/2014/main" id="{3756F83E-A255-1455-FB81-6436287D4A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0367" y="54742"/>
                        <a:ext cx="883479" cy="8834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ép 8" descr="A képen szöveg, képernyőkép, Betűtíp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7D7405E-8F07-9F16-C872-641D85AC64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754"/>
          <a:stretch/>
        </p:blipFill>
        <p:spPr>
          <a:xfrm>
            <a:off x="78154" y="759656"/>
            <a:ext cx="7996637" cy="1891968"/>
          </a:xfrm>
          <a:prstGeom prst="rect">
            <a:avLst/>
          </a:prstGeom>
        </p:spPr>
      </p:pic>
      <p:pic>
        <p:nvPicPr>
          <p:cNvPr id="7" name="Kép 6" descr="A képen szöveg, képernyőkép, Betűtípus, Acélkék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32361D7-DA31-5FB6-D1AF-0CFC047DA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308" y="2861023"/>
            <a:ext cx="9569692" cy="3862177"/>
          </a:xfrm>
          <a:prstGeom prst="rect">
            <a:avLst/>
          </a:prstGeom>
        </p:spPr>
      </p:pic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802727C5-CFC1-869F-26F1-910743B7376F}"/>
              </a:ext>
            </a:extLst>
          </p:cNvPr>
          <p:cNvSpPr/>
          <p:nvPr/>
        </p:nvSpPr>
        <p:spPr>
          <a:xfrm>
            <a:off x="5886689" y="6207071"/>
            <a:ext cx="1914647" cy="3067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BFB4C2D6-D4AC-2D03-F08A-66ABF76478DB}"/>
              </a:ext>
            </a:extLst>
          </p:cNvPr>
          <p:cNvSpPr/>
          <p:nvPr/>
        </p:nvSpPr>
        <p:spPr>
          <a:xfrm>
            <a:off x="5470001" y="5900342"/>
            <a:ext cx="833378" cy="3067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: lekerekített 12">
            <a:extLst>
              <a:ext uri="{FF2B5EF4-FFF2-40B4-BE49-F238E27FC236}">
                <a16:creationId xmlns:a16="http://schemas.microsoft.com/office/drawing/2014/main" id="{B68A7262-011E-43EA-D7AC-A09F06F8BF27}"/>
              </a:ext>
            </a:extLst>
          </p:cNvPr>
          <p:cNvSpPr/>
          <p:nvPr/>
        </p:nvSpPr>
        <p:spPr>
          <a:xfrm>
            <a:off x="2622308" y="4260685"/>
            <a:ext cx="2227484" cy="3634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: lekerekített 13">
            <a:extLst>
              <a:ext uri="{FF2B5EF4-FFF2-40B4-BE49-F238E27FC236}">
                <a16:creationId xmlns:a16="http://schemas.microsoft.com/office/drawing/2014/main" id="{EAC5BF74-C584-3AC9-3E99-3A9B4F430459}"/>
              </a:ext>
            </a:extLst>
          </p:cNvPr>
          <p:cNvSpPr/>
          <p:nvPr/>
        </p:nvSpPr>
        <p:spPr>
          <a:xfrm>
            <a:off x="8635676" y="3591781"/>
            <a:ext cx="1550045" cy="4345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: lekerekített 14">
            <a:extLst>
              <a:ext uri="{FF2B5EF4-FFF2-40B4-BE49-F238E27FC236}">
                <a16:creationId xmlns:a16="http://schemas.microsoft.com/office/drawing/2014/main" id="{C25C6F0B-A794-159C-D692-781A0401F2EC}"/>
              </a:ext>
            </a:extLst>
          </p:cNvPr>
          <p:cNvSpPr/>
          <p:nvPr/>
        </p:nvSpPr>
        <p:spPr>
          <a:xfrm>
            <a:off x="2622308" y="3143713"/>
            <a:ext cx="1758710" cy="21102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: lekerekített 15">
            <a:extLst>
              <a:ext uri="{FF2B5EF4-FFF2-40B4-BE49-F238E27FC236}">
                <a16:creationId xmlns:a16="http://schemas.microsoft.com/office/drawing/2014/main" id="{A74E0B21-5AF0-F9A4-04A1-35533AEE496D}"/>
              </a:ext>
            </a:extLst>
          </p:cNvPr>
          <p:cNvSpPr/>
          <p:nvPr/>
        </p:nvSpPr>
        <p:spPr>
          <a:xfrm>
            <a:off x="5672074" y="3717640"/>
            <a:ext cx="631306" cy="2640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: lekerekített 16">
            <a:extLst>
              <a:ext uri="{FF2B5EF4-FFF2-40B4-BE49-F238E27FC236}">
                <a16:creationId xmlns:a16="http://schemas.microsoft.com/office/drawing/2014/main" id="{E98D0A87-08A7-25CA-B837-B10C759E6112}"/>
              </a:ext>
            </a:extLst>
          </p:cNvPr>
          <p:cNvSpPr/>
          <p:nvPr/>
        </p:nvSpPr>
        <p:spPr>
          <a:xfrm>
            <a:off x="7558268" y="3365983"/>
            <a:ext cx="1247669" cy="2044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: lekerekített 17">
            <a:extLst>
              <a:ext uri="{FF2B5EF4-FFF2-40B4-BE49-F238E27FC236}">
                <a16:creationId xmlns:a16="http://schemas.microsoft.com/office/drawing/2014/main" id="{60C447F7-5A8F-16C2-BF96-AC780861D830}"/>
              </a:ext>
            </a:extLst>
          </p:cNvPr>
          <p:cNvSpPr/>
          <p:nvPr/>
        </p:nvSpPr>
        <p:spPr>
          <a:xfrm>
            <a:off x="4639020" y="4017631"/>
            <a:ext cx="1356666" cy="24305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id="{CF41B14C-BBDE-8951-C742-8C709E7122D2}"/>
              </a:ext>
            </a:extLst>
          </p:cNvPr>
          <p:cNvSpPr/>
          <p:nvPr/>
        </p:nvSpPr>
        <p:spPr>
          <a:xfrm>
            <a:off x="5606486" y="4601576"/>
            <a:ext cx="3696264" cy="434575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Beszédbuborék: négyszög 23">
            <a:extLst>
              <a:ext uri="{FF2B5EF4-FFF2-40B4-BE49-F238E27FC236}">
                <a16:creationId xmlns:a16="http://schemas.microsoft.com/office/drawing/2014/main" id="{E208045F-A25F-DC0D-C856-79E2511CD967}"/>
              </a:ext>
            </a:extLst>
          </p:cNvPr>
          <p:cNvSpPr/>
          <p:nvPr/>
        </p:nvSpPr>
        <p:spPr>
          <a:xfrm>
            <a:off x="8858250" y="2216794"/>
            <a:ext cx="1776714" cy="572947"/>
          </a:xfrm>
          <a:prstGeom prst="wedgeRectCallout">
            <a:avLst>
              <a:gd name="adj1" fmla="val -23765"/>
              <a:gd name="adj2" fmla="val 7620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VIK </a:t>
            </a:r>
            <a:r>
              <a:rPr lang="en-US" dirty="0" err="1"/>
              <a:t>Diplomaterv</a:t>
            </a:r>
            <a:r>
              <a:rPr lang="en-US" dirty="0"/>
              <a:t> </a:t>
            </a:r>
            <a:r>
              <a:rPr lang="en-US" dirty="0" err="1"/>
              <a:t>Portál</a:t>
            </a:r>
            <a:endParaRPr lang="hu-HU" dirty="0"/>
          </a:p>
        </p:txBody>
      </p:sp>
      <p:sp>
        <p:nvSpPr>
          <p:cNvPr id="25" name="Téglalap: lekerekített 24">
            <a:extLst>
              <a:ext uri="{FF2B5EF4-FFF2-40B4-BE49-F238E27FC236}">
                <a16:creationId xmlns:a16="http://schemas.microsoft.com/office/drawing/2014/main" id="{3C61BC0F-7710-4311-CAB6-FC6E4C756661}"/>
              </a:ext>
            </a:extLst>
          </p:cNvPr>
          <p:cNvSpPr/>
          <p:nvPr/>
        </p:nvSpPr>
        <p:spPr>
          <a:xfrm>
            <a:off x="2647856" y="5036151"/>
            <a:ext cx="1991164" cy="3121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églalap: lekerekített 25">
            <a:extLst>
              <a:ext uri="{FF2B5EF4-FFF2-40B4-BE49-F238E27FC236}">
                <a16:creationId xmlns:a16="http://schemas.microsoft.com/office/drawing/2014/main" id="{A2F53215-DF12-F51A-58CE-1C52B5328A1C}"/>
              </a:ext>
            </a:extLst>
          </p:cNvPr>
          <p:cNvSpPr/>
          <p:nvPr/>
        </p:nvSpPr>
        <p:spPr>
          <a:xfrm>
            <a:off x="9680942" y="6195106"/>
            <a:ext cx="938003" cy="3121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573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ép 22">
            <a:extLst>
              <a:ext uri="{FF2B5EF4-FFF2-40B4-BE49-F238E27FC236}">
                <a16:creationId xmlns:a16="http://schemas.microsoft.com/office/drawing/2014/main" id="{BE048795-5E29-E6B5-DA3D-867C85172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78" t="1943" r="14539" b="3792"/>
          <a:stretch/>
        </p:blipFill>
        <p:spPr>
          <a:xfrm>
            <a:off x="4790440" y="848361"/>
            <a:ext cx="1833880" cy="1478280"/>
          </a:xfrm>
          <a:prstGeom prst="rect">
            <a:avLst/>
          </a:prstGeom>
          <a:ln>
            <a:noFill/>
          </a:ln>
        </p:spPr>
      </p:pic>
      <p:pic>
        <p:nvPicPr>
          <p:cNvPr id="17" name="Kép 16" descr="A képen szöveg, sor, Betűtípus, Diagra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AAFDEBD-3D13-E8D8-8F83-031F1C5D9B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2024" y="4291484"/>
            <a:ext cx="5187045" cy="25117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Kép 17" descr="A képen szöveg, képernyőkép, Betűtíp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7CABEAF-5005-0ACB-4744-DB88A5AF0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965" y="1307297"/>
            <a:ext cx="5187046" cy="6836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6096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103380" y="927060"/>
            <a:ext cx="6597569" cy="5744340"/>
          </a:xfrm>
        </p:spPr>
        <p:txBody>
          <a:bodyPr>
            <a:normAutofit/>
          </a:bodyPr>
          <a:lstStyle/>
          <a:p>
            <a:pPr eaLnBrk="1" hangingPunct="1"/>
            <a:r>
              <a:rPr lang="hu-HU" noProof="0" dirty="0">
                <a:latin typeface="Arial" pitchFamily="34" charset="0"/>
              </a:rPr>
              <a:t>Létszámok: </a:t>
            </a:r>
          </a:p>
          <a:p>
            <a:pPr lvl="1"/>
            <a:r>
              <a:rPr lang="hu-HU" noProof="0" dirty="0">
                <a:latin typeface="Arial" pitchFamily="34" charset="0"/>
              </a:rPr>
              <a:t>~30 oktató-kutató</a:t>
            </a:r>
          </a:p>
          <a:p>
            <a:pPr lvl="1"/>
            <a:r>
              <a:rPr lang="hu-HU" noProof="0" dirty="0">
                <a:latin typeface="Arial" pitchFamily="34" charset="0"/>
              </a:rPr>
              <a:t>~15 </a:t>
            </a:r>
            <a:r>
              <a:rPr lang="hu-HU" noProof="0" dirty="0" err="1">
                <a:latin typeface="Arial" pitchFamily="34" charset="0"/>
              </a:rPr>
              <a:t>doktrandusz</a:t>
            </a:r>
            <a:endParaRPr lang="en-US" noProof="0" dirty="0">
              <a:latin typeface="Arial" pitchFamily="34" charset="0"/>
            </a:endParaRPr>
          </a:p>
          <a:p>
            <a:pPr lvl="1"/>
            <a:r>
              <a:rPr lang="en-US" noProof="0" dirty="0">
                <a:latin typeface="Arial" pitchFamily="34" charset="0"/>
              </a:rPr>
              <a:t>4 </a:t>
            </a:r>
            <a:r>
              <a:rPr lang="en-US" noProof="0" dirty="0" err="1">
                <a:latin typeface="Arial" pitchFamily="34" charset="0"/>
              </a:rPr>
              <a:t>nem</a:t>
            </a:r>
            <a:r>
              <a:rPr lang="en-US" noProof="0" dirty="0">
                <a:latin typeface="Arial" pitchFamily="34" charset="0"/>
              </a:rPr>
              <a:t> </a:t>
            </a:r>
            <a:r>
              <a:rPr lang="en-US" noProof="0" dirty="0" err="1">
                <a:latin typeface="Arial" pitchFamily="34" charset="0"/>
              </a:rPr>
              <a:t>oktató</a:t>
            </a:r>
            <a:r>
              <a:rPr lang="en-US" dirty="0">
                <a:latin typeface="Arial" pitchFamily="34" charset="0"/>
              </a:rPr>
              <a:t>-</a:t>
            </a:r>
            <a:r>
              <a:rPr lang="en-US" noProof="0" dirty="0" err="1">
                <a:latin typeface="Arial" pitchFamily="34" charset="0"/>
              </a:rPr>
              <a:t>kutató</a:t>
            </a:r>
            <a:endParaRPr lang="hu-HU" noProof="0" dirty="0">
              <a:latin typeface="Arial" pitchFamily="34" charset="0"/>
            </a:endParaRPr>
          </a:p>
          <a:p>
            <a:r>
              <a:rPr lang="hu-HU" noProof="0" dirty="0">
                <a:latin typeface="Arial" pitchFamily="34" charset="0"/>
              </a:rPr>
              <a:t>Oktatási “kimenet” (évente)</a:t>
            </a:r>
          </a:p>
          <a:p>
            <a:pPr lvl="1"/>
            <a:r>
              <a:rPr lang="hu-HU" noProof="0" dirty="0">
                <a:latin typeface="Arial" pitchFamily="34" charset="0"/>
              </a:rPr>
              <a:t>50 </a:t>
            </a:r>
            <a:r>
              <a:rPr lang="hu-HU" noProof="0" dirty="0" err="1">
                <a:latin typeface="Arial" pitchFamily="34" charset="0"/>
              </a:rPr>
              <a:t>MSc</a:t>
            </a:r>
            <a:r>
              <a:rPr lang="hu-HU" noProof="0" dirty="0">
                <a:latin typeface="Arial" pitchFamily="34" charset="0"/>
              </a:rPr>
              <a:t> (</a:t>
            </a:r>
            <a:r>
              <a:rPr lang="hu-HU" noProof="0" dirty="0" err="1">
                <a:latin typeface="Arial" pitchFamily="34" charset="0"/>
              </a:rPr>
              <a:t>vill</a:t>
            </a:r>
            <a:r>
              <a:rPr lang="hu-HU" noProof="0" dirty="0">
                <a:latin typeface="Arial" pitchFamily="34" charset="0"/>
              </a:rPr>
              <a:t>., info., EÜ mérnök)</a:t>
            </a:r>
          </a:p>
          <a:p>
            <a:pPr lvl="1"/>
            <a:r>
              <a:rPr lang="hu-HU" noProof="0" dirty="0">
                <a:latin typeface="Arial" pitchFamily="34" charset="0"/>
              </a:rPr>
              <a:t>70 </a:t>
            </a:r>
            <a:r>
              <a:rPr lang="hu-HU" noProof="0" dirty="0" err="1">
                <a:latin typeface="Arial" pitchFamily="34" charset="0"/>
              </a:rPr>
              <a:t>BSc</a:t>
            </a:r>
            <a:r>
              <a:rPr lang="hu-HU" noProof="0" dirty="0">
                <a:latin typeface="Arial" pitchFamily="34" charset="0"/>
              </a:rPr>
              <a:t> (</a:t>
            </a:r>
            <a:r>
              <a:rPr lang="hu-HU" noProof="0" dirty="0" err="1">
                <a:latin typeface="Arial" pitchFamily="34" charset="0"/>
              </a:rPr>
              <a:t>vill</a:t>
            </a:r>
            <a:r>
              <a:rPr lang="hu-HU" noProof="0" dirty="0">
                <a:latin typeface="Arial" pitchFamily="34" charset="0"/>
              </a:rPr>
              <a:t>., info.)</a:t>
            </a:r>
          </a:p>
          <a:p>
            <a:pPr lvl="1"/>
            <a:r>
              <a:rPr lang="hu-HU" noProof="0" dirty="0">
                <a:latin typeface="Arial" pitchFamily="34" charset="0"/>
              </a:rPr>
              <a:t>15 </a:t>
            </a:r>
            <a:r>
              <a:rPr lang="hu-HU" noProof="0" dirty="0" err="1">
                <a:latin typeface="Arial" pitchFamily="34" charset="0"/>
              </a:rPr>
              <a:t>Bprof</a:t>
            </a:r>
            <a:r>
              <a:rPr lang="hu-HU" noProof="0" dirty="0">
                <a:latin typeface="Arial" pitchFamily="34" charset="0"/>
              </a:rPr>
              <a:t> (üzemmérnök info.)</a:t>
            </a:r>
          </a:p>
          <a:p>
            <a:pPr eaLnBrk="1" hangingPunct="1"/>
            <a:r>
              <a:rPr lang="hu-HU" noProof="0" dirty="0">
                <a:latin typeface="Arial" pitchFamily="34" charset="0"/>
              </a:rPr>
              <a:t>Partner egyetemek, kutatóhelyek: </a:t>
            </a:r>
            <a:r>
              <a:rPr lang="hu-HU" sz="2400" noProof="0" dirty="0">
                <a:latin typeface="Arial" pitchFamily="34" charset="0"/>
              </a:rPr>
              <a:t>Ausztria, Kanada, Németország, Franciaország, Spanyolország, Olaszország, Japán, Dél-Korea, USA, Ausztrália, Új-Zéland</a:t>
            </a:r>
          </a:p>
          <a:p>
            <a:pPr eaLnBrk="1" hangingPunct="1"/>
            <a:r>
              <a:rPr lang="hu-HU" noProof="0" dirty="0">
                <a:latin typeface="Arial" pitchFamily="34" charset="0"/>
              </a:rPr>
              <a:t>Most futó nagyobb EU-s projektek: SECTRO, E-Diploma, EMDS</a:t>
            </a:r>
            <a:r>
              <a:rPr lang="en-US" noProof="0" dirty="0">
                <a:latin typeface="Arial" pitchFamily="34" charset="0"/>
              </a:rPr>
              <a:t>, RISE</a:t>
            </a:r>
            <a:endParaRPr lang="hu-HU" noProof="0" dirty="0">
              <a:latin typeface="Arial" pitchFamily="34" charset="0"/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9480551" y="6237288"/>
            <a:ext cx="1008063" cy="476250"/>
          </a:xfrm>
        </p:spPr>
        <p:txBody>
          <a:bodyPr/>
          <a:lstStyle/>
          <a:p>
            <a:fld id="{0EF4BD67-A61A-4D02-9D31-44E239BB25BD}" type="slidenum">
              <a:rPr lang="hu-HU" smtClean="0"/>
              <a:pPr/>
              <a:t>4</a:t>
            </a:fld>
            <a:endParaRPr lang="hu-HU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29005B9E-9E78-9090-4473-B6D749BAC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76"/>
            <a:ext cx="11418425" cy="903983"/>
          </a:xfrm>
        </p:spPr>
        <p:txBody>
          <a:bodyPr>
            <a:normAutofit fontScale="90000"/>
          </a:bodyPr>
          <a:lstStyle/>
          <a:p>
            <a:r>
              <a:rPr lang="hu-HU" noProof="0"/>
              <a:t>Irányítástechnika és Informatika Tanszék</a:t>
            </a:r>
          </a:p>
        </p:txBody>
      </p:sp>
      <p:pic>
        <p:nvPicPr>
          <p:cNvPr id="8" name="Kép 7" descr="A képen szöveg, képernyőkép, Betűtíp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5BAC401-14AC-3B76-869A-AA44AD3F93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965" y="963721"/>
            <a:ext cx="5187046" cy="3442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Beszédbuborék: négyszög 8">
            <a:extLst>
              <a:ext uri="{FF2B5EF4-FFF2-40B4-BE49-F238E27FC236}">
                <a16:creationId xmlns:a16="http://schemas.microsoft.com/office/drawing/2014/main" id="{36F8B691-964B-78C1-0A48-2CBCF71D972E}"/>
              </a:ext>
            </a:extLst>
          </p:cNvPr>
          <p:cNvSpPr/>
          <p:nvPr/>
        </p:nvSpPr>
        <p:spPr>
          <a:xfrm>
            <a:off x="9380488" y="531407"/>
            <a:ext cx="1776714" cy="572947"/>
          </a:xfrm>
          <a:prstGeom prst="wedgeRectCallout">
            <a:avLst>
              <a:gd name="adj1" fmla="val -23765"/>
              <a:gd name="adj2" fmla="val 7620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VIK </a:t>
            </a:r>
            <a:r>
              <a:rPr lang="en-US" dirty="0" err="1"/>
              <a:t>Diplomaterv</a:t>
            </a:r>
            <a:r>
              <a:rPr lang="en-US" dirty="0"/>
              <a:t> </a:t>
            </a:r>
            <a:r>
              <a:rPr lang="en-US" dirty="0" err="1"/>
              <a:t>Portál</a:t>
            </a:r>
            <a:endParaRPr lang="hu-HU" dirty="0"/>
          </a:p>
        </p:txBody>
      </p:sp>
      <p:graphicFrame>
        <p:nvGraphicFramePr>
          <p:cNvPr id="11" name="Objektum 10">
            <a:extLst>
              <a:ext uri="{FF2B5EF4-FFF2-40B4-BE49-F238E27FC236}">
                <a16:creationId xmlns:a16="http://schemas.microsoft.com/office/drawing/2014/main" id="{3756F83E-A255-1455-FB81-6436287D4A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691886"/>
              </p:ext>
            </p:extLst>
          </p:nvPr>
        </p:nvGraphicFramePr>
        <p:xfrm>
          <a:off x="11230367" y="54742"/>
          <a:ext cx="883479" cy="883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CorelDRAW" r:id="rId7" imgW="3513960" imgH="3517560" progId="CorelDRAW.Graphic.12">
                  <p:embed/>
                </p:oleObj>
              </mc:Choice>
              <mc:Fallback>
                <p:oleObj name="CorelDRAW" r:id="rId7" imgW="3513960" imgH="3517560" progId="CorelDRAW.Graphic.12">
                  <p:embed/>
                  <p:pic>
                    <p:nvPicPr>
                      <p:cNvPr id="7" name="Objektum 6">
                        <a:extLst>
                          <a:ext uri="{FF2B5EF4-FFF2-40B4-BE49-F238E27FC236}">
                            <a16:creationId xmlns:a16="http://schemas.microsoft.com/office/drawing/2014/main" id="{521EE141-DF84-BD72-4E4D-13D0A8AE9B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0367" y="54742"/>
                        <a:ext cx="883479" cy="8834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Kép 13" descr="A képen szöveg, képernyőkép, Betűtípus, diagra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11C1090-3120-C925-02E1-1BF5DB129E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2024" y="2093088"/>
            <a:ext cx="5191987" cy="20962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9E0FD8CA-9254-B501-D4C9-BCD9CC05877E}"/>
              </a:ext>
            </a:extLst>
          </p:cNvPr>
          <p:cNvSpPr txBox="1"/>
          <p:nvPr/>
        </p:nvSpPr>
        <p:spPr>
          <a:xfrm>
            <a:off x="7517758" y="4040310"/>
            <a:ext cx="335790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Tudományos</a:t>
            </a:r>
            <a:r>
              <a:rPr lang="en-US" dirty="0"/>
              <a:t> </a:t>
            </a:r>
            <a:r>
              <a:rPr lang="en-US" dirty="0" err="1"/>
              <a:t>művek</a:t>
            </a:r>
            <a:r>
              <a:rPr lang="en-US" dirty="0"/>
              <a:t> </a:t>
            </a:r>
            <a:r>
              <a:rPr lang="en-US" dirty="0" err="1"/>
              <a:t>tára</a:t>
            </a:r>
            <a:r>
              <a:rPr lang="en-US" dirty="0"/>
              <a:t> [2000-]</a:t>
            </a:r>
            <a:endParaRPr lang="hu-HU" dirty="0"/>
          </a:p>
        </p:txBody>
      </p:sp>
      <p:sp>
        <p:nvSpPr>
          <p:cNvPr id="20" name="Felirat: kettős íves vonal keret nélkül 19">
            <a:extLst>
              <a:ext uri="{FF2B5EF4-FFF2-40B4-BE49-F238E27FC236}">
                <a16:creationId xmlns:a16="http://schemas.microsoft.com/office/drawing/2014/main" id="{0848316B-7D9E-630A-5D0C-7BBFC27EE8A1}"/>
              </a:ext>
            </a:extLst>
          </p:cNvPr>
          <p:cNvSpPr/>
          <p:nvPr/>
        </p:nvSpPr>
        <p:spPr>
          <a:xfrm>
            <a:off x="8053510" y="4551864"/>
            <a:ext cx="1194662" cy="612648"/>
          </a:xfrm>
          <a:prstGeom prst="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7427"/>
              <a:gd name="adj8" fmla="val -31887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Független</a:t>
            </a:r>
            <a:r>
              <a:rPr lang="en-US" dirty="0"/>
              <a:t> </a:t>
            </a:r>
            <a:r>
              <a:rPr lang="en-US" dirty="0" err="1"/>
              <a:t>idézések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2917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0AC84C-77D5-62C8-3B4A-A6618ACD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89"/>
            <a:ext cx="10515600" cy="794621"/>
          </a:xfrm>
        </p:spPr>
        <p:txBody>
          <a:bodyPr>
            <a:normAutofit fontScale="90000"/>
          </a:bodyPr>
          <a:lstStyle/>
          <a:p>
            <a:r>
              <a:rPr lang="hu-HU" noProof="0"/>
              <a:t>Irányítástechnika és Informatika Tanszék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0A0A0A9-5C44-C6AD-1E16-3A58DBBEAB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3955732"/>
              </p:ext>
            </p:extLst>
          </p:nvPr>
        </p:nvGraphicFramePr>
        <p:xfrm>
          <a:off x="-482126" y="4133806"/>
          <a:ext cx="5439361" cy="2798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074" name="Picture 2" descr="13+ Thousand Person Front Computer Icon Royalty-Free Images, Stock Photos &amp;  Pictures | Shutterstock">
            <a:extLst>
              <a:ext uri="{FF2B5EF4-FFF2-40B4-BE49-F238E27FC236}">
                <a16:creationId xmlns:a16="http://schemas.microsoft.com/office/drawing/2014/main" id="{5B23783F-F465-07A7-D551-92240A243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00" y="1397496"/>
            <a:ext cx="2476500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ktum 4">
            <a:extLst>
              <a:ext uri="{FF2B5EF4-FFF2-40B4-BE49-F238E27FC236}">
                <a16:creationId xmlns:a16="http://schemas.microsoft.com/office/drawing/2014/main" id="{0600FFBD-2EA0-9527-4D77-F3B2BBF278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369762"/>
              </p:ext>
            </p:extLst>
          </p:nvPr>
        </p:nvGraphicFramePr>
        <p:xfrm>
          <a:off x="11230367" y="54742"/>
          <a:ext cx="883479" cy="883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CorelDRAW" r:id="rId13" imgW="3513960" imgH="3517560" progId="CorelDRAW.Graphic.12">
                  <p:embed/>
                </p:oleObj>
              </mc:Choice>
              <mc:Fallback>
                <p:oleObj name="CorelDRAW" r:id="rId13" imgW="3513960" imgH="3517560" progId="CorelDRAW.Graphic.12">
                  <p:embed/>
                  <p:pic>
                    <p:nvPicPr>
                      <p:cNvPr id="7" name="Objektum 6">
                        <a:extLst>
                          <a:ext uri="{FF2B5EF4-FFF2-40B4-BE49-F238E27FC236}">
                            <a16:creationId xmlns:a16="http://schemas.microsoft.com/office/drawing/2014/main" id="{521EE141-DF84-BD72-4E4D-13D0A8AE9B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0367" y="54742"/>
                        <a:ext cx="883479" cy="8834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Nyíl: felfelé mutató 5">
            <a:extLst>
              <a:ext uri="{FF2B5EF4-FFF2-40B4-BE49-F238E27FC236}">
                <a16:creationId xmlns:a16="http://schemas.microsoft.com/office/drawing/2014/main" id="{6B7263D0-93DA-04AC-A00B-3E2656C10C05}"/>
              </a:ext>
            </a:extLst>
          </p:cNvPr>
          <p:cNvSpPr/>
          <p:nvPr/>
        </p:nvSpPr>
        <p:spPr>
          <a:xfrm>
            <a:off x="1156688" y="2858743"/>
            <a:ext cx="318565" cy="1533833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Nyíl: felfelé mutató 7">
            <a:extLst>
              <a:ext uri="{FF2B5EF4-FFF2-40B4-BE49-F238E27FC236}">
                <a16:creationId xmlns:a16="http://schemas.microsoft.com/office/drawing/2014/main" id="{E392E93F-3B93-B11B-C099-E700B6445789}"/>
              </a:ext>
            </a:extLst>
          </p:cNvPr>
          <p:cNvSpPr/>
          <p:nvPr/>
        </p:nvSpPr>
        <p:spPr>
          <a:xfrm rot="10800000">
            <a:off x="1549773" y="2858335"/>
            <a:ext cx="318565" cy="1533833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6116EE4-A45D-A4EA-73F7-AAB942191F8E}"/>
              </a:ext>
            </a:extLst>
          </p:cNvPr>
          <p:cNvSpPr txBox="1"/>
          <p:nvPr/>
        </p:nvSpPr>
        <p:spPr>
          <a:xfrm>
            <a:off x="1942857" y="3085484"/>
            <a:ext cx="15653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noProof="0"/>
              <a:t>Vizualizáció</a:t>
            </a:r>
          </a:p>
          <a:p>
            <a:r>
              <a:rPr lang="hu-HU" noProof="0" dirty="0"/>
              <a:t>Szimuláció</a:t>
            </a:r>
          </a:p>
          <a:p>
            <a:r>
              <a:rPr lang="hu-HU" noProof="0" dirty="0" err="1"/>
              <a:t>Virtualizáció</a:t>
            </a:r>
            <a:endParaRPr lang="hu-HU" noProof="0" dirty="0"/>
          </a:p>
          <a:p>
            <a:r>
              <a:rPr lang="hu-HU" noProof="0" dirty="0"/>
              <a:t>Optimalizálás</a:t>
            </a:r>
          </a:p>
        </p:txBody>
      </p:sp>
      <p:sp>
        <p:nvSpPr>
          <p:cNvPr id="20485" name="Rectangle 9"/>
          <p:cNvSpPr txBox="1">
            <a:spLocks noChangeArrowheads="1"/>
          </p:cNvSpPr>
          <p:nvPr/>
        </p:nvSpPr>
        <p:spPr>
          <a:xfrm>
            <a:off x="3961743" y="818431"/>
            <a:ext cx="7004707" cy="397742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b="1" noProof="0" dirty="0"/>
              <a:t>Kompetenciaterületek</a:t>
            </a:r>
          </a:p>
          <a:p>
            <a:pPr marL="514350" indent="-514350">
              <a:buFont typeface="+mj-lt"/>
              <a:buAutoNum type="arabicPeriod"/>
            </a:pPr>
            <a:r>
              <a:rPr lang="hu-HU" noProof="0" dirty="0"/>
              <a:t>Számítógépes grafika és geometriai modellezés</a:t>
            </a:r>
            <a:r>
              <a:rPr lang="en-US" noProof="0" dirty="0"/>
              <a:t>, </a:t>
            </a:r>
            <a:r>
              <a:rPr lang="en-US" noProof="0" dirty="0" err="1"/>
              <a:t>gépi</a:t>
            </a:r>
            <a:r>
              <a:rPr lang="en-US" noProof="0" dirty="0"/>
              <a:t> </a:t>
            </a:r>
            <a:r>
              <a:rPr lang="en-US" noProof="0" dirty="0" err="1"/>
              <a:t>látás</a:t>
            </a:r>
            <a:endParaRPr lang="hu-HU" noProof="0" dirty="0"/>
          </a:p>
          <a:p>
            <a:pPr marL="514350" indent="-514350">
              <a:buFont typeface="+mj-lt"/>
              <a:buAutoNum type="arabicPeriod"/>
            </a:pPr>
            <a:r>
              <a:rPr lang="hu-HU" noProof="0" dirty="0"/>
              <a:t>Orvosi informatika 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Digitális rendszerek</a:t>
            </a:r>
          </a:p>
          <a:p>
            <a:pPr marL="514350" indent="-514350">
              <a:buFont typeface="+mj-lt"/>
              <a:buAutoNum type="arabicPeriod"/>
            </a:pPr>
            <a:r>
              <a:rPr lang="hu-HU" noProof="0" dirty="0"/>
              <a:t>Szoftvertechnológia és felhő alapú rendszerek</a:t>
            </a:r>
          </a:p>
          <a:p>
            <a:pPr marL="514350" indent="-514350">
              <a:buFont typeface="+mj-lt"/>
              <a:buAutoNum type="arabicPeriod"/>
            </a:pPr>
            <a:r>
              <a:rPr lang="hu-HU" noProof="0" dirty="0"/>
              <a:t>Irányítástechnika és robotika</a:t>
            </a:r>
          </a:p>
        </p:txBody>
      </p:sp>
      <p:pic>
        <p:nvPicPr>
          <p:cNvPr id="15" name="test_straight_initial_error_x-0p4_y-0p3_Rxy-1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071792" y="4795852"/>
            <a:ext cx="2496229" cy="187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APC">
            <a:extLst>
              <a:ext uri="{FF2B5EF4-FFF2-40B4-BE49-F238E27FC236}">
                <a16:creationId xmlns:a16="http://schemas.microsoft.com/office/drawing/2014/main" id="{84681A98-B038-2448-44F5-F8C265D71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98075" y="4798224"/>
            <a:ext cx="2972975" cy="183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Nyíl: felfelé mutató 12">
            <a:extLst>
              <a:ext uri="{FF2B5EF4-FFF2-40B4-BE49-F238E27FC236}">
                <a16:creationId xmlns:a16="http://schemas.microsoft.com/office/drawing/2014/main" id="{4A4C9CCB-BB97-3832-514A-CDF43ED10544}"/>
              </a:ext>
            </a:extLst>
          </p:cNvPr>
          <p:cNvSpPr/>
          <p:nvPr/>
        </p:nvSpPr>
        <p:spPr>
          <a:xfrm rot="16200000">
            <a:off x="9186231" y="2444321"/>
            <a:ext cx="3752850" cy="1052195"/>
          </a:xfrm>
          <a:prstGeom prst="upArrow">
            <a:avLst>
              <a:gd name="adj1" fmla="val 76979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/>
              <a:t>Mesterséges </a:t>
            </a:r>
            <a:r>
              <a:rPr lang="en-US" noProof="0" dirty="0" err="1"/>
              <a:t>intelligencia</a:t>
            </a:r>
            <a:r>
              <a:rPr lang="hu-HU" noProof="0" dirty="0"/>
              <a:t> és gépi tanulás </a:t>
            </a:r>
          </a:p>
        </p:txBody>
      </p:sp>
      <p:pic>
        <p:nvPicPr>
          <p:cNvPr id="14" name="Ocean1.avi">
            <a:hlinkClick r:id="" action="ppaction://media"/>
            <a:extLst>
              <a:ext uri="{FF2B5EF4-FFF2-40B4-BE49-F238E27FC236}">
                <a16:creationId xmlns:a16="http://schemas.microsoft.com/office/drawing/2014/main" id="{A53882D4-F0A6-8DED-37B3-9ED3C5E8E061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74724" y="4849216"/>
            <a:ext cx="2539122" cy="192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8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25AA-F176-FBF5-4EB3-215064A62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-884"/>
            <a:ext cx="10515600" cy="1325563"/>
          </a:xfrm>
        </p:spPr>
        <p:txBody>
          <a:bodyPr/>
          <a:lstStyle/>
          <a:p>
            <a:r>
              <a:rPr lang="en-US" err="1"/>
              <a:t>Számítógépes</a:t>
            </a:r>
            <a:r>
              <a:rPr lang="en-US"/>
              <a:t> </a:t>
            </a:r>
            <a:r>
              <a:rPr lang="en-US" err="1"/>
              <a:t>grafika</a:t>
            </a:r>
            <a:r>
              <a:rPr lang="en-US"/>
              <a:t> </a:t>
            </a:r>
            <a:r>
              <a:rPr lang="en-US" err="1"/>
              <a:t>és</a:t>
            </a:r>
            <a:r>
              <a:rPr lang="en-US"/>
              <a:t> </a:t>
            </a:r>
            <a:r>
              <a:rPr lang="en-US" err="1"/>
              <a:t>geometria</a:t>
            </a:r>
          </a:p>
        </p:txBody>
      </p:sp>
      <p:sp>
        <p:nvSpPr>
          <p:cNvPr id="5" name="Szövegdoboz 5">
            <a:extLst>
              <a:ext uri="{FF2B5EF4-FFF2-40B4-BE49-F238E27FC236}">
                <a16:creationId xmlns:a16="http://schemas.microsoft.com/office/drawing/2014/main" id="{DCB779AF-A519-8E75-607D-4D302DE2F3EE}"/>
              </a:ext>
            </a:extLst>
          </p:cNvPr>
          <p:cNvSpPr txBox="1"/>
          <p:nvPr/>
        </p:nvSpPr>
        <p:spPr>
          <a:xfrm>
            <a:off x="166913" y="1369681"/>
            <a:ext cx="45719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/>
              <a:t>Képszintézis</a:t>
            </a:r>
          </a:p>
        </p:txBody>
      </p:sp>
      <p:pic>
        <p:nvPicPr>
          <p:cNvPr id="7" name="Picture 6" descr="A close-up of a face&#10;&#10;AI-generated content may be incorrect.">
            <a:extLst>
              <a:ext uri="{FF2B5EF4-FFF2-40B4-BE49-F238E27FC236}">
                <a16:creationId xmlns:a16="http://schemas.microsoft.com/office/drawing/2014/main" id="{A1C0AD56-C427-4C54-B94E-1BFA8E13A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315" y="133897"/>
            <a:ext cx="2743200" cy="2846002"/>
          </a:xfrm>
          <a:prstGeom prst="rect">
            <a:avLst/>
          </a:prstGeom>
        </p:spPr>
      </p:pic>
      <p:sp>
        <p:nvSpPr>
          <p:cNvPr id="9" name="Szövegdoboz 5">
            <a:extLst>
              <a:ext uri="{FF2B5EF4-FFF2-40B4-BE49-F238E27FC236}">
                <a16:creationId xmlns:a16="http://schemas.microsoft.com/office/drawing/2014/main" id="{250524EC-2453-ED21-0A4B-E80F4A1ECC50}"/>
              </a:ext>
            </a:extLst>
          </p:cNvPr>
          <p:cNvSpPr txBox="1"/>
          <p:nvPr/>
        </p:nvSpPr>
        <p:spPr>
          <a:xfrm>
            <a:off x="9282934" y="5714131"/>
            <a:ext cx="273951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/>
              <a:t>Számítógépes geometriai tervezés</a:t>
            </a:r>
          </a:p>
        </p:txBody>
      </p:sp>
      <p:pic>
        <p:nvPicPr>
          <p:cNvPr id="11" name="Picture 10" descr="A close-up of a watch&#10;&#10;AI-generated content may be incorrect.">
            <a:extLst>
              <a:ext uri="{FF2B5EF4-FFF2-40B4-BE49-F238E27FC236}">
                <a16:creationId xmlns:a16="http://schemas.microsoft.com/office/drawing/2014/main" id="{906364F6-2255-833F-450C-1A28B83E7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39" y="1741940"/>
            <a:ext cx="2266950" cy="2085975"/>
          </a:xfrm>
          <a:prstGeom prst="rect">
            <a:avLst/>
          </a:prstGeom>
        </p:spPr>
      </p:pic>
      <p:pic>
        <p:nvPicPr>
          <p:cNvPr id="12" name="Picture 11" descr="A cloud shaped like a rabbit&#10;&#10;AI-generated content may be incorrect.">
            <a:extLst>
              <a:ext uri="{FF2B5EF4-FFF2-40B4-BE49-F238E27FC236}">
                <a16:creationId xmlns:a16="http://schemas.microsoft.com/office/drawing/2014/main" id="{2B6AD204-3434-1B52-11C0-8BE518BF4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325" y="1737858"/>
            <a:ext cx="2237921" cy="2084393"/>
          </a:xfrm>
          <a:prstGeom prst="rect">
            <a:avLst/>
          </a:prstGeom>
        </p:spPr>
      </p:pic>
      <p:pic>
        <p:nvPicPr>
          <p:cNvPr id="13" name="Picture 12" descr="A person with long hair and beard holding a shield and a sword&#10;&#10;AI-generated content may be incorrect.">
            <a:extLst>
              <a:ext uri="{FF2B5EF4-FFF2-40B4-BE49-F238E27FC236}">
                <a16:creationId xmlns:a16="http://schemas.microsoft.com/office/drawing/2014/main" id="{582FCCA2-A1A7-DD65-C3E8-5D6615D82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72" y="3891675"/>
            <a:ext cx="4571547" cy="2089150"/>
          </a:xfrm>
          <a:prstGeom prst="rect">
            <a:avLst/>
          </a:prstGeom>
        </p:spPr>
      </p:pic>
      <p:sp>
        <p:nvSpPr>
          <p:cNvPr id="17" name="Szövegdoboz 5">
            <a:extLst>
              <a:ext uri="{FF2B5EF4-FFF2-40B4-BE49-F238E27FC236}">
                <a16:creationId xmlns:a16="http://schemas.microsoft.com/office/drawing/2014/main" id="{46F0BCF6-50AC-9CF3-A223-30932EB4711E}"/>
              </a:ext>
            </a:extLst>
          </p:cNvPr>
          <p:cNvSpPr txBox="1"/>
          <p:nvPr/>
        </p:nvSpPr>
        <p:spPr>
          <a:xfrm>
            <a:off x="4800598" y="1367867"/>
            <a:ext cx="421815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/>
              <a:t>Algoritmikus fotográfia</a:t>
            </a:r>
            <a:endParaRPr lang="en-US" err="1"/>
          </a:p>
        </p:txBody>
      </p:sp>
      <p:pic>
        <p:nvPicPr>
          <p:cNvPr id="19" name="Picture 18" descr="A street view of a building and a street light&#10;&#10;AI-generated content may be incorrect.">
            <a:extLst>
              <a:ext uri="{FF2B5EF4-FFF2-40B4-BE49-F238E27FC236}">
                <a16:creationId xmlns:a16="http://schemas.microsoft.com/office/drawing/2014/main" id="{3BC63F6A-457C-96DC-0ADD-C541B0B28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7446" y="1740226"/>
            <a:ext cx="4218301" cy="2084393"/>
          </a:xfrm>
          <a:prstGeom prst="rect">
            <a:avLst/>
          </a:prstGeom>
        </p:spPr>
      </p:pic>
      <p:pic>
        <p:nvPicPr>
          <p:cNvPr id="21" name="Picture 20" descr="A split screen of a city&#10;&#10;AI-generated content may be incorrect.">
            <a:extLst>
              <a:ext uri="{FF2B5EF4-FFF2-40B4-BE49-F238E27FC236}">
                <a16:creationId xmlns:a16="http://schemas.microsoft.com/office/drawing/2014/main" id="{C9A3B1A9-A5FE-7EAC-695D-337FD122D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446" y="3894850"/>
            <a:ext cx="4215042" cy="2082800"/>
          </a:xfrm>
          <a:prstGeom prst="rect">
            <a:avLst/>
          </a:prstGeom>
        </p:spPr>
      </p:pic>
      <p:pic>
        <p:nvPicPr>
          <p:cNvPr id="22" name="Picture 21" descr="A colorful object with lines and dots&#10;&#10;AI-generated content may be incorrect.">
            <a:extLst>
              <a:ext uri="{FF2B5EF4-FFF2-40B4-BE49-F238E27FC236}">
                <a16:creationId xmlns:a16="http://schemas.microsoft.com/office/drawing/2014/main" id="{A3E90E4A-9B46-B7A0-239A-1B85A1F463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329" y="3211172"/>
            <a:ext cx="2743199" cy="237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52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EB50AEE-AC31-C869-9F5E-393D02077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6331"/>
            <a:ext cx="8518071" cy="1053169"/>
          </a:xfrm>
        </p:spPr>
        <p:txBody>
          <a:bodyPr>
            <a:normAutofit fontScale="90000"/>
          </a:bodyPr>
          <a:lstStyle/>
          <a:p>
            <a:r>
              <a:rPr lang="hu-HU" noProof="0"/>
              <a:t>Számítógépes grafika és geometria</a:t>
            </a:r>
          </a:p>
        </p:txBody>
      </p:sp>
      <p:sp>
        <p:nvSpPr>
          <p:cNvPr id="7" name="Szövegdoboz 5">
            <a:extLst>
              <a:ext uri="{FF2B5EF4-FFF2-40B4-BE49-F238E27FC236}">
                <a16:creationId xmlns:a16="http://schemas.microsoft.com/office/drawing/2014/main" id="{607537A5-7853-6337-4265-D0EE6F4FCFE3}"/>
              </a:ext>
            </a:extLst>
          </p:cNvPr>
          <p:cNvSpPr txBox="1"/>
          <p:nvPr/>
        </p:nvSpPr>
        <p:spPr>
          <a:xfrm>
            <a:off x="312056" y="1527906"/>
            <a:ext cx="333669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/>
              <a:t>Orvosi képalkotás</a:t>
            </a:r>
          </a:p>
        </p:txBody>
      </p:sp>
      <p:pic>
        <p:nvPicPr>
          <p:cNvPr id="13" name="Picture 12" descr="A close up of a human body&#10;&#10;AI-generated content may be incorrect.">
            <a:extLst>
              <a:ext uri="{FF2B5EF4-FFF2-40B4-BE49-F238E27FC236}">
                <a16:creationId xmlns:a16="http://schemas.microsoft.com/office/drawing/2014/main" id="{C815701A-55A0-DC2E-4033-7550754F7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375" y="2628665"/>
            <a:ext cx="2351208" cy="3609788"/>
          </a:xfrm>
          <a:prstGeom prst="rect">
            <a:avLst/>
          </a:prstGeom>
        </p:spPr>
      </p:pic>
      <p:pic>
        <p:nvPicPr>
          <p:cNvPr id="15" name="Picture 14" descr="A x-ray of a child&#10;&#10;AI-generated content may be incorrect.">
            <a:extLst>
              <a:ext uri="{FF2B5EF4-FFF2-40B4-BE49-F238E27FC236}">
                <a16:creationId xmlns:a16="http://schemas.microsoft.com/office/drawing/2014/main" id="{E14F7C69-65BF-2A47-ACF3-6CFD0BC00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65" y="1524381"/>
            <a:ext cx="2228515" cy="4708358"/>
          </a:xfrm>
          <a:prstGeom prst="rect">
            <a:avLst/>
          </a:prstGeom>
        </p:spPr>
      </p:pic>
      <p:sp>
        <p:nvSpPr>
          <p:cNvPr id="17" name="Szövegdoboz 5">
            <a:extLst>
              <a:ext uri="{FF2B5EF4-FFF2-40B4-BE49-F238E27FC236}">
                <a16:creationId xmlns:a16="http://schemas.microsoft.com/office/drawing/2014/main" id="{5E74227D-2378-589C-E21C-3E91CD133A4C}"/>
              </a:ext>
            </a:extLst>
          </p:cNvPr>
          <p:cNvSpPr txBox="1"/>
          <p:nvPr/>
        </p:nvSpPr>
        <p:spPr>
          <a:xfrm>
            <a:off x="6096763" y="1906040"/>
            <a:ext cx="234944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/>
              <a:t>AI orvosi diagnózis</a:t>
            </a:r>
          </a:p>
          <a:p>
            <a:endParaRPr lang="hu-HU"/>
          </a:p>
        </p:txBody>
      </p:sp>
      <p:sp>
        <p:nvSpPr>
          <p:cNvPr id="19" name="Szövegdoboz 5">
            <a:extLst>
              <a:ext uri="{FF2B5EF4-FFF2-40B4-BE49-F238E27FC236}">
                <a16:creationId xmlns:a16="http://schemas.microsoft.com/office/drawing/2014/main" id="{497AD8C3-935A-D83D-29C5-4C23B8C3B8ED}"/>
              </a:ext>
            </a:extLst>
          </p:cNvPr>
          <p:cNvSpPr txBox="1"/>
          <p:nvPr/>
        </p:nvSpPr>
        <p:spPr>
          <a:xfrm>
            <a:off x="8673144" y="6256601"/>
            <a:ext cx="333602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hu-HU"/>
              <a:t>Műtéti szimuláció</a:t>
            </a:r>
          </a:p>
        </p:txBody>
      </p:sp>
      <p:pic>
        <p:nvPicPr>
          <p:cNvPr id="24" name="Picture 23" descr="A x-ray of a person&amp;#39;s chest&#10;&#10;AI-generated content may be incorrect.">
            <a:extLst>
              <a:ext uri="{FF2B5EF4-FFF2-40B4-BE49-F238E27FC236}">
                <a16:creationId xmlns:a16="http://schemas.microsoft.com/office/drawing/2014/main" id="{720931F8-EB47-521B-72AB-6EDE40551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79" y="1969418"/>
            <a:ext cx="1743075" cy="2469983"/>
          </a:xfrm>
          <a:prstGeom prst="rect">
            <a:avLst/>
          </a:prstGeom>
        </p:spPr>
      </p:pic>
      <p:pic>
        <p:nvPicPr>
          <p:cNvPr id="25" name="Picture 24" descr="A close-up of an x-ray of a person&amp;#39;s stomach&#10;&#10;AI-generated content may be incorrect.">
            <a:extLst>
              <a:ext uri="{FF2B5EF4-FFF2-40B4-BE49-F238E27FC236}">
                <a16:creationId xmlns:a16="http://schemas.microsoft.com/office/drawing/2014/main" id="{3AE97639-D3BC-9781-4783-0EA8D260F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421" y="1972176"/>
            <a:ext cx="1580147" cy="2464470"/>
          </a:xfrm>
          <a:prstGeom prst="rect">
            <a:avLst/>
          </a:prstGeom>
        </p:spPr>
      </p:pic>
      <p:pic>
        <p:nvPicPr>
          <p:cNvPr id="26" name="Picture 25" descr="A screenshot of a computer generated image of a human body&#10;&#10;AI-generated content may be incorrect.">
            <a:extLst>
              <a:ext uri="{FF2B5EF4-FFF2-40B4-BE49-F238E27FC236}">
                <a16:creationId xmlns:a16="http://schemas.microsoft.com/office/drawing/2014/main" id="{3F1A556E-7FD6-4C70-0070-955CB887F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7538" y="139366"/>
            <a:ext cx="3455070" cy="3715753"/>
          </a:xfrm>
          <a:prstGeom prst="rect">
            <a:avLst/>
          </a:prstGeom>
        </p:spPr>
      </p:pic>
      <p:pic>
        <p:nvPicPr>
          <p:cNvPr id="27" name="Picture 26" descr="A red hat with a green line&#10;&#10;AI-generated content may be incorrect.">
            <a:extLst>
              <a:ext uri="{FF2B5EF4-FFF2-40B4-BE49-F238E27FC236}">
                <a16:creationId xmlns:a16="http://schemas.microsoft.com/office/drawing/2014/main" id="{B47B9BB2-205C-92AD-A637-65C71293D0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4029" y="3861384"/>
            <a:ext cx="3446046" cy="2367716"/>
          </a:xfrm>
          <a:prstGeom prst="rect">
            <a:avLst/>
          </a:prstGeom>
        </p:spPr>
      </p:pic>
      <p:pic>
        <p:nvPicPr>
          <p:cNvPr id="28" name="Picture 27" descr="A close-up of a skull&#10;&#10;AI-generated content may be incorrect.">
            <a:extLst>
              <a:ext uri="{FF2B5EF4-FFF2-40B4-BE49-F238E27FC236}">
                <a16:creationId xmlns:a16="http://schemas.microsoft.com/office/drawing/2014/main" id="{02387D87-3993-A1B6-F554-7B7EB74D4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325" y="4463966"/>
            <a:ext cx="3333750" cy="230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56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899"/>
            <a:ext cx="10515600" cy="979293"/>
          </a:xfrm>
        </p:spPr>
        <p:txBody>
          <a:bodyPr/>
          <a:lstStyle/>
          <a:p>
            <a:r>
              <a:rPr lang="en-US" dirty="0" err="1"/>
              <a:t>Orvosi</a:t>
            </a:r>
            <a:r>
              <a:rPr lang="en-US" dirty="0"/>
              <a:t> </a:t>
            </a:r>
            <a:r>
              <a:rPr lang="en-US" dirty="0" err="1"/>
              <a:t>informatika</a:t>
            </a:r>
            <a:endParaRPr lang="hu-HU" dirty="0"/>
          </a:p>
        </p:txBody>
      </p:sp>
      <p:pic>
        <p:nvPicPr>
          <p:cNvPr id="4" name="Kép 11" descr="A képen clipart, szöveg, rajzfilm, Grafik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540718E-0AEF-2DAB-3E14-53884C22343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20" y="3156539"/>
            <a:ext cx="6270928" cy="3564935"/>
          </a:xfrm>
          <a:prstGeom prst="rect">
            <a:avLst/>
          </a:prstGeom>
        </p:spPr>
      </p:pic>
      <p:sp>
        <p:nvSpPr>
          <p:cNvPr id="5" name="Szövegdoboz 5">
            <a:extLst>
              <a:ext uri="{FF2B5EF4-FFF2-40B4-BE49-F238E27FC236}">
                <a16:creationId xmlns:a16="http://schemas.microsoft.com/office/drawing/2014/main" id="{6D3C1535-11C3-50F8-AA15-24A1C5706E73}"/>
              </a:ext>
            </a:extLst>
          </p:cNvPr>
          <p:cNvSpPr txBox="1"/>
          <p:nvPr/>
        </p:nvSpPr>
        <p:spPr>
          <a:xfrm>
            <a:off x="513760" y="1110933"/>
            <a:ext cx="3480723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Modell-</a:t>
            </a:r>
            <a:r>
              <a:rPr lang="en-US" sz="1400" dirty="0" err="1">
                <a:latin typeface="Garamond" panose="02020404030301010803" pitchFamily="18" charset="0"/>
              </a:rPr>
              <a:t>alapú</a:t>
            </a:r>
            <a:r>
              <a:rPr lang="en-US" sz="1400" dirty="0">
                <a:latin typeface="Garamond" panose="02020404030301010803" pitchFamily="18" charset="0"/>
              </a:rPr>
              <a:t> (pl. </a:t>
            </a:r>
            <a:r>
              <a:rPr lang="en-US" sz="1400" dirty="0" err="1">
                <a:latin typeface="Garamond" panose="02020404030301010803" pitchFamily="18" charset="0"/>
              </a:rPr>
              <a:t>prediktív</a:t>
            </a:r>
            <a:r>
              <a:rPr lang="en-US" sz="1400" dirty="0">
                <a:latin typeface="Garamond" panose="02020404030301010803" pitchFamily="18" charset="0"/>
              </a:rPr>
              <a:t>) </a:t>
            </a:r>
            <a:r>
              <a:rPr lang="en-US" sz="1400" dirty="0" err="1">
                <a:latin typeface="Garamond" panose="02020404030301010803" pitchFamily="18" charset="0"/>
              </a:rPr>
              <a:t>vércukor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szabályozás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intenzív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kezelés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alatt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álló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betegek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személyre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szabott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terápiájához</a:t>
            </a:r>
            <a:r>
              <a:rPr lang="en-US" sz="1400" dirty="0">
                <a:latin typeface="Garamond" panose="02020404030301010803" pitchFamily="18" charset="0"/>
              </a:rPr>
              <a:t>. </a:t>
            </a:r>
            <a:r>
              <a:rPr lang="en-US" sz="1400" b="1" dirty="0" err="1">
                <a:latin typeface="Garamond" panose="02020404030301010803" pitchFamily="18" charset="0"/>
              </a:rPr>
              <a:t>Használatban</a:t>
            </a:r>
            <a:r>
              <a:rPr lang="en-US" sz="1400" b="1" dirty="0">
                <a:latin typeface="Garamond" panose="02020404030301010803" pitchFamily="18" charset="0"/>
              </a:rPr>
              <a:t> </a:t>
            </a:r>
            <a:r>
              <a:rPr lang="en-US" sz="1400" b="1" dirty="0" err="1">
                <a:latin typeface="Garamond" panose="02020404030301010803" pitchFamily="18" charset="0"/>
              </a:rPr>
              <a:t>levő</a:t>
            </a:r>
            <a:r>
              <a:rPr lang="en-US" sz="1400" b="1" dirty="0">
                <a:latin typeface="Garamond" panose="02020404030301010803" pitchFamily="18" charset="0"/>
              </a:rPr>
              <a:t> </a:t>
            </a:r>
            <a:r>
              <a:rPr lang="en-US" sz="1400" b="1" dirty="0" err="1">
                <a:latin typeface="Garamond" panose="02020404030301010803" pitchFamily="18" charset="0"/>
              </a:rPr>
              <a:t>protokoll</a:t>
            </a:r>
            <a:r>
              <a:rPr lang="en-US" sz="1400" b="1" dirty="0">
                <a:latin typeface="Garamond" panose="02020404030301010803" pitchFamily="18" charset="0"/>
              </a:rPr>
              <a:t>. </a:t>
            </a:r>
            <a:r>
              <a:rPr lang="en-US" sz="1400" dirty="0">
                <a:latin typeface="Garamond" panose="02020404030301010803" pitchFamily="18" charset="0"/>
              </a:rPr>
              <a:t>(</a:t>
            </a:r>
            <a:r>
              <a:rPr lang="en-US" sz="1400" dirty="0" err="1">
                <a:latin typeface="Garamond" panose="02020404030301010803" pitchFamily="18" charset="0"/>
              </a:rPr>
              <a:t>Nemzetközi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együttműködésben</a:t>
            </a:r>
            <a:r>
              <a:rPr lang="en-US" sz="1400" dirty="0">
                <a:latin typeface="Garamond" panose="02020404030301010803" pitchFamily="18" charset="0"/>
              </a:rPr>
              <a:t>: NZ, AU, BE, D H2020)</a:t>
            </a:r>
            <a:endParaRPr lang="hu-HU" sz="1400" dirty="0">
              <a:latin typeface="Garamond" panose="02020404030301010803" pitchFamily="18" charset="0"/>
            </a:endParaRPr>
          </a:p>
        </p:txBody>
      </p:sp>
      <p:pic>
        <p:nvPicPr>
          <p:cNvPr id="6" name="image6.png" descr="C:\scratch\tablet_1_merged.png">
            <a:extLst>
              <a:ext uri="{FF2B5EF4-FFF2-40B4-BE49-F238E27FC236}">
                <a16:creationId xmlns:a16="http://schemas.microsoft.com/office/drawing/2014/main" id="{92480764-48BA-88DA-C922-45F0DFC34C8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065540" y="850371"/>
            <a:ext cx="2030460" cy="25786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777" y="1700822"/>
            <a:ext cx="5739956" cy="5020652"/>
          </a:xfrm>
          <a:prstGeom prst="rect">
            <a:avLst/>
          </a:prstGeom>
        </p:spPr>
      </p:pic>
      <p:sp>
        <p:nvSpPr>
          <p:cNvPr id="9" name="Szövegdoboz 5">
            <a:extLst>
              <a:ext uri="{FF2B5EF4-FFF2-40B4-BE49-F238E27FC236}">
                <a16:creationId xmlns:a16="http://schemas.microsoft.com/office/drawing/2014/main" id="{6D3C1535-11C3-50F8-AA15-24A1C5706E73}"/>
              </a:ext>
            </a:extLst>
          </p:cNvPr>
          <p:cNvSpPr txBox="1"/>
          <p:nvPr/>
        </p:nvSpPr>
        <p:spPr>
          <a:xfrm>
            <a:off x="6836693" y="694799"/>
            <a:ext cx="4599697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>
                <a:latin typeface="Garamond" panose="02020404030301010803" pitchFamily="18" charset="0"/>
              </a:rPr>
              <a:t>Mesterséges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intelligencia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alapú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orvosi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képfeldolgozás</a:t>
            </a:r>
            <a:r>
              <a:rPr lang="en-US" sz="1400" dirty="0">
                <a:latin typeface="Garamond" panose="02020404030301010803" pitchFamily="18" charset="0"/>
              </a:rPr>
              <a:t> a </a:t>
            </a:r>
            <a:r>
              <a:rPr lang="en-US" sz="1400" dirty="0" err="1">
                <a:latin typeface="Garamond" panose="02020404030301010803" pitchFamily="18" charset="0"/>
              </a:rPr>
              <a:t>klinikai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döntéshozatal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támogatására</a:t>
            </a:r>
            <a:r>
              <a:rPr lang="en-US" sz="1400" dirty="0">
                <a:latin typeface="Garamond" panose="02020404030301010803" pitchFamily="18" charset="0"/>
              </a:rPr>
              <a:t>. (</a:t>
            </a:r>
            <a:r>
              <a:rPr lang="en-US" sz="1400" dirty="0" err="1">
                <a:latin typeface="Garamond" panose="02020404030301010803" pitchFamily="18" charset="0"/>
              </a:rPr>
              <a:t>Együttműködés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hazai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egyetemekkel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és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kórházakkal</a:t>
            </a:r>
            <a:r>
              <a:rPr lang="en-US" sz="1400" dirty="0">
                <a:latin typeface="Garamond" panose="02020404030301010803" pitchFamily="18" charset="0"/>
              </a:rPr>
              <a:t> : SE, </a:t>
            </a:r>
            <a:r>
              <a:rPr lang="en-US" sz="1400" dirty="0" err="1">
                <a:latin typeface="Garamond" panose="02020404030301010803" pitchFamily="18" charset="0"/>
              </a:rPr>
              <a:t>Manninger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Jenő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Baleseti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Központ</a:t>
            </a:r>
            <a:r>
              <a:rPr lang="en-US" sz="1400" dirty="0">
                <a:latin typeface="Garamond" panose="02020404030301010803" pitchFamily="18" charset="0"/>
              </a:rPr>
              <a:t>) </a:t>
            </a:r>
            <a:endParaRPr lang="hu-HU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521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509"/>
            <a:ext cx="10515600" cy="1114620"/>
          </a:xfrm>
        </p:spPr>
        <p:txBody>
          <a:bodyPr/>
          <a:lstStyle/>
          <a:p>
            <a:r>
              <a:rPr lang="en-US" dirty="0" err="1"/>
              <a:t>Orvosi</a:t>
            </a:r>
            <a:r>
              <a:rPr lang="en-US" dirty="0"/>
              <a:t> </a:t>
            </a:r>
            <a:r>
              <a:rPr lang="en-US" dirty="0" err="1"/>
              <a:t>informatika</a:t>
            </a:r>
            <a:endParaRPr lang="hu-H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14" y="2623545"/>
            <a:ext cx="5732646" cy="1222507"/>
          </a:xfrm>
          <a:prstGeom prst="rect">
            <a:avLst/>
          </a:prstGeom>
        </p:spPr>
      </p:pic>
      <p:pic>
        <p:nvPicPr>
          <p:cNvPr id="9" name="Kép 3" descr="A képen sor, Diagram, szöveg, képernyőkép látható&#10;&#10;Automatikusan generált leírás">
            <a:extLst>
              <a:ext uri="{FF2B5EF4-FFF2-40B4-BE49-F238E27FC236}">
                <a16:creationId xmlns:a16="http://schemas.microsoft.com/office/drawing/2014/main" id="{5CBF1BF1-6AF1-724B-D9FA-E66EE9FC0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354" y="3955074"/>
            <a:ext cx="5732646" cy="1453918"/>
          </a:xfrm>
          <a:prstGeom prst="rect">
            <a:avLst/>
          </a:prstGeom>
        </p:spPr>
      </p:pic>
      <p:sp>
        <p:nvSpPr>
          <p:cNvPr id="11" name="Szövegdoboz 5">
            <a:extLst>
              <a:ext uri="{FF2B5EF4-FFF2-40B4-BE49-F238E27FC236}">
                <a16:creationId xmlns:a16="http://schemas.microsoft.com/office/drawing/2014/main" id="{6D3C1535-11C3-50F8-AA15-24A1C5706E73}"/>
              </a:ext>
            </a:extLst>
          </p:cNvPr>
          <p:cNvSpPr txBox="1"/>
          <p:nvPr/>
        </p:nvSpPr>
        <p:spPr>
          <a:xfrm>
            <a:off x="500514" y="1463539"/>
            <a:ext cx="5633586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>
                <a:latin typeface="Garamond" panose="02020404030301010803" pitchFamily="18" charset="0"/>
              </a:rPr>
              <a:t>Klasszikus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rendszermodellezési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módszereket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és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neurális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hálózatokat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ötvöző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paraméteridentifikációs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módszerek</a:t>
            </a:r>
            <a:r>
              <a:rPr lang="en-US" sz="1400" dirty="0">
                <a:latin typeface="Garamond" panose="02020404030301010803" pitchFamily="18" charset="0"/>
              </a:rPr>
              <a:t> a </a:t>
            </a:r>
            <a:r>
              <a:rPr lang="en-US" sz="1400" dirty="0" err="1">
                <a:latin typeface="Garamond" panose="02020404030301010803" pitchFamily="18" charset="0"/>
              </a:rPr>
              <a:t>személyre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szabott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folyadékterápia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kidolgozása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érdekében</a:t>
            </a:r>
            <a:r>
              <a:rPr lang="en-US" sz="1400" dirty="0">
                <a:latin typeface="Garamond" panose="02020404030301010803" pitchFamily="18" charset="0"/>
              </a:rPr>
              <a:t>. (EU </a:t>
            </a:r>
            <a:r>
              <a:rPr lang="en-US" sz="1400" dirty="0" err="1">
                <a:latin typeface="Garamond" panose="02020404030301010803" pitchFamily="18" charset="0"/>
              </a:rPr>
              <a:t>támogatott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nemzetközi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projekt</a:t>
            </a:r>
            <a:r>
              <a:rPr lang="en-US" sz="1400" dirty="0">
                <a:latin typeface="Garamond" panose="02020404030301010803" pitchFamily="18" charset="0"/>
              </a:rPr>
              <a:t> - NZ, BE, D, H2020)</a:t>
            </a:r>
            <a:endParaRPr lang="hu-HU" sz="1400" dirty="0">
              <a:latin typeface="Garamond" panose="02020404030301010803" pitchFamily="18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396" y="2417645"/>
            <a:ext cx="2852640" cy="43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163" y="2623545"/>
            <a:ext cx="1918508" cy="1627981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9925" y="4554496"/>
            <a:ext cx="1942746" cy="1627981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14" y="5477846"/>
            <a:ext cx="3850105" cy="12926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517" y="5368487"/>
            <a:ext cx="1693583" cy="1559093"/>
          </a:xfrm>
          <a:prstGeom prst="rect">
            <a:avLst/>
          </a:prstGeom>
        </p:spPr>
      </p:pic>
      <p:sp>
        <p:nvSpPr>
          <p:cNvPr id="25" name="Szövegdoboz 5">
            <a:extLst>
              <a:ext uri="{FF2B5EF4-FFF2-40B4-BE49-F238E27FC236}">
                <a16:creationId xmlns:a16="http://schemas.microsoft.com/office/drawing/2014/main" id="{6D3C1535-11C3-50F8-AA15-24A1C5706E73}"/>
              </a:ext>
            </a:extLst>
          </p:cNvPr>
          <p:cNvSpPr txBox="1"/>
          <p:nvPr/>
        </p:nvSpPr>
        <p:spPr>
          <a:xfrm>
            <a:off x="6351070" y="1463538"/>
            <a:ext cx="5633586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>
                <a:latin typeface="Garamond" panose="02020404030301010803" pitchFamily="18" charset="0"/>
              </a:rPr>
              <a:t>Orvosi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képalkotó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módszerek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fejlesztése</a:t>
            </a:r>
            <a:r>
              <a:rPr lang="en-US" sz="1400" dirty="0">
                <a:latin typeface="Garamond" panose="02020404030301010803" pitchFamily="18" charset="0"/>
              </a:rPr>
              <a:t>, </a:t>
            </a:r>
            <a:r>
              <a:rPr lang="en-US" sz="1400" dirty="0" err="1">
                <a:latin typeface="Garamond" panose="02020404030301010803" pitchFamily="18" charset="0"/>
              </a:rPr>
              <a:t>modalitások</a:t>
            </a:r>
            <a:r>
              <a:rPr lang="en-US" sz="1400" dirty="0">
                <a:latin typeface="Garamond" panose="02020404030301010803" pitchFamily="18" charset="0"/>
              </a:rPr>
              <a:t>: Single Photon Emission Computer Tomography </a:t>
            </a:r>
            <a:r>
              <a:rPr lang="en-US" sz="1400" dirty="0" err="1">
                <a:latin typeface="Garamond" panose="02020404030301010803" pitchFamily="18" charset="0"/>
              </a:rPr>
              <a:t>és</a:t>
            </a:r>
            <a:r>
              <a:rPr lang="en-US" sz="1400" dirty="0">
                <a:latin typeface="Garamond" panose="02020404030301010803" pitchFamily="18" charset="0"/>
              </a:rPr>
              <a:t> Electric </a:t>
            </a:r>
            <a:r>
              <a:rPr lang="en-US" sz="1400" dirty="0" err="1">
                <a:latin typeface="Garamond" panose="02020404030301010803" pitchFamily="18" charset="0"/>
              </a:rPr>
              <a:t>Impedace</a:t>
            </a:r>
            <a:r>
              <a:rPr lang="en-US" sz="1400" dirty="0">
                <a:latin typeface="Garamond" panose="02020404030301010803" pitchFamily="18" charset="0"/>
              </a:rPr>
              <a:t> Tomography. (</a:t>
            </a:r>
            <a:r>
              <a:rPr lang="en-US" sz="1400" dirty="0" err="1">
                <a:latin typeface="Garamond" panose="02020404030301010803" pitchFamily="18" charset="0"/>
              </a:rPr>
              <a:t>Nemzetközi</a:t>
            </a:r>
            <a:r>
              <a:rPr lang="en-US" sz="1400" dirty="0">
                <a:latin typeface="Garamond" panose="02020404030301010803" pitchFamily="18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</a:rPr>
              <a:t>együttműködés</a:t>
            </a:r>
            <a:r>
              <a:rPr lang="en-US" sz="1400" dirty="0">
                <a:latin typeface="Garamond" panose="02020404030301010803" pitchFamily="18" charset="0"/>
              </a:rPr>
              <a:t> - D, BR)</a:t>
            </a:r>
            <a:endParaRPr lang="hu-HU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937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3757</TotalTime>
  <Words>472</Words>
  <Application>Microsoft Office PowerPoint</Application>
  <PresentationFormat>Szélesvásznú</PresentationFormat>
  <Paragraphs>102</Paragraphs>
  <Slides>14</Slides>
  <Notes>1</Notes>
  <HiddenSlides>0</HiddenSlides>
  <MMClips>2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14</vt:i4>
      </vt:variant>
    </vt:vector>
  </HeadingPairs>
  <TitlesOfParts>
    <vt:vector size="23" baseType="lpstr">
      <vt:lpstr>Aptos</vt:lpstr>
      <vt:lpstr>Aptos Display</vt:lpstr>
      <vt:lpstr>Arial</vt:lpstr>
      <vt:lpstr>Arial Unicode MS</vt:lpstr>
      <vt:lpstr>Garamond</vt:lpstr>
      <vt:lpstr>Office-téma</vt:lpstr>
      <vt:lpstr>CorelDRAW</vt:lpstr>
      <vt:lpstr>Kép</vt:lpstr>
      <vt:lpstr>Visio.Drawing.15</vt:lpstr>
      <vt:lpstr>Irányítástechnika és Informatika Tanszék (2025)</vt:lpstr>
      <vt:lpstr>Irányítástechnika és Informatika Tanszék</vt:lpstr>
      <vt:lpstr>PowerPoint-bemutató</vt:lpstr>
      <vt:lpstr>Irányítástechnika és Informatika Tanszék</vt:lpstr>
      <vt:lpstr>Irányítástechnika és Informatika Tanszék</vt:lpstr>
      <vt:lpstr>Számítógépes grafika és geometria</vt:lpstr>
      <vt:lpstr>Számítógépes grafika és geometria</vt:lpstr>
      <vt:lpstr>Orvosi informatika</vt:lpstr>
      <vt:lpstr>Orvosi informatika</vt:lpstr>
      <vt:lpstr>Irányítástechnika és robotika</vt:lpstr>
      <vt:lpstr>Irányítástechnika és robotika</vt:lpstr>
      <vt:lpstr>Digitális rendszerek</vt:lpstr>
      <vt:lpstr>Szoftvertechnológia és felhő alapú rendszerek</vt:lpstr>
      <vt:lpstr>Kávészünet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Irányítástechnika és Informatika Tanszék (2025)</dc:title>
  <dc:creator>Kiss Bálint</dc:creator>
  <cp:lastModifiedBy>Tokaji Nagy Erzsébet</cp:lastModifiedBy>
  <cp:revision>24</cp:revision>
  <dcterms:created xsi:type="dcterms:W3CDTF">2025-06-08T15:45:00Z</dcterms:created>
  <dcterms:modified xsi:type="dcterms:W3CDTF">2025-06-17T08:21:20Z</dcterms:modified>
</cp:coreProperties>
</file>