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4"/>
  </p:sldMasterIdLst>
  <p:notesMasterIdLst>
    <p:notesMasterId r:id="rId56"/>
  </p:notesMasterIdLst>
  <p:sldIdLst>
    <p:sldId id="261" r:id="rId5"/>
    <p:sldId id="360" r:id="rId6"/>
    <p:sldId id="362" r:id="rId7"/>
    <p:sldId id="361" r:id="rId8"/>
    <p:sldId id="363" r:id="rId9"/>
    <p:sldId id="364" r:id="rId10"/>
    <p:sldId id="365" r:id="rId11"/>
    <p:sldId id="366" r:id="rId12"/>
    <p:sldId id="359" r:id="rId13"/>
    <p:sldId id="356" r:id="rId14"/>
    <p:sldId id="369" r:id="rId15"/>
    <p:sldId id="262" r:id="rId16"/>
    <p:sldId id="263" r:id="rId17"/>
    <p:sldId id="278" r:id="rId18"/>
    <p:sldId id="367" r:id="rId19"/>
    <p:sldId id="368" r:id="rId20"/>
    <p:sldId id="370" r:id="rId21"/>
    <p:sldId id="371" r:id="rId22"/>
    <p:sldId id="372" r:id="rId23"/>
    <p:sldId id="373" r:id="rId24"/>
    <p:sldId id="383" r:id="rId25"/>
    <p:sldId id="384" r:id="rId26"/>
    <p:sldId id="386" r:id="rId27"/>
    <p:sldId id="385" r:id="rId28"/>
    <p:sldId id="374" r:id="rId29"/>
    <p:sldId id="375" r:id="rId30"/>
    <p:sldId id="377" r:id="rId31"/>
    <p:sldId id="378" r:id="rId32"/>
    <p:sldId id="379" r:id="rId33"/>
    <p:sldId id="380" r:id="rId34"/>
    <p:sldId id="381" r:id="rId35"/>
    <p:sldId id="382" r:id="rId36"/>
    <p:sldId id="256" r:id="rId37"/>
    <p:sldId id="329" r:id="rId38"/>
    <p:sldId id="984" r:id="rId39"/>
    <p:sldId id="985" r:id="rId40"/>
    <p:sldId id="986" r:id="rId41"/>
    <p:sldId id="795" r:id="rId42"/>
    <p:sldId id="794" r:id="rId43"/>
    <p:sldId id="547" r:id="rId44"/>
    <p:sldId id="270" r:id="rId45"/>
    <p:sldId id="268" r:id="rId46"/>
    <p:sldId id="788" r:id="rId47"/>
    <p:sldId id="790" r:id="rId48"/>
    <p:sldId id="796" r:id="rId49"/>
    <p:sldId id="977" r:id="rId50"/>
    <p:sldId id="981" r:id="rId51"/>
    <p:sldId id="982" r:id="rId52"/>
    <p:sldId id="978" r:id="rId53"/>
    <p:sldId id="983" r:id="rId54"/>
    <p:sldId id="352" r:id="rId55"/>
  </p:sldIdLst>
  <p:sldSz cx="9144000" cy="6858000" type="screen4x3"/>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58" autoAdjust="0"/>
    <p:restoredTop sz="95507" autoAdjust="0"/>
  </p:normalViewPr>
  <p:slideViewPr>
    <p:cSldViewPr snapToGrid="0">
      <p:cViewPr varScale="1">
        <p:scale>
          <a:sx n="82" d="100"/>
          <a:sy n="82" d="100"/>
        </p:scale>
        <p:origin x="1526"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EE0A13-0227-4018-8386-EDA2EE848B4B}" type="doc">
      <dgm:prSet loTypeId="urn:microsoft.com/office/officeart/2005/8/layout/chevron1" loCatId="process" qsTypeId="urn:microsoft.com/office/officeart/2005/8/quickstyle/simple1" qsCatId="simple" csTypeId="urn:microsoft.com/office/officeart/2005/8/colors/accent0_3" csCatId="mainScheme" phldr="1"/>
      <dgm:spPr/>
    </dgm:pt>
    <dgm:pt modelId="{64A24743-682F-4465-8446-2080E2FF6559}">
      <dgm:prSet phldrT="[Text]" custT="1"/>
      <dgm:spPr/>
      <dgm:t>
        <a:bodyPr/>
        <a:lstStyle/>
        <a:p>
          <a:r>
            <a:rPr lang="en-US" sz="3200" dirty="0" err="1"/>
            <a:t>Csáki</a:t>
          </a:r>
          <a:r>
            <a:rPr lang="en-US" sz="3200" dirty="0"/>
            <a:t> </a:t>
          </a:r>
          <a:r>
            <a:rPr lang="en-US" sz="2000" dirty="0"/>
            <a:t>1961-1977</a:t>
          </a:r>
          <a:endParaRPr lang="en-US" sz="3200" dirty="0"/>
        </a:p>
      </dgm:t>
    </dgm:pt>
    <dgm:pt modelId="{E24E981A-E1E2-4B87-A97D-1FE06D3AF541}" type="parTrans" cxnId="{1180A58F-751E-440C-8442-1FF9A52DA607}">
      <dgm:prSet/>
      <dgm:spPr/>
      <dgm:t>
        <a:bodyPr/>
        <a:lstStyle/>
        <a:p>
          <a:endParaRPr lang="en-US"/>
        </a:p>
      </dgm:t>
    </dgm:pt>
    <dgm:pt modelId="{B27A4952-AFAE-4EC7-9B21-378FE3391721}" type="sibTrans" cxnId="{1180A58F-751E-440C-8442-1FF9A52DA607}">
      <dgm:prSet/>
      <dgm:spPr/>
      <dgm:t>
        <a:bodyPr/>
        <a:lstStyle/>
        <a:p>
          <a:endParaRPr lang="en-US"/>
        </a:p>
      </dgm:t>
    </dgm:pt>
    <dgm:pt modelId="{371ECF1B-9079-4789-89DD-B293E1E05149}">
      <dgm:prSet phldrT="[Text]" custT="1"/>
      <dgm:spPr/>
      <dgm:t>
        <a:bodyPr/>
        <a:lstStyle/>
        <a:p>
          <a:r>
            <a:rPr lang="en-US" sz="2800" dirty="0" err="1"/>
            <a:t>Tuschák</a:t>
          </a:r>
          <a:r>
            <a:rPr lang="en-US" sz="2800" dirty="0"/>
            <a:t> </a:t>
          </a:r>
          <a:r>
            <a:rPr lang="en-US" sz="2000" dirty="0"/>
            <a:t>1978-1994</a:t>
          </a:r>
          <a:endParaRPr lang="en-US" sz="2800" dirty="0"/>
        </a:p>
      </dgm:t>
    </dgm:pt>
    <dgm:pt modelId="{F1F695DA-7BE5-4D33-A85C-CA3EEA5D51BE}" type="parTrans" cxnId="{8F281A14-6E3C-4502-BB0A-67A5A31911DA}">
      <dgm:prSet/>
      <dgm:spPr/>
      <dgm:t>
        <a:bodyPr/>
        <a:lstStyle/>
        <a:p>
          <a:endParaRPr lang="en-US"/>
        </a:p>
      </dgm:t>
    </dgm:pt>
    <dgm:pt modelId="{878F470E-E230-4921-B3D6-12D015C3BA3D}" type="sibTrans" cxnId="{8F281A14-6E3C-4502-BB0A-67A5A31911DA}">
      <dgm:prSet/>
      <dgm:spPr/>
      <dgm:t>
        <a:bodyPr/>
        <a:lstStyle/>
        <a:p>
          <a:endParaRPr lang="en-US"/>
        </a:p>
      </dgm:t>
    </dgm:pt>
    <dgm:pt modelId="{8E118DD6-10F4-4EA2-BCBF-8161E498C488}">
      <dgm:prSet phldrT="[Text]" custT="1"/>
      <dgm:spPr/>
      <dgm:t>
        <a:bodyPr/>
        <a:lstStyle/>
        <a:p>
          <a:r>
            <a:rPr lang="en-US" sz="2800" dirty="0"/>
            <a:t>Vajk </a:t>
          </a:r>
          <a:r>
            <a:rPr lang="en-US" sz="2000" dirty="0"/>
            <a:t>1994-2016</a:t>
          </a:r>
          <a:endParaRPr lang="en-US" sz="2800" dirty="0"/>
        </a:p>
      </dgm:t>
    </dgm:pt>
    <dgm:pt modelId="{B88B4D50-ABDA-4663-BA0E-BB1C4D3FB6F0}" type="parTrans" cxnId="{604BBED2-8A68-4B80-B191-0E6A75571B7E}">
      <dgm:prSet/>
      <dgm:spPr/>
      <dgm:t>
        <a:bodyPr/>
        <a:lstStyle/>
        <a:p>
          <a:endParaRPr lang="en-US"/>
        </a:p>
      </dgm:t>
    </dgm:pt>
    <dgm:pt modelId="{C26C6C59-4092-4C29-9D34-20D76AD38F20}" type="sibTrans" cxnId="{604BBED2-8A68-4B80-B191-0E6A75571B7E}">
      <dgm:prSet/>
      <dgm:spPr/>
      <dgm:t>
        <a:bodyPr/>
        <a:lstStyle/>
        <a:p>
          <a:endParaRPr lang="en-US"/>
        </a:p>
      </dgm:t>
    </dgm:pt>
    <dgm:pt modelId="{98895E1D-439C-4A5E-B17F-CA9CD446E020}">
      <dgm:prSet phldrT="[Text]" custT="1"/>
      <dgm:spPr/>
      <dgm:t>
        <a:bodyPr/>
        <a:lstStyle/>
        <a:p>
          <a:r>
            <a:rPr lang="en-US" sz="2800" dirty="0"/>
            <a:t>Charaf </a:t>
          </a:r>
          <a:r>
            <a:rPr lang="en-US" sz="2000" dirty="0"/>
            <a:t>2016 -</a:t>
          </a:r>
        </a:p>
      </dgm:t>
    </dgm:pt>
    <dgm:pt modelId="{A14F971D-1BEF-4C6E-AE62-04C571DA6747}" type="parTrans" cxnId="{C800826A-1F5F-4EAF-9134-480B94E0156F}">
      <dgm:prSet/>
      <dgm:spPr/>
      <dgm:t>
        <a:bodyPr/>
        <a:lstStyle/>
        <a:p>
          <a:endParaRPr lang="en-US"/>
        </a:p>
      </dgm:t>
    </dgm:pt>
    <dgm:pt modelId="{EE879EFA-53EA-4295-9375-18FC6F34A6DF}" type="sibTrans" cxnId="{C800826A-1F5F-4EAF-9134-480B94E0156F}">
      <dgm:prSet/>
      <dgm:spPr/>
      <dgm:t>
        <a:bodyPr/>
        <a:lstStyle/>
        <a:p>
          <a:endParaRPr lang="en-US"/>
        </a:p>
      </dgm:t>
    </dgm:pt>
    <dgm:pt modelId="{8F5D75F8-0155-431F-8A2C-B952F3814A58}" type="pres">
      <dgm:prSet presAssocID="{40EE0A13-0227-4018-8386-EDA2EE848B4B}" presName="Name0" presStyleCnt="0">
        <dgm:presLayoutVars>
          <dgm:dir/>
          <dgm:animLvl val="lvl"/>
          <dgm:resizeHandles val="exact"/>
        </dgm:presLayoutVars>
      </dgm:prSet>
      <dgm:spPr/>
    </dgm:pt>
    <dgm:pt modelId="{C54B654F-1FB3-42C5-B86A-DBAE92723681}" type="pres">
      <dgm:prSet presAssocID="{64A24743-682F-4465-8446-2080E2FF6559}" presName="parTxOnly" presStyleLbl="node1" presStyleIdx="0" presStyleCnt="4">
        <dgm:presLayoutVars>
          <dgm:chMax val="0"/>
          <dgm:chPref val="0"/>
          <dgm:bulletEnabled val="1"/>
        </dgm:presLayoutVars>
      </dgm:prSet>
      <dgm:spPr/>
      <dgm:t>
        <a:bodyPr/>
        <a:lstStyle/>
        <a:p>
          <a:endParaRPr lang="hu-HU"/>
        </a:p>
      </dgm:t>
    </dgm:pt>
    <dgm:pt modelId="{87F5F346-2223-45B5-A6BB-9EA6B78FC7D6}" type="pres">
      <dgm:prSet presAssocID="{B27A4952-AFAE-4EC7-9B21-378FE3391721}" presName="parTxOnlySpace" presStyleCnt="0"/>
      <dgm:spPr/>
    </dgm:pt>
    <dgm:pt modelId="{663F565D-B77F-41ED-B6BC-0518EBA74F0E}" type="pres">
      <dgm:prSet presAssocID="{371ECF1B-9079-4789-89DD-B293E1E05149}" presName="parTxOnly" presStyleLbl="node1" presStyleIdx="1" presStyleCnt="4">
        <dgm:presLayoutVars>
          <dgm:chMax val="0"/>
          <dgm:chPref val="0"/>
          <dgm:bulletEnabled val="1"/>
        </dgm:presLayoutVars>
      </dgm:prSet>
      <dgm:spPr/>
      <dgm:t>
        <a:bodyPr/>
        <a:lstStyle/>
        <a:p>
          <a:endParaRPr lang="hu-HU"/>
        </a:p>
      </dgm:t>
    </dgm:pt>
    <dgm:pt modelId="{AD97AB25-E79D-4A6C-918D-4EF42037A9C8}" type="pres">
      <dgm:prSet presAssocID="{878F470E-E230-4921-B3D6-12D015C3BA3D}" presName="parTxOnlySpace" presStyleCnt="0"/>
      <dgm:spPr/>
    </dgm:pt>
    <dgm:pt modelId="{FDC28303-ED51-4C51-8BF3-BBDF731490C1}" type="pres">
      <dgm:prSet presAssocID="{8E118DD6-10F4-4EA2-BCBF-8161E498C488}" presName="parTxOnly" presStyleLbl="node1" presStyleIdx="2" presStyleCnt="4">
        <dgm:presLayoutVars>
          <dgm:chMax val="0"/>
          <dgm:chPref val="0"/>
          <dgm:bulletEnabled val="1"/>
        </dgm:presLayoutVars>
      </dgm:prSet>
      <dgm:spPr/>
      <dgm:t>
        <a:bodyPr/>
        <a:lstStyle/>
        <a:p>
          <a:endParaRPr lang="hu-HU"/>
        </a:p>
      </dgm:t>
    </dgm:pt>
    <dgm:pt modelId="{56396C55-2F7B-4AB5-960F-5F386DB2C59B}" type="pres">
      <dgm:prSet presAssocID="{C26C6C59-4092-4C29-9D34-20D76AD38F20}" presName="parTxOnlySpace" presStyleCnt="0"/>
      <dgm:spPr/>
    </dgm:pt>
    <dgm:pt modelId="{BD7E38D0-9E78-447B-86F7-F3520CC0A475}" type="pres">
      <dgm:prSet presAssocID="{98895E1D-439C-4A5E-B17F-CA9CD446E020}" presName="parTxOnly" presStyleLbl="node1" presStyleIdx="3" presStyleCnt="4">
        <dgm:presLayoutVars>
          <dgm:chMax val="0"/>
          <dgm:chPref val="0"/>
          <dgm:bulletEnabled val="1"/>
        </dgm:presLayoutVars>
      </dgm:prSet>
      <dgm:spPr/>
      <dgm:t>
        <a:bodyPr/>
        <a:lstStyle/>
        <a:p>
          <a:endParaRPr lang="hu-HU"/>
        </a:p>
      </dgm:t>
    </dgm:pt>
  </dgm:ptLst>
  <dgm:cxnLst>
    <dgm:cxn modelId="{FB61C175-3E9F-4C0E-BA92-8D4B830DE803}" type="presOf" srcId="{8E118DD6-10F4-4EA2-BCBF-8161E498C488}" destId="{FDC28303-ED51-4C51-8BF3-BBDF731490C1}" srcOrd="0" destOrd="0" presId="urn:microsoft.com/office/officeart/2005/8/layout/chevron1"/>
    <dgm:cxn modelId="{BA927064-986C-40C7-9E44-6722A6075407}" type="presOf" srcId="{98895E1D-439C-4A5E-B17F-CA9CD446E020}" destId="{BD7E38D0-9E78-447B-86F7-F3520CC0A475}" srcOrd="0" destOrd="0" presId="urn:microsoft.com/office/officeart/2005/8/layout/chevron1"/>
    <dgm:cxn modelId="{604BBED2-8A68-4B80-B191-0E6A75571B7E}" srcId="{40EE0A13-0227-4018-8386-EDA2EE848B4B}" destId="{8E118DD6-10F4-4EA2-BCBF-8161E498C488}" srcOrd="2" destOrd="0" parTransId="{B88B4D50-ABDA-4663-BA0E-BB1C4D3FB6F0}" sibTransId="{C26C6C59-4092-4C29-9D34-20D76AD38F20}"/>
    <dgm:cxn modelId="{C800826A-1F5F-4EAF-9134-480B94E0156F}" srcId="{40EE0A13-0227-4018-8386-EDA2EE848B4B}" destId="{98895E1D-439C-4A5E-B17F-CA9CD446E020}" srcOrd="3" destOrd="0" parTransId="{A14F971D-1BEF-4C6E-AE62-04C571DA6747}" sibTransId="{EE879EFA-53EA-4295-9375-18FC6F34A6DF}"/>
    <dgm:cxn modelId="{9654AC91-746D-4324-A528-5A45FD49BDC9}" type="presOf" srcId="{64A24743-682F-4465-8446-2080E2FF6559}" destId="{C54B654F-1FB3-42C5-B86A-DBAE92723681}" srcOrd="0" destOrd="0" presId="urn:microsoft.com/office/officeart/2005/8/layout/chevron1"/>
    <dgm:cxn modelId="{8F281A14-6E3C-4502-BB0A-67A5A31911DA}" srcId="{40EE0A13-0227-4018-8386-EDA2EE848B4B}" destId="{371ECF1B-9079-4789-89DD-B293E1E05149}" srcOrd="1" destOrd="0" parTransId="{F1F695DA-7BE5-4D33-A85C-CA3EEA5D51BE}" sibTransId="{878F470E-E230-4921-B3D6-12D015C3BA3D}"/>
    <dgm:cxn modelId="{360E063D-ADA4-4457-8225-20B81BC3BCF8}" type="presOf" srcId="{40EE0A13-0227-4018-8386-EDA2EE848B4B}" destId="{8F5D75F8-0155-431F-8A2C-B952F3814A58}" srcOrd="0" destOrd="0" presId="urn:microsoft.com/office/officeart/2005/8/layout/chevron1"/>
    <dgm:cxn modelId="{1180A58F-751E-440C-8442-1FF9A52DA607}" srcId="{40EE0A13-0227-4018-8386-EDA2EE848B4B}" destId="{64A24743-682F-4465-8446-2080E2FF6559}" srcOrd="0" destOrd="0" parTransId="{E24E981A-E1E2-4B87-A97D-1FE06D3AF541}" sibTransId="{B27A4952-AFAE-4EC7-9B21-378FE3391721}"/>
    <dgm:cxn modelId="{A1F271E9-CD58-4874-BB6F-C7B11E8113AF}" type="presOf" srcId="{371ECF1B-9079-4789-89DD-B293E1E05149}" destId="{663F565D-B77F-41ED-B6BC-0518EBA74F0E}" srcOrd="0" destOrd="0" presId="urn:microsoft.com/office/officeart/2005/8/layout/chevron1"/>
    <dgm:cxn modelId="{5A1312F8-802F-4E86-8863-27B732F7FD3E}" type="presParOf" srcId="{8F5D75F8-0155-431F-8A2C-B952F3814A58}" destId="{C54B654F-1FB3-42C5-B86A-DBAE92723681}" srcOrd="0" destOrd="0" presId="urn:microsoft.com/office/officeart/2005/8/layout/chevron1"/>
    <dgm:cxn modelId="{2765986D-AAD8-41BC-B52D-FA46881EEE19}" type="presParOf" srcId="{8F5D75F8-0155-431F-8A2C-B952F3814A58}" destId="{87F5F346-2223-45B5-A6BB-9EA6B78FC7D6}" srcOrd="1" destOrd="0" presId="urn:microsoft.com/office/officeart/2005/8/layout/chevron1"/>
    <dgm:cxn modelId="{DE1155F4-28CE-4A34-9712-66A9855034AC}" type="presParOf" srcId="{8F5D75F8-0155-431F-8A2C-B952F3814A58}" destId="{663F565D-B77F-41ED-B6BC-0518EBA74F0E}" srcOrd="2" destOrd="0" presId="urn:microsoft.com/office/officeart/2005/8/layout/chevron1"/>
    <dgm:cxn modelId="{94255EBB-8A5D-4A65-8AB6-4E74CCCFEFAE}" type="presParOf" srcId="{8F5D75F8-0155-431F-8A2C-B952F3814A58}" destId="{AD97AB25-E79D-4A6C-918D-4EF42037A9C8}" srcOrd="3" destOrd="0" presId="urn:microsoft.com/office/officeart/2005/8/layout/chevron1"/>
    <dgm:cxn modelId="{2949FC9B-B83E-4345-A7BA-AFB9DD4313B9}" type="presParOf" srcId="{8F5D75F8-0155-431F-8A2C-B952F3814A58}" destId="{FDC28303-ED51-4C51-8BF3-BBDF731490C1}" srcOrd="4" destOrd="0" presId="urn:microsoft.com/office/officeart/2005/8/layout/chevron1"/>
    <dgm:cxn modelId="{843FB981-990E-4CD1-B22E-B7A7A5DC5A8A}" type="presParOf" srcId="{8F5D75F8-0155-431F-8A2C-B952F3814A58}" destId="{56396C55-2F7B-4AB5-960F-5F386DB2C59B}" srcOrd="5" destOrd="0" presId="urn:microsoft.com/office/officeart/2005/8/layout/chevron1"/>
    <dgm:cxn modelId="{D3414665-2354-4540-B1F9-04F21AD12B70}" type="presParOf" srcId="{8F5D75F8-0155-431F-8A2C-B952F3814A58}" destId="{BD7E38D0-9E78-447B-86F7-F3520CC0A475}"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009866-C2BD-4723-9012-E232774B7D84}" type="doc">
      <dgm:prSet loTypeId="urn:microsoft.com/office/officeart/2005/8/layout/architecture" loCatId="list" qsTypeId="urn:microsoft.com/office/officeart/2005/8/quickstyle/simple1" qsCatId="simple" csTypeId="urn:microsoft.com/office/officeart/2005/8/colors/accent2_3" csCatId="accent2" phldr="1"/>
      <dgm:spPr/>
      <dgm:t>
        <a:bodyPr/>
        <a:lstStyle/>
        <a:p>
          <a:endParaRPr lang="hu-HU"/>
        </a:p>
      </dgm:t>
    </dgm:pt>
    <dgm:pt modelId="{821854D1-F998-4EC6-9420-2235F1259750}">
      <dgm:prSet phldrT="[Text]"/>
      <dgm:spPr/>
      <dgm:t>
        <a:bodyPr/>
        <a:lstStyle/>
        <a:p>
          <a:r>
            <a:rPr lang="hu-HU" dirty="0"/>
            <a:t>Szabályozástechnika</a:t>
          </a:r>
        </a:p>
      </dgm:t>
    </dgm:pt>
    <dgm:pt modelId="{33E91D5C-1A81-4A47-A20E-0773F8A3E96B}" type="parTrans" cxnId="{2317452C-97B0-4CC2-9163-B80D6FC70DA0}">
      <dgm:prSet/>
      <dgm:spPr/>
      <dgm:t>
        <a:bodyPr/>
        <a:lstStyle/>
        <a:p>
          <a:endParaRPr lang="hu-HU"/>
        </a:p>
      </dgm:t>
    </dgm:pt>
    <dgm:pt modelId="{66AF7BD9-BB98-4D12-94FD-B0AE3118B4F3}" type="sibTrans" cxnId="{2317452C-97B0-4CC2-9163-B80D6FC70DA0}">
      <dgm:prSet/>
      <dgm:spPr/>
      <dgm:t>
        <a:bodyPr/>
        <a:lstStyle/>
        <a:p>
          <a:endParaRPr lang="hu-HU"/>
        </a:p>
      </dgm:t>
    </dgm:pt>
    <dgm:pt modelId="{56516737-B35E-4F4B-90F8-C52D6275835A}">
      <dgm:prSet phldrT="[Text]"/>
      <dgm:spPr/>
      <dgm:t>
        <a:bodyPr/>
        <a:lstStyle/>
        <a:p>
          <a:r>
            <a:rPr lang="hu-HU" dirty="0"/>
            <a:t>Szoftver</a:t>
          </a:r>
        </a:p>
      </dgm:t>
    </dgm:pt>
    <dgm:pt modelId="{AE8390E1-AA74-4067-A986-612F46E17D49}" type="parTrans" cxnId="{AE0E4858-781A-4700-970D-69B54D0344AF}">
      <dgm:prSet/>
      <dgm:spPr/>
      <dgm:t>
        <a:bodyPr/>
        <a:lstStyle/>
        <a:p>
          <a:endParaRPr lang="hu-HU"/>
        </a:p>
      </dgm:t>
    </dgm:pt>
    <dgm:pt modelId="{3BA6FE3C-9F12-4CDD-BEE4-6B02AA509E0A}" type="sibTrans" cxnId="{AE0E4858-781A-4700-970D-69B54D0344AF}">
      <dgm:prSet/>
      <dgm:spPr/>
      <dgm:t>
        <a:bodyPr/>
        <a:lstStyle/>
        <a:p>
          <a:endParaRPr lang="hu-HU"/>
        </a:p>
      </dgm:t>
    </dgm:pt>
    <dgm:pt modelId="{F9D47677-574E-470A-8FF3-CB17CFA6BB96}">
      <dgm:prSet phldrT="[Text]"/>
      <dgm:spPr/>
      <dgm:t>
        <a:bodyPr/>
        <a:lstStyle/>
        <a:p>
          <a:r>
            <a:rPr lang="hu-HU" dirty="0"/>
            <a:t>Alkalmazott Informatika</a:t>
          </a:r>
        </a:p>
      </dgm:t>
    </dgm:pt>
    <dgm:pt modelId="{E539CC92-6B0C-4D60-A8AA-02E2A65EF4B2}" type="parTrans" cxnId="{8AF2B5AB-16E3-45B7-BE71-D98F15CE5D14}">
      <dgm:prSet/>
      <dgm:spPr/>
      <dgm:t>
        <a:bodyPr/>
        <a:lstStyle/>
        <a:p>
          <a:endParaRPr lang="hu-HU"/>
        </a:p>
      </dgm:t>
    </dgm:pt>
    <dgm:pt modelId="{FB957511-5174-461D-9F0E-61DC4543AADB}" type="sibTrans" cxnId="{8AF2B5AB-16E3-45B7-BE71-D98F15CE5D14}">
      <dgm:prSet/>
      <dgm:spPr/>
      <dgm:t>
        <a:bodyPr/>
        <a:lstStyle/>
        <a:p>
          <a:endParaRPr lang="hu-HU"/>
        </a:p>
      </dgm:t>
    </dgm:pt>
    <dgm:pt modelId="{AEE06AE8-535A-4229-A735-62C7EB70E8CF}">
      <dgm:prSet phldrT="[Text]"/>
      <dgm:spPr/>
      <dgm:t>
        <a:bodyPr/>
        <a:lstStyle/>
        <a:p>
          <a:r>
            <a:rPr lang="hu-HU" dirty="0"/>
            <a:t>Beágyazott rendszerek</a:t>
          </a:r>
        </a:p>
      </dgm:t>
    </dgm:pt>
    <dgm:pt modelId="{654B1DF9-87D1-42E4-BE4C-D5B711B7768B}" type="parTrans" cxnId="{00FD31E6-0B1F-4CB1-B32B-18F7927F83B2}">
      <dgm:prSet/>
      <dgm:spPr/>
      <dgm:t>
        <a:bodyPr/>
        <a:lstStyle/>
        <a:p>
          <a:endParaRPr lang="hu-HU"/>
        </a:p>
      </dgm:t>
    </dgm:pt>
    <dgm:pt modelId="{FD22BC25-A4B3-4B3D-9196-A77B26D2AE26}" type="sibTrans" cxnId="{00FD31E6-0B1F-4CB1-B32B-18F7927F83B2}">
      <dgm:prSet/>
      <dgm:spPr/>
      <dgm:t>
        <a:bodyPr/>
        <a:lstStyle/>
        <a:p>
          <a:endParaRPr lang="hu-HU"/>
        </a:p>
      </dgm:t>
    </dgm:pt>
    <dgm:pt modelId="{573B8674-D31B-48E2-A80B-C9501B6CA815}">
      <dgm:prSet phldrT="[Text]"/>
      <dgm:spPr/>
      <dgm:t>
        <a:bodyPr/>
        <a:lstStyle/>
        <a:p>
          <a:r>
            <a:rPr lang="hu-HU" dirty="0" err="1"/>
            <a:t>Domainek</a:t>
          </a:r>
          <a:r>
            <a:rPr lang="hu-HU" dirty="0"/>
            <a:t>???</a:t>
          </a:r>
        </a:p>
      </dgm:t>
    </dgm:pt>
    <dgm:pt modelId="{647BF523-F47F-4B46-B4A0-B707F9294DB6}" type="parTrans" cxnId="{BA28C563-4552-44F7-984E-F027BC37FB07}">
      <dgm:prSet/>
      <dgm:spPr/>
      <dgm:t>
        <a:bodyPr/>
        <a:lstStyle/>
        <a:p>
          <a:endParaRPr lang="hu-HU"/>
        </a:p>
      </dgm:t>
    </dgm:pt>
    <dgm:pt modelId="{A4295DB0-EE74-4EEC-A7B3-78EC15081F0A}" type="sibTrans" cxnId="{BA28C563-4552-44F7-984E-F027BC37FB07}">
      <dgm:prSet/>
      <dgm:spPr/>
      <dgm:t>
        <a:bodyPr/>
        <a:lstStyle/>
        <a:p>
          <a:endParaRPr lang="hu-HU"/>
        </a:p>
      </dgm:t>
    </dgm:pt>
    <dgm:pt modelId="{FE4AAB75-7464-4E12-9E80-9F5873E98780}">
      <dgm:prSet phldrT="[Text]"/>
      <dgm:spPr/>
      <dgm:t>
        <a:bodyPr/>
        <a:lstStyle/>
        <a:p>
          <a:r>
            <a:rPr lang="hu-HU" dirty="0"/>
            <a:t>Teljesítmény elektronika</a:t>
          </a:r>
        </a:p>
      </dgm:t>
    </dgm:pt>
    <dgm:pt modelId="{AE563D3C-A4DD-4C60-B745-3CBAB48C3415}" type="parTrans" cxnId="{67939EFB-16C9-4DA1-9970-8EE79ABCF9DC}">
      <dgm:prSet/>
      <dgm:spPr/>
      <dgm:t>
        <a:bodyPr/>
        <a:lstStyle/>
        <a:p>
          <a:endParaRPr lang="hu-HU"/>
        </a:p>
      </dgm:t>
    </dgm:pt>
    <dgm:pt modelId="{824FB9D6-08CE-4304-842A-A4648BEBAF36}" type="sibTrans" cxnId="{67939EFB-16C9-4DA1-9970-8EE79ABCF9DC}">
      <dgm:prSet/>
      <dgm:spPr/>
      <dgm:t>
        <a:bodyPr/>
        <a:lstStyle/>
        <a:p>
          <a:endParaRPr lang="hu-HU"/>
        </a:p>
      </dgm:t>
    </dgm:pt>
    <dgm:pt modelId="{EC0820D1-1C26-4183-A85D-F557C21A6CA0}">
      <dgm:prSet phldrT="[Text]"/>
      <dgm:spPr/>
      <dgm:t>
        <a:bodyPr vert="vert"/>
        <a:lstStyle/>
        <a:p>
          <a:r>
            <a:rPr lang="hu-HU" dirty="0"/>
            <a:t>Alkalmazások</a:t>
          </a:r>
        </a:p>
      </dgm:t>
    </dgm:pt>
    <dgm:pt modelId="{F7CFB352-E798-453C-B25B-592CB472B93D}" type="parTrans" cxnId="{44AE3A58-57D4-417D-8358-7944FDA93C9E}">
      <dgm:prSet/>
      <dgm:spPr/>
      <dgm:t>
        <a:bodyPr/>
        <a:lstStyle/>
        <a:p>
          <a:endParaRPr lang="hu-HU"/>
        </a:p>
      </dgm:t>
    </dgm:pt>
    <dgm:pt modelId="{50DCA485-E358-4AF2-AB37-DC7EE47D8AB2}" type="sibTrans" cxnId="{44AE3A58-57D4-417D-8358-7944FDA93C9E}">
      <dgm:prSet/>
      <dgm:spPr/>
      <dgm:t>
        <a:bodyPr/>
        <a:lstStyle/>
        <a:p>
          <a:endParaRPr lang="hu-HU"/>
        </a:p>
      </dgm:t>
    </dgm:pt>
    <dgm:pt modelId="{E7585631-0B57-4035-9F6E-8141E90897C3}" type="pres">
      <dgm:prSet presAssocID="{AD009866-C2BD-4723-9012-E232774B7D84}" presName="Name0" presStyleCnt="0">
        <dgm:presLayoutVars>
          <dgm:chPref val="1"/>
          <dgm:dir/>
          <dgm:animOne val="branch"/>
          <dgm:animLvl val="lvl"/>
          <dgm:resizeHandles/>
        </dgm:presLayoutVars>
      </dgm:prSet>
      <dgm:spPr/>
      <dgm:t>
        <a:bodyPr/>
        <a:lstStyle/>
        <a:p>
          <a:endParaRPr lang="hu-HU"/>
        </a:p>
      </dgm:t>
    </dgm:pt>
    <dgm:pt modelId="{B1F295AB-FA5A-41B6-AA2A-7678AF131563}" type="pres">
      <dgm:prSet presAssocID="{821854D1-F998-4EC6-9420-2235F1259750}" presName="vertOne" presStyleCnt="0"/>
      <dgm:spPr/>
    </dgm:pt>
    <dgm:pt modelId="{8F81613D-D4B0-4B81-AE14-2CF2EF935601}" type="pres">
      <dgm:prSet presAssocID="{821854D1-F998-4EC6-9420-2235F1259750}" presName="txOne" presStyleLbl="node0" presStyleIdx="0" presStyleCnt="2">
        <dgm:presLayoutVars>
          <dgm:chPref val="3"/>
        </dgm:presLayoutVars>
      </dgm:prSet>
      <dgm:spPr/>
      <dgm:t>
        <a:bodyPr/>
        <a:lstStyle/>
        <a:p>
          <a:endParaRPr lang="hu-HU"/>
        </a:p>
      </dgm:t>
    </dgm:pt>
    <dgm:pt modelId="{BBF916DA-3452-4E7A-9073-EE883CAC43EB}" type="pres">
      <dgm:prSet presAssocID="{821854D1-F998-4EC6-9420-2235F1259750}" presName="parTransOne" presStyleCnt="0"/>
      <dgm:spPr/>
    </dgm:pt>
    <dgm:pt modelId="{6694798D-79A6-46B5-9FB7-521BA679D528}" type="pres">
      <dgm:prSet presAssocID="{821854D1-F998-4EC6-9420-2235F1259750}" presName="horzOne" presStyleCnt="0"/>
      <dgm:spPr/>
    </dgm:pt>
    <dgm:pt modelId="{50AB79D1-D77A-48AD-A661-CD0FC873F1CA}" type="pres">
      <dgm:prSet presAssocID="{56516737-B35E-4F4B-90F8-C52D6275835A}" presName="vertTwo" presStyleCnt="0"/>
      <dgm:spPr/>
    </dgm:pt>
    <dgm:pt modelId="{0D9CF226-9F54-4EB8-8F07-030491BAB7C0}" type="pres">
      <dgm:prSet presAssocID="{56516737-B35E-4F4B-90F8-C52D6275835A}" presName="txTwo" presStyleLbl="node2" presStyleIdx="0" presStyleCnt="2">
        <dgm:presLayoutVars>
          <dgm:chPref val="3"/>
        </dgm:presLayoutVars>
      </dgm:prSet>
      <dgm:spPr/>
      <dgm:t>
        <a:bodyPr/>
        <a:lstStyle/>
        <a:p>
          <a:endParaRPr lang="hu-HU"/>
        </a:p>
      </dgm:t>
    </dgm:pt>
    <dgm:pt modelId="{D591C328-2755-48BE-B348-876504FD9ACE}" type="pres">
      <dgm:prSet presAssocID="{56516737-B35E-4F4B-90F8-C52D6275835A}" presName="parTransTwo" presStyleCnt="0"/>
      <dgm:spPr/>
    </dgm:pt>
    <dgm:pt modelId="{837A71B0-10E5-418D-8507-3A753C262207}" type="pres">
      <dgm:prSet presAssocID="{56516737-B35E-4F4B-90F8-C52D6275835A}" presName="horzTwo" presStyleCnt="0"/>
      <dgm:spPr/>
    </dgm:pt>
    <dgm:pt modelId="{AB8ACC65-2278-4BF9-A1AC-8637F8A8AA2A}" type="pres">
      <dgm:prSet presAssocID="{F9D47677-574E-470A-8FF3-CB17CFA6BB96}" presName="vertThree" presStyleCnt="0"/>
      <dgm:spPr/>
    </dgm:pt>
    <dgm:pt modelId="{02A9187F-098D-4E93-8FC5-9BF7AB89297D}" type="pres">
      <dgm:prSet presAssocID="{F9D47677-574E-470A-8FF3-CB17CFA6BB96}" presName="txThree" presStyleLbl="node3" presStyleIdx="0" presStyleCnt="3">
        <dgm:presLayoutVars>
          <dgm:chPref val="3"/>
        </dgm:presLayoutVars>
      </dgm:prSet>
      <dgm:spPr/>
      <dgm:t>
        <a:bodyPr/>
        <a:lstStyle/>
        <a:p>
          <a:endParaRPr lang="hu-HU"/>
        </a:p>
      </dgm:t>
    </dgm:pt>
    <dgm:pt modelId="{E283307A-74ED-45F1-B112-41BE87DCB0C4}" type="pres">
      <dgm:prSet presAssocID="{F9D47677-574E-470A-8FF3-CB17CFA6BB96}" presName="horzThree" presStyleCnt="0"/>
      <dgm:spPr/>
    </dgm:pt>
    <dgm:pt modelId="{071B0D16-339F-4799-87A4-FF46129B51E8}" type="pres">
      <dgm:prSet presAssocID="{FB957511-5174-461D-9F0E-61DC4543AADB}" presName="sibSpaceThree" presStyleCnt="0"/>
      <dgm:spPr/>
    </dgm:pt>
    <dgm:pt modelId="{8694B9C2-B3E9-4828-A67F-11B0938852F3}" type="pres">
      <dgm:prSet presAssocID="{AEE06AE8-535A-4229-A735-62C7EB70E8CF}" presName="vertThree" presStyleCnt="0"/>
      <dgm:spPr/>
    </dgm:pt>
    <dgm:pt modelId="{6F744EE7-55A3-4704-B82E-C45C63F076C4}" type="pres">
      <dgm:prSet presAssocID="{AEE06AE8-535A-4229-A735-62C7EB70E8CF}" presName="txThree" presStyleLbl="node3" presStyleIdx="1" presStyleCnt="3">
        <dgm:presLayoutVars>
          <dgm:chPref val="3"/>
        </dgm:presLayoutVars>
      </dgm:prSet>
      <dgm:spPr/>
      <dgm:t>
        <a:bodyPr/>
        <a:lstStyle/>
        <a:p>
          <a:endParaRPr lang="hu-HU"/>
        </a:p>
      </dgm:t>
    </dgm:pt>
    <dgm:pt modelId="{5B2977EF-BB90-4455-A521-F6DB3A36EF9C}" type="pres">
      <dgm:prSet presAssocID="{AEE06AE8-535A-4229-A735-62C7EB70E8CF}" presName="horzThree" presStyleCnt="0"/>
      <dgm:spPr/>
    </dgm:pt>
    <dgm:pt modelId="{F94AC4E5-F811-4146-A93D-065A4A0B5866}" type="pres">
      <dgm:prSet presAssocID="{3BA6FE3C-9F12-4CDD-BEE4-6B02AA509E0A}" presName="sibSpaceTwo" presStyleCnt="0"/>
      <dgm:spPr/>
    </dgm:pt>
    <dgm:pt modelId="{D724AB19-4A31-4E30-AF58-48268F0482F7}" type="pres">
      <dgm:prSet presAssocID="{573B8674-D31B-48E2-A80B-C9501B6CA815}" presName="vertTwo" presStyleCnt="0"/>
      <dgm:spPr/>
    </dgm:pt>
    <dgm:pt modelId="{D250704C-ECBC-4880-A20C-1C36C0702AEC}" type="pres">
      <dgm:prSet presAssocID="{573B8674-D31B-48E2-A80B-C9501B6CA815}" presName="txTwo" presStyleLbl="node2" presStyleIdx="1" presStyleCnt="2">
        <dgm:presLayoutVars>
          <dgm:chPref val="3"/>
        </dgm:presLayoutVars>
      </dgm:prSet>
      <dgm:spPr/>
      <dgm:t>
        <a:bodyPr/>
        <a:lstStyle/>
        <a:p>
          <a:endParaRPr lang="hu-HU"/>
        </a:p>
      </dgm:t>
    </dgm:pt>
    <dgm:pt modelId="{B7EFE16C-C86A-4B10-BDE5-CD80ED399B90}" type="pres">
      <dgm:prSet presAssocID="{573B8674-D31B-48E2-A80B-C9501B6CA815}" presName="parTransTwo" presStyleCnt="0"/>
      <dgm:spPr/>
    </dgm:pt>
    <dgm:pt modelId="{90997E0C-CE48-4F3C-B6EE-477213F49AE8}" type="pres">
      <dgm:prSet presAssocID="{573B8674-D31B-48E2-A80B-C9501B6CA815}" presName="horzTwo" presStyleCnt="0"/>
      <dgm:spPr/>
    </dgm:pt>
    <dgm:pt modelId="{C4BC2C2D-4590-45B0-8858-70149B03611C}" type="pres">
      <dgm:prSet presAssocID="{FE4AAB75-7464-4E12-9E80-9F5873E98780}" presName="vertThree" presStyleCnt="0"/>
      <dgm:spPr/>
    </dgm:pt>
    <dgm:pt modelId="{B568928F-7A88-4477-86D7-425657B3C29D}" type="pres">
      <dgm:prSet presAssocID="{FE4AAB75-7464-4E12-9E80-9F5873E98780}" presName="txThree" presStyleLbl="node3" presStyleIdx="2" presStyleCnt="3">
        <dgm:presLayoutVars>
          <dgm:chPref val="3"/>
        </dgm:presLayoutVars>
      </dgm:prSet>
      <dgm:spPr/>
      <dgm:t>
        <a:bodyPr/>
        <a:lstStyle/>
        <a:p>
          <a:endParaRPr lang="hu-HU"/>
        </a:p>
      </dgm:t>
    </dgm:pt>
    <dgm:pt modelId="{A7DEF6F3-82BB-43F3-8828-9465A8F198B3}" type="pres">
      <dgm:prSet presAssocID="{FE4AAB75-7464-4E12-9E80-9F5873E98780}" presName="horzThree" presStyleCnt="0"/>
      <dgm:spPr/>
    </dgm:pt>
    <dgm:pt modelId="{F35B3D76-4265-4C02-8F6E-FE703A0939BB}" type="pres">
      <dgm:prSet presAssocID="{66AF7BD9-BB98-4D12-94FD-B0AE3118B4F3}" presName="sibSpaceOne" presStyleCnt="0"/>
      <dgm:spPr/>
    </dgm:pt>
    <dgm:pt modelId="{D71E9300-DC5D-4C0E-9272-5020467C3ECC}" type="pres">
      <dgm:prSet presAssocID="{EC0820D1-1C26-4183-A85D-F557C21A6CA0}" presName="vertOne" presStyleCnt="0"/>
      <dgm:spPr/>
    </dgm:pt>
    <dgm:pt modelId="{AEC8B76B-675F-4B8C-8F4D-EA387EB2E5FC}" type="pres">
      <dgm:prSet presAssocID="{EC0820D1-1C26-4183-A85D-F557C21A6CA0}" presName="txOne" presStyleLbl="node0" presStyleIdx="1" presStyleCnt="2" custScaleY="318012">
        <dgm:presLayoutVars>
          <dgm:chPref val="3"/>
        </dgm:presLayoutVars>
      </dgm:prSet>
      <dgm:spPr/>
      <dgm:t>
        <a:bodyPr/>
        <a:lstStyle/>
        <a:p>
          <a:endParaRPr lang="hu-HU"/>
        </a:p>
      </dgm:t>
    </dgm:pt>
    <dgm:pt modelId="{95E4765F-0AD8-48FE-BB33-E4B11A826711}" type="pres">
      <dgm:prSet presAssocID="{EC0820D1-1C26-4183-A85D-F557C21A6CA0}" presName="horzOne" presStyleCnt="0"/>
      <dgm:spPr/>
    </dgm:pt>
  </dgm:ptLst>
  <dgm:cxnLst>
    <dgm:cxn modelId="{75021F6F-E723-44F8-B2EB-0E2806C29DFB}" type="presOf" srcId="{EC0820D1-1C26-4183-A85D-F557C21A6CA0}" destId="{AEC8B76B-675F-4B8C-8F4D-EA387EB2E5FC}" srcOrd="0" destOrd="0" presId="urn:microsoft.com/office/officeart/2005/8/layout/architecture"/>
    <dgm:cxn modelId="{55F3803B-C705-41CA-98D8-8748369F595E}" type="presOf" srcId="{AEE06AE8-535A-4229-A735-62C7EB70E8CF}" destId="{6F744EE7-55A3-4704-B82E-C45C63F076C4}" srcOrd="0" destOrd="0" presId="urn:microsoft.com/office/officeart/2005/8/layout/architecture"/>
    <dgm:cxn modelId="{CB096ABC-0399-4980-A081-378309C02586}" type="presOf" srcId="{FE4AAB75-7464-4E12-9E80-9F5873E98780}" destId="{B568928F-7A88-4477-86D7-425657B3C29D}" srcOrd="0" destOrd="0" presId="urn:microsoft.com/office/officeart/2005/8/layout/architecture"/>
    <dgm:cxn modelId="{DBB7289E-ECA3-4AE5-AF84-6D364CC6DD06}" type="presOf" srcId="{821854D1-F998-4EC6-9420-2235F1259750}" destId="{8F81613D-D4B0-4B81-AE14-2CF2EF935601}" srcOrd="0" destOrd="0" presId="urn:microsoft.com/office/officeart/2005/8/layout/architecture"/>
    <dgm:cxn modelId="{44AE3A58-57D4-417D-8358-7944FDA93C9E}" srcId="{AD009866-C2BD-4723-9012-E232774B7D84}" destId="{EC0820D1-1C26-4183-A85D-F557C21A6CA0}" srcOrd="1" destOrd="0" parTransId="{F7CFB352-E798-453C-B25B-592CB472B93D}" sibTransId="{50DCA485-E358-4AF2-AB37-DC7EE47D8AB2}"/>
    <dgm:cxn modelId="{53950B27-D2DE-46E4-824A-D1E68CA1E5F9}" type="presOf" srcId="{F9D47677-574E-470A-8FF3-CB17CFA6BB96}" destId="{02A9187F-098D-4E93-8FC5-9BF7AB89297D}" srcOrd="0" destOrd="0" presId="urn:microsoft.com/office/officeart/2005/8/layout/architecture"/>
    <dgm:cxn modelId="{BA28C563-4552-44F7-984E-F027BC37FB07}" srcId="{821854D1-F998-4EC6-9420-2235F1259750}" destId="{573B8674-D31B-48E2-A80B-C9501B6CA815}" srcOrd="1" destOrd="0" parTransId="{647BF523-F47F-4B46-B4A0-B707F9294DB6}" sibTransId="{A4295DB0-EE74-4EEC-A7B3-78EC15081F0A}"/>
    <dgm:cxn modelId="{67AED1A9-2474-4872-A888-FCCB12362241}" type="presOf" srcId="{56516737-B35E-4F4B-90F8-C52D6275835A}" destId="{0D9CF226-9F54-4EB8-8F07-030491BAB7C0}" srcOrd="0" destOrd="0" presId="urn:microsoft.com/office/officeart/2005/8/layout/architecture"/>
    <dgm:cxn modelId="{67939EFB-16C9-4DA1-9970-8EE79ABCF9DC}" srcId="{573B8674-D31B-48E2-A80B-C9501B6CA815}" destId="{FE4AAB75-7464-4E12-9E80-9F5873E98780}" srcOrd="0" destOrd="0" parTransId="{AE563D3C-A4DD-4C60-B745-3CBAB48C3415}" sibTransId="{824FB9D6-08CE-4304-842A-A4648BEBAF36}"/>
    <dgm:cxn modelId="{AE0E4858-781A-4700-970D-69B54D0344AF}" srcId="{821854D1-F998-4EC6-9420-2235F1259750}" destId="{56516737-B35E-4F4B-90F8-C52D6275835A}" srcOrd="0" destOrd="0" parTransId="{AE8390E1-AA74-4067-A986-612F46E17D49}" sibTransId="{3BA6FE3C-9F12-4CDD-BEE4-6B02AA509E0A}"/>
    <dgm:cxn modelId="{00FD31E6-0B1F-4CB1-B32B-18F7927F83B2}" srcId="{56516737-B35E-4F4B-90F8-C52D6275835A}" destId="{AEE06AE8-535A-4229-A735-62C7EB70E8CF}" srcOrd="1" destOrd="0" parTransId="{654B1DF9-87D1-42E4-BE4C-D5B711B7768B}" sibTransId="{FD22BC25-A4B3-4B3D-9196-A77B26D2AE26}"/>
    <dgm:cxn modelId="{56544285-9404-4CE1-938B-23C2EA925880}" type="presOf" srcId="{573B8674-D31B-48E2-A80B-C9501B6CA815}" destId="{D250704C-ECBC-4880-A20C-1C36C0702AEC}" srcOrd="0" destOrd="0" presId="urn:microsoft.com/office/officeart/2005/8/layout/architecture"/>
    <dgm:cxn modelId="{D09C2699-18B6-4E56-9EE9-E0652D27B0A0}" type="presOf" srcId="{AD009866-C2BD-4723-9012-E232774B7D84}" destId="{E7585631-0B57-4035-9F6E-8141E90897C3}" srcOrd="0" destOrd="0" presId="urn:microsoft.com/office/officeart/2005/8/layout/architecture"/>
    <dgm:cxn modelId="{2317452C-97B0-4CC2-9163-B80D6FC70DA0}" srcId="{AD009866-C2BD-4723-9012-E232774B7D84}" destId="{821854D1-F998-4EC6-9420-2235F1259750}" srcOrd="0" destOrd="0" parTransId="{33E91D5C-1A81-4A47-A20E-0773F8A3E96B}" sibTransId="{66AF7BD9-BB98-4D12-94FD-B0AE3118B4F3}"/>
    <dgm:cxn modelId="{8AF2B5AB-16E3-45B7-BE71-D98F15CE5D14}" srcId="{56516737-B35E-4F4B-90F8-C52D6275835A}" destId="{F9D47677-574E-470A-8FF3-CB17CFA6BB96}" srcOrd="0" destOrd="0" parTransId="{E539CC92-6B0C-4D60-A8AA-02E2A65EF4B2}" sibTransId="{FB957511-5174-461D-9F0E-61DC4543AADB}"/>
    <dgm:cxn modelId="{D66774F9-843F-435A-AA59-45232CE02B6F}" type="presParOf" srcId="{E7585631-0B57-4035-9F6E-8141E90897C3}" destId="{B1F295AB-FA5A-41B6-AA2A-7678AF131563}" srcOrd="0" destOrd="0" presId="urn:microsoft.com/office/officeart/2005/8/layout/architecture"/>
    <dgm:cxn modelId="{5821167F-89E3-4162-8E22-A874CB457E9B}" type="presParOf" srcId="{B1F295AB-FA5A-41B6-AA2A-7678AF131563}" destId="{8F81613D-D4B0-4B81-AE14-2CF2EF935601}" srcOrd="0" destOrd="0" presId="urn:microsoft.com/office/officeart/2005/8/layout/architecture"/>
    <dgm:cxn modelId="{4C97648A-0F5D-48F7-8D5C-ABE0C773A781}" type="presParOf" srcId="{B1F295AB-FA5A-41B6-AA2A-7678AF131563}" destId="{BBF916DA-3452-4E7A-9073-EE883CAC43EB}" srcOrd="1" destOrd="0" presId="urn:microsoft.com/office/officeart/2005/8/layout/architecture"/>
    <dgm:cxn modelId="{01025E9B-C216-4EAE-849C-57EB37D37356}" type="presParOf" srcId="{B1F295AB-FA5A-41B6-AA2A-7678AF131563}" destId="{6694798D-79A6-46B5-9FB7-521BA679D528}" srcOrd="2" destOrd="0" presId="urn:microsoft.com/office/officeart/2005/8/layout/architecture"/>
    <dgm:cxn modelId="{F77FAA56-F061-45B7-A5FA-D6180161C513}" type="presParOf" srcId="{6694798D-79A6-46B5-9FB7-521BA679D528}" destId="{50AB79D1-D77A-48AD-A661-CD0FC873F1CA}" srcOrd="0" destOrd="0" presId="urn:microsoft.com/office/officeart/2005/8/layout/architecture"/>
    <dgm:cxn modelId="{3C906FC0-9543-4B64-B9D3-DB3DDAB4BDFB}" type="presParOf" srcId="{50AB79D1-D77A-48AD-A661-CD0FC873F1CA}" destId="{0D9CF226-9F54-4EB8-8F07-030491BAB7C0}" srcOrd="0" destOrd="0" presId="urn:microsoft.com/office/officeart/2005/8/layout/architecture"/>
    <dgm:cxn modelId="{01EC02F7-E7B8-4556-A609-CDE6A248F8A4}" type="presParOf" srcId="{50AB79D1-D77A-48AD-A661-CD0FC873F1CA}" destId="{D591C328-2755-48BE-B348-876504FD9ACE}" srcOrd="1" destOrd="0" presId="urn:microsoft.com/office/officeart/2005/8/layout/architecture"/>
    <dgm:cxn modelId="{B721F629-E611-47DE-8B0D-0D915CFB62C0}" type="presParOf" srcId="{50AB79D1-D77A-48AD-A661-CD0FC873F1CA}" destId="{837A71B0-10E5-418D-8507-3A753C262207}" srcOrd="2" destOrd="0" presId="urn:microsoft.com/office/officeart/2005/8/layout/architecture"/>
    <dgm:cxn modelId="{ACB1BD02-5634-4B29-83C7-142C06AFB6D4}" type="presParOf" srcId="{837A71B0-10E5-418D-8507-3A753C262207}" destId="{AB8ACC65-2278-4BF9-A1AC-8637F8A8AA2A}" srcOrd="0" destOrd="0" presId="urn:microsoft.com/office/officeart/2005/8/layout/architecture"/>
    <dgm:cxn modelId="{DC15888E-2CDF-4E46-8B86-3B05584E3F9E}" type="presParOf" srcId="{AB8ACC65-2278-4BF9-A1AC-8637F8A8AA2A}" destId="{02A9187F-098D-4E93-8FC5-9BF7AB89297D}" srcOrd="0" destOrd="0" presId="urn:microsoft.com/office/officeart/2005/8/layout/architecture"/>
    <dgm:cxn modelId="{F70AE2B0-16D9-4920-9A0C-512EE90C36E5}" type="presParOf" srcId="{AB8ACC65-2278-4BF9-A1AC-8637F8A8AA2A}" destId="{E283307A-74ED-45F1-B112-41BE87DCB0C4}" srcOrd="1" destOrd="0" presId="urn:microsoft.com/office/officeart/2005/8/layout/architecture"/>
    <dgm:cxn modelId="{E183B8C3-111C-4B8D-BCBF-0E2EF5B9C3B6}" type="presParOf" srcId="{837A71B0-10E5-418D-8507-3A753C262207}" destId="{071B0D16-339F-4799-87A4-FF46129B51E8}" srcOrd="1" destOrd="0" presId="urn:microsoft.com/office/officeart/2005/8/layout/architecture"/>
    <dgm:cxn modelId="{4C272A31-0DD8-4531-80E8-0A3D9AF86DC4}" type="presParOf" srcId="{837A71B0-10E5-418D-8507-3A753C262207}" destId="{8694B9C2-B3E9-4828-A67F-11B0938852F3}" srcOrd="2" destOrd="0" presId="urn:microsoft.com/office/officeart/2005/8/layout/architecture"/>
    <dgm:cxn modelId="{8D64A792-C58E-41B6-9927-7A1CE0909951}" type="presParOf" srcId="{8694B9C2-B3E9-4828-A67F-11B0938852F3}" destId="{6F744EE7-55A3-4704-B82E-C45C63F076C4}" srcOrd="0" destOrd="0" presId="urn:microsoft.com/office/officeart/2005/8/layout/architecture"/>
    <dgm:cxn modelId="{EA189172-4649-48A2-B0B9-2603D0FFDC29}" type="presParOf" srcId="{8694B9C2-B3E9-4828-A67F-11B0938852F3}" destId="{5B2977EF-BB90-4455-A521-F6DB3A36EF9C}" srcOrd="1" destOrd="0" presId="urn:microsoft.com/office/officeart/2005/8/layout/architecture"/>
    <dgm:cxn modelId="{832ED034-6260-4053-BD72-D1D2AC76ABB9}" type="presParOf" srcId="{6694798D-79A6-46B5-9FB7-521BA679D528}" destId="{F94AC4E5-F811-4146-A93D-065A4A0B5866}" srcOrd="1" destOrd="0" presId="urn:microsoft.com/office/officeart/2005/8/layout/architecture"/>
    <dgm:cxn modelId="{D0B9CA31-C324-4361-9DF3-2005C377342B}" type="presParOf" srcId="{6694798D-79A6-46B5-9FB7-521BA679D528}" destId="{D724AB19-4A31-4E30-AF58-48268F0482F7}" srcOrd="2" destOrd="0" presId="urn:microsoft.com/office/officeart/2005/8/layout/architecture"/>
    <dgm:cxn modelId="{7891668F-6666-474B-BE18-A5B8ADC7C13F}" type="presParOf" srcId="{D724AB19-4A31-4E30-AF58-48268F0482F7}" destId="{D250704C-ECBC-4880-A20C-1C36C0702AEC}" srcOrd="0" destOrd="0" presId="urn:microsoft.com/office/officeart/2005/8/layout/architecture"/>
    <dgm:cxn modelId="{E197105B-8793-4776-9DF9-A856584ED464}" type="presParOf" srcId="{D724AB19-4A31-4E30-AF58-48268F0482F7}" destId="{B7EFE16C-C86A-4B10-BDE5-CD80ED399B90}" srcOrd="1" destOrd="0" presId="urn:microsoft.com/office/officeart/2005/8/layout/architecture"/>
    <dgm:cxn modelId="{95266085-BB6D-44E2-B9F8-BD8B260AD008}" type="presParOf" srcId="{D724AB19-4A31-4E30-AF58-48268F0482F7}" destId="{90997E0C-CE48-4F3C-B6EE-477213F49AE8}" srcOrd="2" destOrd="0" presId="urn:microsoft.com/office/officeart/2005/8/layout/architecture"/>
    <dgm:cxn modelId="{7FD73BD6-056A-429F-B5DF-63653251A60C}" type="presParOf" srcId="{90997E0C-CE48-4F3C-B6EE-477213F49AE8}" destId="{C4BC2C2D-4590-45B0-8858-70149B03611C}" srcOrd="0" destOrd="0" presId="urn:microsoft.com/office/officeart/2005/8/layout/architecture"/>
    <dgm:cxn modelId="{730A79BD-647C-4863-8474-317A06503233}" type="presParOf" srcId="{C4BC2C2D-4590-45B0-8858-70149B03611C}" destId="{B568928F-7A88-4477-86D7-425657B3C29D}" srcOrd="0" destOrd="0" presId="urn:microsoft.com/office/officeart/2005/8/layout/architecture"/>
    <dgm:cxn modelId="{4B2E18ED-5C2B-4E91-875B-53A38B9EDC86}" type="presParOf" srcId="{C4BC2C2D-4590-45B0-8858-70149B03611C}" destId="{A7DEF6F3-82BB-43F3-8828-9465A8F198B3}" srcOrd="1" destOrd="0" presId="urn:microsoft.com/office/officeart/2005/8/layout/architecture"/>
    <dgm:cxn modelId="{AC4D9C43-138E-4FDF-9108-C18F6A129F1B}" type="presParOf" srcId="{E7585631-0B57-4035-9F6E-8141E90897C3}" destId="{F35B3D76-4265-4C02-8F6E-FE703A0939BB}" srcOrd="1" destOrd="0" presId="urn:microsoft.com/office/officeart/2005/8/layout/architecture"/>
    <dgm:cxn modelId="{9C5FEAB2-BD75-4C11-8517-E331EFBE1B49}" type="presParOf" srcId="{E7585631-0B57-4035-9F6E-8141E90897C3}" destId="{D71E9300-DC5D-4C0E-9272-5020467C3ECC}" srcOrd="2" destOrd="0" presId="urn:microsoft.com/office/officeart/2005/8/layout/architecture"/>
    <dgm:cxn modelId="{D35AD298-232C-483B-8D28-B8109B82DF2E}" type="presParOf" srcId="{D71E9300-DC5D-4C0E-9272-5020467C3ECC}" destId="{AEC8B76B-675F-4B8C-8F4D-EA387EB2E5FC}" srcOrd="0" destOrd="0" presId="urn:microsoft.com/office/officeart/2005/8/layout/architecture"/>
    <dgm:cxn modelId="{7782E235-0264-4459-9549-CD758AFE22AF}" type="presParOf" srcId="{D71E9300-DC5D-4C0E-9272-5020467C3ECC}" destId="{95E4765F-0AD8-48FE-BB33-E4B11A826711}" srcOrd="1" destOrd="0" presId="urn:microsoft.com/office/officeart/2005/8/layout/archite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4B654F-1FB3-42C5-B86A-DBAE92723681}">
      <dsp:nvSpPr>
        <dsp:cNvPr id="0" name=""/>
        <dsp:cNvSpPr/>
      </dsp:nvSpPr>
      <dsp:spPr>
        <a:xfrm>
          <a:off x="3888" y="1579339"/>
          <a:ext cx="2263303" cy="905321"/>
        </a:xfrm>
        <a:prstGeom prst="chevron">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en-US" sz="3200" kern="1200" dirty="0" err="1"/>
            <a:t>Csáki</a:t>
          </a:r>
          <a:r>
            <a:rPr lang="en-US" sz="3200" kern="1200" dirty="0"/>
            <a:t> </a:t>
          </a:r>
          <a:r>
            <a:rPr lang="en-US" sz="2000" kern="1200" dirty="0"/>
            <a:t>1961-1977</a:t>
          </a:r>
          <a:endParaRPr lang="en-US" sz="3200" kern="1200" dirty="0"/>
        </a:p>
      </dsp:txBody>
      <dsp:txXfrm>
        <a:off x="456549" y="1579339"/>
        <a:ext cx="1357982" cy="905321"/>
      </dsp:txXfrm>
    </dsp:sp>
    <dsp:sp modelId="{663F565D-B77F-41ED-B6BC-0518EBA74F0E}">
      <dsp:nvSpPr>
        <dsp:cNvPr id="0" name=""/>
        <dsp:cNvSpPr/>
      </dsp:nvSpPr>
      <dsp:spPr>
        <a:xfrm>
          <a:off x="2040861" y="1579339"/>
          <a:ext cx="2263303" cy="905321"/>
        </a:xfrm>
        <a:prstGeom prst="chevron">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en-US" sz="2800" kern="1200" dirty="0" err="1"/>
            <a:t>Tuschák</a:t>
          </a:r>
          <a:r>
            <a:rPr lang="en-US" sz="2800" kern="1200" dirty="0"/>
            <a:t> </a:t>
          </a:r>
          <a:r>
            <a:rPr lang="en-US" sz="2000" kern="1200" dirty="0"/>
            <a:t>1978-1994</a:t>
          </a:r>
          <a:endParaRPr lang="en-US" sz="2800" kern="1200" dirty="0"/>
        </a:p>
      </dsp:txBody>
      <dsp:txXfrm>
        <a:off x="2493522" y="1579339"/>
        <a:ext cx="1357982" cy="905321"/>
      </dsp:txXfrm>
    </dsp:sp>
    <dsp:sp modelId="{FDC28303-ED51-4C51-8BF3-BBDF731490C1}">
      <dsp:nvSpPr>
        <dsp:cNvPr id="0" name=""/>
        <dsp:cNvSpPr/>
      </dsp:nvSpPr>
      <dsp:spPr>
        <a:xfrm>
          <a:off x="4077835" y="1579339"/>
          <a:ext cx="2263303" cy="905321"/>
        </a:xfrm>
        <a:prstGeom prst="chevron">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en-US" sz="2800" kern="1200" dirty="0"/>
            <a:t>Vajk </a:t>
          </a:r>
          <a:r>
            <a:rPr lang="en-US" sz="2000" kern="1200" dirty="0"/>
            <a:t>1994-2016</a:t>
          </a:r>
          <a:endParaRPr lang="en-US" sz="2800" kern="1200" dirty="0"/>
        </a:p>
      </dsp:txBody>
      <dsp:txXfrm>
        <a:off x="4530496" y="1579339"/>
        <a:ext cx="1357982" cy="905321"/>
      </dsp:txXfrm>
    </dsp:sp>
    <dsp:sp modelId="{BD7E38D0-9E78-447B-86F7-F3520CC0A475}">
      <dsp:nvSpPr>
        <dsp:cNvPr id="0" name=""/>
        <dsp:cNvSpPr/>
      </dsp:nvSpPr>
      <dsp:spPr>
        <a:xfrm>
          <a:off x="6114808" y="1579339"/>
          <a:ext cx="2263303" cy="905321"/>
        </a:xfrm>
        <a:prstGeom prst="chevron">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en-US" sz="2800" kern="1200" dirty="0"/>
            <a:t>Charaf </a:t>
          </a:r>
          <a:r>
            <a:rPr lang="en-US" sz="2000" kern="1200" dirty="0"/>
            <a:t>2016 -</a:t>
          </a:r>
        </a:p>
      </dsp:txBody>
      <dsp:txXfrm>
        <a:off x="6567469" y="1579339"/>
        <a:ext cx="1357982" cy="9053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81613D-D4B0-4B81-AE14-2CF2EF935601}">
      <dsp:nvSpPr>
        <dsp:cNvPr id="0" name=""/>
        <dsp:cNvSpPr/>
      </dsp:nvSpPr>
      <dsp:spPr>
        <a:xfrm>
          <a:off x="3835" y="3536989"/>
          <a:ext cx="5985503" cy="1622381"/>
        </a:xfrm>
        <a:prstGeom prst="roundRect">
          <a:avLst>
            <a:gd name="adj" fmla="val 10000"/>
          </a:avLst>
        </a:prstGeom>
        <a:solidFill>
          <a:schemeClr val="accent2">
            <a:shade val="8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lvl="0" algn="ctr" defTabSz="2222500">
            <a:lnSpc>
              <a:spcPct val="90000"/>
            </a:lnSpc>
            <a:spcBef>
              <a:spcPct val="0"/>
            </a:spcBef>
            <a:spcAft>
              <a:spcPct val="35000"/>
            </a:spcAft>
          </a:pPr>
          <a:r>
            <a:rPr lang="hu-HU" sz="5000" kern="1200" dirty="0"/>
            <a:t>Szabályozástechnika</a:t>
          </a:r>
        </a:p>
      </dsp:txBody>
      <dsp:txXfrm>
        <a:off x="51353" y="3584507"/>
        <a:ext cx="5890467" cy="1527345"/>
      </dsp:txXfrm>
    </dsp:sp>
    <dsp:sp modelId="{0D9CF226-9F54-4EB8-8F07-030491BAB7C0}">
      <dsp:nvSpPr>
        <dsp:cNvPr id="0" name=""/>
        <dsp:cNvSpPr/>
      </dsp:nvSpPr>
      <dsp:spPr>
        <a:xfrm>
          <a:off x="3835" y="1769690"/>
          <a:ext cx="3909915" cy="1622381"/>
        </a:xfrm>
        <a:prstGeom prst="roundRect">
          <a:avLst>
            <a:gd name="adj" fmla="val 10000"/>
          </a:avLst>
        </a:prstGeom>
        <a:solidFill>
          <a:schemeClr val="accent2">
            <a:tint val="99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hu-HU" sz="2300" kern="1200" dirty="0"/>
            <a:t>Szoftver</a:t>
          </a:r>
        </a:p>
      </dsp:txBody>
      <dsp:txXfrm>
        <a:off x="51353" y="1817208"/>
        <a:ext cx="3814879" cy="1527345"/>
      </dsp:txXfrm>
    </dsp:sp>
    <dsp:sp modelId="{02A9187F-098D-4E93-8FC5-9BF7AB89297D}">
      <dsp:nvSpPr>
        <dsp:cNvPr id="0" name=""/>
        <dsp:cNvSpPr/>
      </dsp:nvSpPr>
      <dsp:spPr>
        <a:xfrm>
          <a:off x="3835" y="2390"/>
          <a:ext cx="1914748" cy="1622381"/>
        </a:xfrm>
        <a:prstGeom prst="roundRect">
          <a:avLst>
            <a:gd name="adj" fmla="val 10000"/>
          </a:avLst>
        </a:prstGeom>
        <a:solidFill>
          <a:schemeClr val="accent2">
            <a:tint val="8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hu-HU" sz="2300" kern="1200" dirty="0"/>
            <a:t>Alkalmazott Informatika</a:t>
          </a:r>
        </a:p>
      </dsp:txBody>
      <dsp:txXfrm>
        <a:off x="51353" y="49908"/>
        <a:ext cx="1819712" cy="1527345"/>
      </dsp:txXfrm>
    </dsp:sp>
    <dsp:sp modelId="{6F744EE7-55A3-4704-B82E-C45C63F076C4}">
      <dsp:nvSpPr>
        <dsp:cNvPr id="0" name=""/>
        <dsp:cNvSpPr/>
      </dsp:nvSpPr>
      <dsp:spPr>
        <a:xfrm>
          <a:off x="1999003" y="2390"/>
          <a:ext cx="1914748" cy="1622381"/>
        </a:xfrm>
        <a:prstGeom prst="roundRect">
          <a:avLst>
            <a:gd name="adj" fmla="val 10000"/>
          </a:avLst>
        </a:prstGeom>
        <a:solidFill>
          <a:schemeClr val="accent2">
            <a:tint val="8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hu-HU" sz="2300" kern="1200" dirty="0"/>
            <a:t>Beágyazott rendszerek</a:t>
          </a:r>
        </a:p>
      </dsp:txBody>
      <dsp:txXfrm>
        <a:off x="2046521" y="49908"/>
        <a:ext cx="1819712" cy="1527345"/>
      </dsp:txXfrm>
    </dsp:sp>
    <dsp:sp modelId="{D250704C-ECBC-4880-A20C-1C36C0702AEC}">
      <dsp:nvSpPr>
        <dsp:cNvPr id="0" name=""/>
        <dsp:cNvSpPr/>
      </dsp:nvSpPr>
      <dsp:spPr>
        <a:xfrm>
          <a:off x="4074590" y="1769690"/>
          <a:ext cx="1914748" cy="1622381"/>
        </a:xfrm>
        <a:prstGeom prst="roundRect">
          <a:avLst>
            <a:gd name="adj" fmla="val 10000"/>
          </a:avLst>
        </a:prstGeom>
        <a:solidFill>
          <a:schemeClr val="accent2">
            <a:tint val="99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hu-HU" sz="2300" kern="1200" dirty="0" err="1"/>
            <a:t>Domainek</a:t>
          </a:r>
          <a:r>
            <a:rPr lang="hu-HU" sz="2300" kern="1200" dirty="0"/>
            <a:t>???</a:t>
          </a:r>
        </a:p>
      </dsp:txBody>
      <dsp:txXfrm>
        <a:off x="4122108" y="1817208"/>
        <a:ext cx="1819712" cy="1527345"/>
      </dsp:txXfrm>
    </dsp:sp>
    <dsp:sp modelId="{B568928F-7A88-4477-86D7-425657B3C29D}">
      <dsp:nvSpPr>
        <dsp:cNvPr id="0" name=""/>
        <dsp:cNvSpPr/>
      </dsp:nvSpPr>
      <dsp:spPr>
        <a:xfrm>
          <a:off x="4074590" y="2390"/>
          <a:ext cx="1914748" cy="1622381"/>
        </a:xfrm>
        <a:prstGeom prst="roundRect">
          <a:avLst>
            <a:gd name="adj" fmla="val 10000"/>
          </a:avLst>
        </a:prstGeom>
        <a:solidFill>
          <a:schemeClr val="accent2">
            <a:tint val="8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hu-HU" sz="2300" kern="1200" dirty="0"/>
            <a:t>Teljesítmény elektronika</a:t>
          </a:r>
        </a:p>
      </dsp:txBody>
      <dsp:txXfrm>
        <a:off x="4122108" y="49908"/>
        <a:ext cx="1819712" cy="1527345"/>
      </dsp:txXfrm>
    </dsp:sp>
    <dsp:sp modelId="{AEC8B76B-675F-4B8C-8F4D-EA387EB2E5FC}">
      <dsp:nvSpPr>
        <dsp:cNvPr id="0" name=""/>
        <dsp:cNvSpPr/>
      </dsp:nvSpPr>
      <dsp:spPr>
        <a:xfrm>
          <a:off x="6311016" y="3"/>
          <a:ext cx="1914748" cy="5159368"/>
        </a:xfrm>
        <a:prstGeom prst="roundRect">
          <a:avLst>
            <a:gd name="adj" fmla="val 10000"/>
          </a:avLst>
        </a:prstGeom>
        <a:solidFill>
          <a:schemeClr val="accent2">
            <a:shade val="8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90500" tIns="190500" rIns="190500" bIns="190500" numCol="1" spcCol="1270" anchor="ctr" anchorCtr="0">
          <a:noAutofit/>
        </a:bodyPr>
        <a:lstStyle/>
        <a:p>
          <a:pPr lvl="0" algn="ctr" defTabSz="2222500">
            <a:lnSpc>
              <a:spcPct val="90000"/>
            </a:lnSpc>
            <a:spcBef>
              <a:spcPct val="0"/>
            </a:spcBef>
            <a:spcAft>
              <a:spcPct val="35000"/>
            </a:spcAft>
          </a:pPr>
          <a:r>
            <a:rPr lang="hu-HU" sz="5000" kern="1200" dirty="0"/>
            <a:t>Alkalmazások</a:t>
          </a:r>
        </a:p>
      </dsp:txBody>
      <dsp:txXfrm>
        <a:off x="6367097" y="56084"/>
        <a:ext cx="1802586" cy="5047206"/>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Bariol Regular" panose="02000506040000020003" pitchFamily="2" charset="0"/>
              </a:defRPr>
            </a:lvl1pPr>
          </a:lstStyle>
          <a:p>
            <a:endParaRPr lang="hu-HU" dirty="0"/>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Bariol Regular" panose="02000506040000020003" pitchFamily="2" charset="0"/>
              </a:defRPr>
            </a:lvl1pPr>
          </a:lstStyle>
          <a:p>
            <a:fld id="{0B6B7ABC-4FA2-4CA4-863F-4FC3DD35C884}" type="datetimeFigureOut">
              <a:rPr lang="hu-HU" smtClean="0"/>
              <a:pPr/>
              <a:t>2025. 06. 17.</a:t>
            </a:fld>
            <a:endParaRPr lang="hu-HU" dirty="0"/>
          </a:p>
        </p:txBody>
      </p:sp>
      <p:sp>
        <p:nvSpPr>
          <p:cNvPr id="4" name="Diakép hely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hu-HU" dirty="0"/>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Bariol Regular" panose="02000506040000020003" pitchFamily="2" charset="0"/>
              </a:defRPr>
            </a:lvl1pPr>
          </a:lstStyle>
          <a:p>
            <a:endParaRPr lang="hu-HU" dirty="0"/>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Bariol Regular" panose="02000506040000020003" pitchFamily="2" charset="0"/>
              </a:defRPr>
            </a:lvl1pPr>
          </a:lstStyle>
          <a:p>
            <a:fld id="{2EAF530E-81E2-4680-8A77-79CE364656C2}" type="slidenum">
              <a:rPr lang="hu-HU" smtClean="0"/>
              <a:pPr/>
              <a:t>‹#›</a:t>
            </a:fld>
            <a:endParaRPr lang="hu-HU" dirty="0"/>
          </a:p>
        </p:txBody>
      </p:sp>
    </p:spTree>
    <p:extLst>
      <p:ext uri="{BB962C8B-B14F-4D97-AF65-F5344CB8AC3E}">
        <p14:creationId xmlns:p14="http://schemas.microsoft.com/office/powerpoint/2010/main" val="2781717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Bariol Regular" panose="02000506040000020003" pitchFamily="2" charset="0"/>
        <a:ea typeface="+mn-ea"/>
        <a:cs typeface="+mn-cs"/>
      </a:defRPr>
    </a:lvl1pPr>
    <a:lvl2pPr marL="457200" algn="l" defTabSz="914400" rtl="0" eaLnBrk="1" latinLnBrk="0" hangingPunct="1">
      <a:defRPr sz="1200" kern="1200">
        <a:solidFill>
          <a:schemeClr val="tx1"/>
        </a:solidFill>
        <a:latin typeface="Bariol Regular" panose="02000506040000020003" pitchFamily="2" charset="0"/>
        <a:ea typeface="+mn-ea"/>
        <a:cs typeface="+mn-cs"/>
      </a:defRPr>
    </a:lvl2pPr>
    <a:lvl3pPr marL="914400" algn="l" defTabSz="914400" rtl="0" eaLnBrk="1" latinLnBrk="0" hangingPunct="1">
      <a:defRPr sz="1200" kern="1200">
        <a:solidFill>
          <a:schemeClr val="tx1"/>
        </a:solidFill>
        <a:latin typeface="Bariol Regular" panose="02000506040000020003" pitchFamily="2" charset="0"/>
        <a:ea typeface="+mn-ea"/>
        <a:cs typeface="+mn-cs"/>
      </a:defRPr>
    </a:lvl3pPr>
    <a:lvl4pPr marL="1371600" algn="l" defTabSz="914400" rtl="0" eaLnBrk="1" latinLnBrk="0" hangingPunct="1">
      <a:defRPr sz="1200" kern="1200">
        <a:solidFill>
          <a:schemeClr val="tx1"/>
        </a:solidFill>
        <a:latin typeface="Bariol Regular" panose="02000506040000020003" pitchFamily="2" charset="0"/>
        <a:ea typeface="+mn-ea"/>
        <a:cs typeface="+mn-cs"/>
      </a:defRPr>
    </a:lvl4pPr>
    <a:lvl5pPr marL="1828800" algn="l" defTabSz="914400" rtl="0" eaLnBrk="1" latinLnBrk="0" hangingPunct="1">
      <a:defRPr sz="1200" kern="1200">
        <a:solidFill>
          <a:schemeClr val="tx1"/>
        </a:solidFill>
        <a:latin typeface="Bariol Regular" panose="02000506040000020003"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hu-HU" dirty="0"/>
          </a:p>
        </p:txBody>
      </p:sp>
      <p:sp>
        <p:nvSpPr>
          <p:cNvPr id="4" name="Slide Number Placeholder 3"/>
          <p:cNvSpPr>
            <a:spLocks noGrp="1"/>
          </p:cNvSpPr>
          <p:nvPr>
            <p:ph type="sldNum" sz="quarter" idx="10"/>
          </p:nvPr>
        </p:nvSpPr>
        <p:spPr/>
        <p:txBody>
          <a:bodyPr/>
          <a:lstStyle/>
          <a:p>
            <a:fld id="{AA85D617-9A92-4567-B7CF-60656A33F1B9}" type="slidenum">
              <a:rPr lang="hu-HU" smtClean="0"/>
              <a:pPr/>
              <a:t>14</a:t>
            </a:fld>
            <a:endParaRPr lang="hu-H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FDD49-D90A-0839-5E65-845BE8577087}"/>
            </a:ext>
          </a:extLst>
        </p:cNvPr>
        <p:cNvGrpSpPr/>
        <p:nvPr/>
      </p:nvGrpSpPr>
      <p:grpSpPr>
        <a:xfrm>
          <a:off x="0" y="0"/>
          <a:ext cx="0" cy="0"/>
          <a:chOff x="0" y="0"/>
          <a:chExt cx="0" cy="0"/>
        </a:xfrm>
      </p:grpSpPr>
      <p:sp>
        <p:nvSpPr>
          <p:cNvPr id="2" name="Diakép helye 1">
            <a:extLst>
              <a:ext uri="{FF2B5EF4-FFF2-40B4-BE49-F238E27FC236}">
                <a16:creationId xmlns:a16="http://schemas.microsoft.com/office/drawing/2014/main" id="{8C41587B-67C8-49F2-D823-EB2AA3ECF439}"/>
              </a:ext>
            </a:extLst>
          </p:cNvPr>
          <p:cNvSpPr>
            <a:spLocks noGrp="1" noRot="1" noChangeAspect="1"/>
          </p:cNvSpPr>
          <p:nvPr>
            <p:ph type="sldImg"/>
          </p:nvPr>
        </p:nvSpPr>
        <p:spPr/>
      </p:sp>
      <p:sp>
        <p:nvSpPr>
          <p:cNvPr id="3" name="Jegyzetek helye 2">
            <a:extLst>
              <a:ext uri="{FF2B5EF4-FFF2-40B4-BE49-F238E27FC236}">
                <a16:creationId xmlns:a16="http://schemas.microsoft.com/office/drawing/2014/main" id="{C9F07B72-F2EB-93E6-EB10-13B1295A2DE0}"/>
              </a:ext>
            </a:extLst>
          </p:cNvPr>
          <p:cNvSpPr>
            <a:spLocks noGrp="1"/>
          </p:cNvSpPr>
          <p:nvPr>
            <p:ph type="body" idx="1"/>
          </p:nvPr>
        </p:nvSpPr>
        <p:spPr/>
        <p:txBody>
          <a:bodyPr/>
          <a:lstStyle/>
          <a:p>
            <a:endParaRPr lang="en-US">
              <a:cs typeface="+mn-lt"/>
            </a:endParaRPr>
          </a:p>
          <a:p>
            <a:r>
              <a:rPr lang="hu-HU">
                <a:ea typeface="Calibri"/>
                <a:cs typeface="Calibri"/>
              </a:rPr>
              <a:t>Oktatási, kutatási és K+F tevékenységünkben nagy hangsúlyt fektetünk a hardverközeli és a magasabb szintű szoftveres világ közötti szinergia megteremtésére. Olyan villamosmérnököket képzünk, akik nem riadnak vissza a beágyazott rendszerek fejlesztésének egyik kulcsmozzanatától sem: a nyomtatott áramkörtervezéstől a beágyazott szoftverfejlesztésen át a kliensprogramok fejlesztéséig.</a:t>
            </a:r>
          </a:p>
          <a:p>
            <a:endParaRPr lang="hu-HU">
              <a:ea typeface="Calibri"/>
              <a:cs typeface="Calibri"/>
            </a:endParaRPr>
          </a:p>
          <a:p>
            <a:r>
              <a:rPr lang="hu-HU">
                <a:ea typeface="Calibri"/>
                <a:cs typeface="Calibri"/>
              </a:rPr>
              <a:t>Témáink fókuszpontjában olyan területek vannak, mint nagyteljesítményű processzoros rendszerek, GPU alkalmazások, gépi látás, </a:t>
            </a:r>
            <a:r>
              <a:rPr lang="hu-HU" err="1">
                <a:ea typeface="Calibri"/>
                <a:cs typeface="Calibri"/>
              </a:rPr>
              <a:t>SoC</a:t>
            </a:r>
            <a:r>
              <a:rPr lang="hu-HU">
                <a:ea typeface="Calibri"/>
                <a:cs typeface="Calibri"/>
              </a:rPr>
              <a:t> rendszerek, beágyazott operációs rendszerek alkalmazása, </a:t>
            </a:r>
            <a:r>
              <a:rPr lang="hu-HU" err="1">
                <a:ea typeface="Calibri"/>
                <a:cs typeface="Calibri"/>
              </a:rPr>
              <a:t>valósidejű</a:t>
            </a:r>
            <a:r>
              <a:rPr lang="hu-HU">
                <a:ea typeface="Calibri"/>
                <a:cs typeface="Calibri"/>
              </a:rPr>
              <a:t> optimális robotirányítás, autonóm mobilis robotok mozgástervezése és térképalkotása, az 5G Mobile Edge </a:t>
            </a:r>
            <a:r>
              <a:rPr lang="hu-HU" err="1">
                <a:ea typeface="Calibri"/>
                <a:cs typeface="Calibri"/>
              </a:rPr>
              <a:t>Computing</a:t>
            </a:r>
            <a:r>
              <a:rPr lang="hu-HU">
                <a:ea typeface="Calibri"/>
                <a:cs typeface="Calibri"/>
              </a:rPr>
              <a:t> robotikai alkalmazásai.</a:t>
            </a:r>
          </a:p>
          <a:p>
            <a:endParaRPr lang="hu-HU">
              <a:ea typeface="Calibri"/>
              <a:cs typeface="Calibri"/>
            </a:endParaRPr>
          </a:p>
          <a:p>
            <a:r>
              <a:rPr lang="hu-HU">
                <a:ea typeface="Calibri"/>
                <a:cs typeface="Calibri"/>
              </a:rPr>
              <a:t>Fontosnak tartjuk tehetséges hallgatóink felkarolását, ennek ad teret a már 16. éve megrendezésre kerülő </a:t>
            </a:r>
            <a:r>
              <a:rPr lang="hu-HU" err="1">
                <a:ea typeface="Calibri"/>
                <a:cs typeface="Calibri"/>
              </a:rPr>
              <a:t>RobonAUT</a:t>
            </a:r>
            <a:r>
              <a:rPr lang="hu-HU">
                <a:ea typeface="Calibri"/>
                <a:cs typeface="Calibri"/>
              </a:rPr>
              <a:t> hallgatói verseny, amelyben háromfős csapatokban kell megoldaniuk a végzés közlében járó mesterhallgatóinknak egy komplex mérnöki problémát bő 5 hónap leforgása alatt. </a:t>
            </a:r>
            <a:endParaRPr lang="en-US">
              <a:ea typeface="Calibri"/>
              <a:cs typeface="Calibri"/>
            </a:endParaRPr>
          </a:p>
        </p:txBody>
      </p:sp>
      <p:sp>
        <p:nvSpPr>
          <p:cNvPr id="4" name="Dia számának helye 3">
            <a:extLst>
              <a:ext uri="{FF2B5EF4-FFF2-40B4-BE49-F238E27FC236}">
                <a16:creationId xmlns:a16="http://schemas.microsoft.com/office/drawing/2014/main" id="{8A3286CE-0E16-65DD-3B5D-B5B8AE20E1A2}"/>
              </a:ext>
            </a:extLst>
          </p:cNvPr>
          <p:cNvSpPr>
            <a:spLocks noGrp="1"/>
          </p:cNvSpPr>
          <p:nvPr>
            <p:ph type="sldNum" sz="quarter" idx="5"/>
          </p:nvPr>
        </p:nvSpPr>
        <p:spPr/>
        <p:txBody>
          <a:bodyPr/>
          <a:lstStyle/>
          <a:p>
            <a:fld id="{83CB89C8-7D0B-4D65-B3EC-755E478EEB87}" type="slidenum">
              <a:rPr lang="hu-HU" smtClean="0"/>
              <a:t>35</a:t>
            </a:fld>
            <a:endParaRPr lang="hu-HU"/>
          </a:p>
        </p:txBody>
      </p:sp>
    </p:spTree>
    <p:extLst>
      <p:ext uri="{BB962C8B-B14F-4D97-AF65-F5344CB8AC3E}">
        <p14:creationId xmlns:p14="http://schemas.microsoft.com/office/powerpoint/2010/main" val="2402183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en-US">
              <a:ea typeface="Calibri"/>
              <a:cs typeface="Calibri"/>
            </a:endParaRPr>
          </a:p>
        </p:txBody>
      </p:sp>
      <p:sp>
        <p:nvSpPr>
          <p:cNvPr id="4" name="Dia számának helye 3"/>
          <p:cNvSpPr>
            <a:spLocks noGrp="1"/>
          </p:cNvSpPr>
          <p:nvPr>
            <p:ph type="sldNum" sz="quarter" idx="5"/>
          </p:nvPr>
        </p:nvSpPr>
        <p:spPr/>
        <p:txBody>
          <a:bodyPr/>
          <a:lstStyle/>
          <a:p>
            <a:fld id="{83CB89C8-7D0B-4D65-B3EC-755E478EEB87}" type="slidenum">
              <a:rPr lang="hu-HU" smtClean="0"/>
              <a:t>36</a:t>
            </a:fld>
            <a:endParaRPr lang="hu-HU"/>
          </a:p>
        </p:txBody>
      </p:sp>
    </p:spTree>
    <p:extLst>
      <p:ext uri="{BB962C8B-B14F-4D97-AF65-F5344CB8AC3E}">
        <p14:creationId xmlns:p14="http://schemas.microsoft.com/office/powerpoint/2010/main" val="900372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FDD49-D90A-0839-5E65-845BE8577087}"/>
            </a:ext>
          </a:extLst>
        </p:cNvPr>
        <p:cNvGrpSpPr/>
        <p:nvPr/>
      </p:nvGrpSpPr>
      <p:grpSpPr>
        <a:xfrm>
          <a:off x="0" y="0"/>
          <a:ext cx="0" cy="0"/>
          <a:chOff x="0" y="0"/>
          <a:chExt cx="0" cy="0"/>
        </a:xfrm>
      </p:grpSpPr>
      <p:sp>
        <p:nvSpPr>
          <p:cNvPr id="2" name="Diakép helye 1">
            <a:extLst>
              <a:ext uri="{FF2B5EF4-FFF2-40B4-BE49-F238E27FC236}">
                <a16:creationId xmlns:a16="http://schemas.microsoft.com/office/drawing/2014/main" id="{8C41587B-67C8-49F2-D823-EB2AA3ECF439}"/>
              </a:ext>
            </a:extLst>
          </p:cNvPr>
          <p:cNvSpPr>
            <a:spLocks noGrp="1" noRot="1" noChangeAspect="1"/>
          </p:cNvSpPr>
          <p:nvPr>
            <p:ph type="sldImg"/>
          </p:nvPr>
        </p:nvSpPr>
        <p:spPr/>
      </p:sp>
      <p:sp>
        <p:nvSpPr>
          <p:cNvPr id="3" name="Jegyzetek helye 2">
            <a:extLst>
              <a:ext uri="{FF2B5EF4-FFF2-40B4-BE49-F238E27FC236}">
                <a16:creationId xmlns:a16="http://schemas.microsoft.com/office/drawing/2014/main" id="{C9F07B72-F2EB-93E6-EB10-13B1295A2DE0}"/>
              </a:ext>
            </a:extLst>
          </p:cNvPr>
          <p:cNvSpPr>
            <a:spLocks noGrp="1"/>
          </p:cNvSpPr>
          <p:nvPr>
            <p:ph type="body" idx="1"/>
          </p:nvPr>
        </p:nvSpPr>
        <p:spPr/>
        <p:txBody>
          <a:bodyPr/>
          <a:lstStyle/>
          <a:p>
            <a:endParaRPr lang="en-US">
              <a:ea typeface="Calibri"/>
              <a:cs typeface="Calibri"/>
            </a:endParaRPr>
          </a:p>
        </p:txBody>
      </p:sp>
      <p:sp>
        <p:nvSpPr>
          <p:cNvPr id="4" name="Dia számának helye 3">
            <a:extLst>
              <a:ext uri="{FF2B5EF4-FFF2-40B4-BE49-F238E27FC236}">
                <a16:creationId xmlns:a16="http://schemas.microsoft.com/office/drawing/2014/main" id="{8A3286CE-0E16-65DD-3B5D-B5B8AE20E1A2}"/>
              </a:ext>
            </a:extLst>
          </p:cNvPr>
          <p:cNvSpPr>
            <a:spLocks noGrp="1"/>
          </p:cNvSpPr>
          <p:nvPr>
            <p:ph type="sldNum" sz="quarter" idx="5"/>
          </p:nvPr>
        </p:nvSpPr>
        <p:spPr/>
        <p:txBody>
          <a:bodyPr/>
          <a:lstStyle/>
          <a:p>
            <a:fld id="{83CB89C8-7D0B-4D65-B3EC-755E478EEB87}" type="slidenum">
              <a:rPr lang="hu-HU" smtClean="0"/>
              <a:t>37</a:t>
            </a:fld>
            <a:endParaRPr lang="hu-HU"/>
          </a:p>
        </p:txBody>
      </p:sp>
    </p:spTree>
    <p:extLst>
      <p:ext uri="{BB962C8B-B14F-4D97-AF65-F5344CB8AC3E}">
        <p14:creationId xmlns:p14="http://schemas.microsoft.com/office/powerpoint/2010/main" val="2402183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ACFF3-09A0-7C71-65DE-6CA806350871}"/>
            </a:ext>
          </a:extLst>
        </p:cNvPr>
        <p:cNvGrpSpPr/>
        <p:nvPr/>
      </p:nvGrpSpPr>
      <p:grpSpPr>
        <a:xfrm>
          <a:off x="0" y="0"/>
          <a:ext cx="0" cy="0"/>
          <a:chOff x="0" y="0"/>
          <a:chExt cx="0" cy="0"/>
        </a:xfrm>
      </p:grpSpPr>
      <p:sp>
        <p:nvSpPr>
          <p:cNvPr id="2" name="Diakép helye 1">
            <a:extLst>
              <a:ext uri="{FF2B5EF4-FFF2-40B4-BE49-F238E27FC236}">
                <a16:creationId xmlns:a16="http://schemas.microsoft.com/office/drawing/2014/main" id="{AD875159-A6ED-1B5B-56C8-4C1E0AF5C134}"/>
              </a:ext>
            </a:extLst>
          </p:cNvPr>
          <p:cNvSpPr>
            <a:spLocks noGrp="1" noRot="1" noChangeAspect="1"/>
          </p:cNvSpPr>
          <p:nvPr>
            <p:ph type="sldImg"/>
          </p:nvPr>
        </p:nvSpPr>
        <p:spPr/>
      </p:sp>
      <p:sp>
        <p:nvSpPr>
          <p:cNvPr id="3" name="Jegyzetek helye 2">
            <a:extLst>
              <a:ext uri="{FF2B5EF4-FFF2-40B4-BE49-F238E27FC236}">
                <a16:creationId xmlns:a16="http://schemas.microsoft.com/office/drawing/2014/main" id="{DB7E72BA-82CC-54C3-01C9-8E7B96CA132B}"/>
              </a:ext>
            </a:extLst>
          </p:cNvPr>
          <p:cNvSpPr>
            <a:spLocks noGrp="1"/>
          </p:cNvSpPr>
          <p:nvPr>
            <p:ph type="body" idx="1"/>
          </p:nvPr>
        </p:nvSpPr>
        <p:spPr/>
        <p:txBody>
          <a:bodyPr/>
          <a:lstStyle/>
          <a:p>
            <a:endParaRPr lang="en-US" noProof="0"/>
          </a:p>
        </p:txBody>
      </p:sp>
      <p:sp>
        <p:nvSpPr>
          <p:cNvPr id="4" name="Dia számának helye 3">
            <a:extLst>
              <a:ext uri="{FF2B5EF4-FFF2-40B4-BE49-F238E27FC236}">
                <a16:creationId xmlns:a16="http://schemas.microsoft.com/office/drawing/2014/main" id="{3FA7AD01-515B-C821-563A-BD18DC24F22E}"/>
              </a:ext>
            </a:extLst>
          </p:cNvPr>
          <p:cNvSpPr>
            <a:spLocks noGrp="1"/>
          </p:cNvSpPr>
          <p:nvPr>
            <p:ph type="sldNum" sz="quarter" idx="5"/>
          </p:nvPr>
        </p:nvSpPr>
        <p:spPr/>
        <p:txBody>
          <a:bodyPr/>
          <a:lstStyle/>
          <a:p>
            <a:fld id="{3118B139-788B-413C-B840-C0A6D254130D}" type="slidenum">
              <a:rPr lang="en-US" smtClean="0"/>
              <a:t>50</a:t>
            </a:fld>
            <a:endParaRPr lang="en-US"/>
          </a:p>
        </p:txBody>
      </p:sp>
    </p:spTree>
    <p:extLst>
      <p:ext uri="{BB962C8B-B14F-4D97-AF65-F5344CB8AC3E}">
        <p14:creationId xmlns:p14="http://schemas.microsoft.com/office/powerpoint/2010/main" val="280369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705D8-6526-CC01-3D13-338A55E8D64A}"/>
            </a:ext>
          </a:extLst>
        </p:cNvPr>
        <p:cNvGrpSpPr/>
        <p:nvPr/>
      </p:nvGrpSpPr>
      <p:grpSpPr>
        <a:xfrm>
          <a:off x="0" y="0"/>
          <a:ext cx="0" cy="0"/>
          <a:chOff x="0" y="0"/>
          <a:chExt cx="0" cy="0"/>
        </a:xfrm>
      </p:grpSpPr>
      <p:sp>
        <p:nvSpPr>
          <p:cNvPr id="2" name="Diakép helye 1">
            <a:extLst>
              <a:ext uri="{FF2B5EF4-FFF2-40B4-BE49-F238E27FC236}">
                <a16:creationId xmlns:a16="http://schemas.microsoft.com/office/drawing/2014/main" id="{57D0FDBC-B65B-8B69-648A-93E4FA2B1F0C}"/>
              </a:ext>
            </a:extLst>
          </p:cNvPr>
          <p:cNvSpPr>
            <a:spLocks noGrp="1" noRot="1" noChangeAspect="1"/>
          </p:cNvSpPr>
          <p:nvPr>
            <p:ph type="sldImg"/>
          </p:nvPr>
        </p:nvSpPr>
        <p:spPr/>
      </p:sp>
      <p:sp>
        <p:nvSpPr>
          <p:cNvPr id="3" name="Jegyzetek helye 2">
            <a:extLst>
              <a:ext uri="{FF2B5EF4-FFF2-40B4-BE49-F238E27FC236}">
                <a16:creationId xmlns:a16="http://schemas.microsoft.com/office/drawing/2014/main" id="{B156C5E9-7B44-AF5C-D522-4C3C7D684742}"/>
              </a:ext>
            </a:extLst>
          </p:cNvPr>
          <p:cNvSpPr>
            <a:spLocks noGrp="1"/>
          </p:cNvSpPr>
          <p:nvPr>
            <p:ph type="body" idx="1"/>
          </p:nvPr>
        </p:nvSpPr>
        <p:spPr/>
        <p:txBody>
          <a:bodyPr/>
          <a:lstStyle/>
          <a:p>
            <a:endParaRPr lang="en-US" noProof="0"/>
          </a:p>
        </p:txBody>
      </p:sp>
      <p:sp>
        <p:nvSpPr>
          <p:cNvPr id="4" name="Dia számának helye 3">
            <a:extLst>
              <a:ext uri="{FF2B5EF4-FFF2-40B4-BE49-F238E27FC236}">
                <a16:creationId xmlns:a16="http://schemas.microsoft.com/office/drawing/2014/main" id="{D3BE0E18-CC58-80B6-05E9-AF0695677499}"/>
              </a:ext>
            </a:extLst>
          </p:cNvPr>
          <p:cNvSpPr>
            <a:spLocks noGrp="1"/>
          </p:cNvSpPr>
          <p:nvPr>
            <p:ph type="sldNum" sz="quarter" idx="5"/>
          </p:nvPr>
        </p:nvSpPr>
        <p:spPr/>
        <p:txBody>
          <a:bodyPr/>
          <a:lstStyle/>
          <a:p>
            <a:fld id="{3118B139-788B-413C-B840-C0A6D254130D}" type="slidenum">
              <a:rPr lang="en-US" smtClean="0"/>
              <a:t>51</a:t>
            </a:fld>
            <a:endParaRPr lang="en-US"/>
          </a:p>
        </p:txBody>
      </p:sp>
    </p:spTree>
    <p:extLst>
      <p:ext uri="{BB962C8B-B14F-4D97-AF65-F5344CB8AC3E}">
        <p14:creationId xmlns:p14="http://schemas.microsoft.com/office/powerpoint/2010/main" val="2758992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Főcím">
    <p:spTree>
      <p:nvGrpSpPr>
        <p:cNvPr id="1" name=""/>
        <p:cNvGrpSpPr/>
        <p:nvPr/>
      </p:nvGrpSpPr>
      <p:grpSpPr>
        <a:xfrm>
          <a:off x="0" y="0"/>
          <a:ext cx="0" cy="0"/>
          <a:chOff x="0" y="0"/>
          <a:chExt cx="0" cy="0"/>
        </a:xfrm>
      </p:grpSpPr>
      <p:sp>
        <p:nvSpPr>
          <p:cNvPr id="2" name="Title 1"/>
          <p:cNvSpPr>
            <a:spLocks noGrp="1"/>
          </p:cNvSpPr>
          <p:nvPr>
            <p:ph type="ctrTitle"/>
          </p:nvPr>
        </p:nvSpPr>
        <p:spPr>
          <a:xfrm>
            <a:off x="2123728" y="1269554"/>
            <a:ext cx="6563072" cy="2303462"/>
          </a:xfrm>
          <a:prstGeom prst="rect">
            <a:avLst/>
          </a:prstGeom>
        </p:spPr>
        <p:txBody>
          <a:bodyPr lIns="0" anchor="b"/>
          <a:lstStyle>
            <a:lvl1pPr algn="l">
              <a:defRPr sz="6000">
                <a:latin typeface="Bariol Light" panose="02000506040000020003" pitchFamily="2" charset="0"/>
              </a:defRPr>
            </a:lvl1pPr>
          </a:lstStyle>
          <a:p>
            <a:endParaRPr lang="en-US" dirty="0"/>
          </a:p>
        </p:txBody>
      </p:sp>
      <p:sp>
        <p:nvSpPr>
          <p:cNvPr id="3" name="Subtitle 2"/>
          <p:cNvSpPr>
            <a:spLocks noGrp="1"/>
          </p:cNvSpPr>
          <p:nvPr>
            <p:ph type="subTitle" idx="1"/>
          </p:nvPr>
        </p:nvSpPr>
        <p:spPr>
          <a:xfrm>
            <a:off x="2128367" y="3636000"/>
            <a:ext cx="6558433" cy="1260000"/>
          </a:xfrm>
        </p:spPr>
        <p:txBody>
          <a:bodyPr lIns="0">
            <a:norm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5" name="Footer Placeholder 4"/>
          <p:cNvSpPr>
            <a:spLocks noGrp="1"/>
          </p:cNvSpPr>
          <p:nvPr>
            <p:ph type="ftr" sz="quarter" idx="11"/>
          </p:nvPr>
        </p:nvSpPr>
        <p:spPr/>
        <p:txBody>
          <a:bodyPr/>
          <a:lstStyle/>
          <a:p>
            <a:r>
              <a:rPr lang="hu-HU"/>
              <a:t>AUT diasablon</a:t>
            </a:r>
          </a:p>
        </p:txBody>
      </p:sp>
      <p:sp>
        <p:nvSpPr>
          <p:cNvPr id="6" name="Slide Number Placeholder 5"/>
          <p:cNvSpPr>
            <a:spLocks noGrp="1"/>
          </p:cNvSpPr>
          <p:nvPr>
            <p:ph type="sldNum" sz="quarter" idx="12"/>
          </p:nvPr>
        </p:nvSpPr>
        <p:spPr/>
        <p:txBody>
          <a:bodyPr/>
          <a:lstStyle/>
          <a:p>
            <a:fld id="{749F71C9-278E-471F-A52B-879E4728A843}" type="slidenum">
              <a:rPr lang="hu-HU" smtClean="0"/>
              <a:t>‹#›</a:t>
            </a:fld>
            <a:endParaRPr lang="hu-HU"/>
          </a:p>
        </p:txBody>
      </p:sp>
      <p:sp>
        <p:nvSpPr>
          <p:cNvPr id="8" name="Téglalap 7"/>
          <p:cNvSpPr/>
          <p:nvPr userDrawn="1"/>
        </p:nvSpPr>
        <p:spPr bwMode="auto">
          <a:xfrm>
            <a:off x="0" y="5166000"/>
            <a:ext cx="9144000" cy="1692000"/>
          </a:xfrm>
          <a:prstGeom prst="rect">
            <a:avLst/>
          </a:prstGeom>
          <a:gradFill>
            <a:gsLst>
              <a:gs pos="0">
                <a:srgbClr val="C81426"/>
              </a:gs>
              <a:gs pos="100000">
                <a:srgbClr val="910B26"/>
              </a:gs>
            </a:gsLst>
            <a:lin ang="0" scaled="0"/>
          </a:gradFill>
          <a:ln>
            <a:no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40000"/>
              </a:spcBef>
              <a:spcAft>
                <a:spcPct val="0"/>
              </a:spcAft>
              <a:buClr>
                <a:schemeClr val="bg2"/>
              </a:buClr>
              <a:buSzPct val="70000"/>
              <a:buFontTx/>
              <a:buNone/>
              <a:tabLst/>
            </a:pPr>
            <a:endParaRPr kumimoji="0" lang="hu-HU" sz="3200" b="0" i="0" u="none" strike="noStrike" cap="none" normalizeH="0" baseline="0" dirty="0">
              <a:ln>
                <a:noFill/>
              </a:ln>
              <a:solidFill>
                <a:schemeClr val="tx1"/>
              </a:solidFill>
              <a:effectLst/>
              <a:latin typeface="Bariol Regular" panose="02000506040000020003" pitchFamily="2" charset="0"/>
            </a:endParaRPr>
          </a:p>
        </p:txBody>
      </p:sp>
      <p:pic>
        <p:nvPicPr>
          <p:cNvPr id="4" name="Kép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5600" y="5684400"/>
            <a:ext cx="3960000" cy="712800"/>
          </a:xfrm>
          <a:prstGeom prst="rect">
            <a:avLst/>
          </a:prstGeom>
        </p:spPr>
      </p:pic>
    </p:spTree>
    <p:extLst>
      <p:ext uri="{BB962C8B-B14F-4D97-AF65-F5344CB8AC3E}">
        <p14:creationId xmlns:p14="http://schemas.microsoft.com/office/powerpoint/2010/main" val="1085647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ejezetcím">
    <p:spTree>
      <p:nvGrpSpPr>
        <p:cNvPr id="1" name=""/>
        <p:cNvGrpSpPr/>
        <p:nvPr/>
      </p:nvGrpSpPr>
      <p:grpSpPr>
        <a:xfrm>
          <a:off x="0" y="0"/>
          <a:ext cx="0" cy="0"/>
          <a:chOff x="0" y="0"/>
          <a:chExt cx="0" cy="0"/>
        </a:xfrm>
      </p:grpSpPr>
      <p:sp>
        <p:nvSpPr>
          <p:cNvPr id="2" name="Cím 1"/>
          <p:cNvSpPr>
            <a:spLocks noGrp="1"/>
          </p:cNvSpPr>
          <p:nvPr>
            <p:ph type="title" hasCustomPrompt="1"/>
          </p:nvPr>
        </p:nvSpPr>
        <p:spPr>
          <a:xfrm>
            <a:off x="457200" y="1602024"/>
            <a:ext cx="8229600" cy="1768320"/>
          </a:xfrm>
        </p:spPr>
        <p:txBody>
          <a:bodyPr lIns="0" rIns="0" anchor="b" anchorCtr="0">
            <a:normAutofit/>
          </a:bodyPr>
          <a:lstStyle>
            <a:lvl1pPr>
              <a:defRPr sz="4800" baseline="0"/>
            </a:lvl1pPr>
          </a:lstStyle>
          <a:p>
            <a:r>
              <a:rPr lang="hu-HU" dirty="0"/>
              <a:t>Fejezetcím</a:t>
            </a:r>
          </a:p>
        </p:txBody>
      </p:sp>
      <p:sp>
        <p:nvSpPr>
          <p:cNvPr id="5" name="Subtitle 2"/>
          <p:cNvSpPr>
            <a:spLocks noGrp="1"/>
          </p:cNvSpPr>
          <p:nvPr>
            <p:ph type="subTitle" idx="1" hasCustomPrompt="1"/>
          </p:nvPr>
        </p:nvSpPr>
        <p:spPr>
          <a:xfrm>
            <a:off x="457200" y="3391024"/>
            <a:ext cx="8229600" cy="1260000"/>
          </a:xfrm>
        </p:spPr>
        <p:txBody>
          <a:bodyPr lIns="0">
            <a:normAutofit/>
          </a:bodyPr>
          <a:lstStyle>
            <a:lvl1pPr marL="0" indent="0" algn="l">
              <a:buNone/>
              <a:defRPr sz="3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dirty="0"/>
              <a:t>Fejezet alcím</a:t>
            </a:r>
            <a:endParaRPr lang="en-US" dirty="0"/>
          </a:p>
        </p:txBody>
      </p:sp>
      <p:sp>
        <p:nvSpPr>
          <p:cNvPr id="7" name="Élőláb helye 2"/>
          <p:cNvSpPr>
            <a:spLocks noGrp="1"/>
          </p:cNvSpPr>
          <p:nvPr>
            <p:ph type="ftr" sz="quarter" idx="10"/>
          </p:nvPr>
        </p:nvSpPr>
        <p:spPr>
          <a:xfrm>
            <a:off x="4952390" y="6430338"/>
            <a:ext cx="3734410" cy="313361"/>
          </a:xfrm>
        </p:spPr>
        <p:txBody>
          <a:bodyPr/>
          <a:lstStyle/>
          <a:p>
            <a:r>
              <a:rPr lang="hu-HU"/>
              <a:t>AUT diasablon</a:t>
            </a:r>
            <a:endParaRPr lang="hu-HU" dirty="0"/>
          </a:p>
        </p:txBody>
      </p:sp>
      <p:sp>
        <p:nvSpPr>
          <p:cNvPr id="8" name="Dia számának helye 3"/>
          <p:cNvSpPr>
            <a:spLocks noGrp="1"/>
          </p:cNvSpPr>
          <p:nvPr>
            <p:ph type="sldNum" sz="quarter" idx="11"/>
          </p:nvPr>
        </p:nvSpPr>
        <p:spPr>
          <a:xfrm>
            <a:off x="4302000" y="6430338"/>
            <a:ext cx="540000" cy="313361"/>
          </a:xfrm>
        </p:spPr>
        <p:txBody>
          <a:bodyPr/>
          <a:lstStyle/>
          <a:p>
            <a:fld id="{749F71C9-278E-471F-A52B-879E4728A843}" type="slidenum">
              <a:rPr lang="hu-HU" smtClean="0"/>
              <a:pPr/>
              <a:t>‹#›</a:t>
            </a:fld>
            <a:endParaRPr lang="hu-HU" dirty="0"/>
          </a:p>
        </p:txBody>
      </p:sp>
    </p:spTree>
    <p:extLst>
      <p:ext uri="{BB962C8B-B14F-4D97-AF65-F5344CB8AC3E}">
        <p14:creationId xmlns:p14="http://schemas.microsoft.com/office/powerpoint/2010/main" val="861214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dirty="0"/>
          </a:p>
        </p:txBody>
      </p:sp>
      <p:sp>
        <p:nvSpPr>
          <p:cNvPr id="3" name="Élőláb helye 2"/>
          <p:cNvSpPr>
            <a:spLocks noGrp="1"/>
          </p:cNvSpPr>
          <p:nvPr>
            <p:ph type="ftr" sz="quarter" idx="10"/>
          </p:nvPr>
        </p:nvSpPr>
        <p:spPr/>
        <p:txBody>
          <a:bodyPr>
            <a:normAutofit/>
          </a:bodyPr>
          <a:lstStyle/>
          <a:p>
            <a:r>
              <a:rPr lang="hu-HU"/>
              <a:t>AUT diasablon</a:t>
            </a:r>
            <a:endParaRPr lang="hu-HU" dirty="0"/>
          </a:p>
        </p:txBody>
      </p:sp>
      <p:sp>
        <p:nvSpPr>
          <p:cNvPr id="4" name="Dia számának helye 3"/>
          <p:cNvSpPr>
            <a:spLocks noGrp="1"/>
          </p:cNvSpPr>
          <p:nvPr>
            <p:ph type="sldNum" sz="quarter" idx="11"/>
          </p:nvPr>
        </p:nvSpPr>
        <p:spPr/>
        <p:txBody>
          <a:bodyPr/>
          <a:lstStyle/>
          <a:p>
            <a:fld id="{749F71C9-278E-471F-A52B-879E4728A843}" type="slidenum">
              <a:rPr lang="hu-HU" smtClean="0"/>
              <a:pPr/>
              <a:t>‹#›</a:t>
            </a:fld>
            <a:endParaRPr lang="hu-HU" dirty="0"/>
          </a:p>
        </p:txBody>
      </p:sp>
      <p:sp>
        <p:nvSpPr>
          <p:cNvPr id="8" name="Tartalom helye 7"/>
          <p:cNvSpPr>
            <a:spLocks noGrp="1"/>
          </p:cNvSpPr>
          <p:nvPr>
            <p:ph sz="quarter" idx="12"/>
          </p:nvPr>
        </p:nvSpPr>
        <p:spPr>
          <a:xfrm>
            <a:off x="457200" y="1051200"/>
            <a:ext cx="8229600" cy="5158800"/>
          </a:xfrm>
        </p:spPr>
        <p:txBody>
          <a:bodyPr/>
          <a:lstStyle>
            <a:lvl1pPr>
              <a:lnSpc>
                <a:spcPct val="100000"/>
              </a:lnSpc>
              <a:spcBef>
                <a:spcPts val="1200"/>
              </a:spcBef>
              <a:defRPr/>
            </a:lvl1pPr>
            <a:lvl2pPr marL="685800" indent="-216000">
              <a:lnSpc>
                <a:spcPct val="100000"/>
              </a:lnSpc>
              <a:spcBef>
                <a:spcPts val="400"/>
              </a:spcBef>
              <a:buSzPct val="100000"/>
              <a:buFont typeface="Bariol Regular" panose="02000506040000020003" pitchFamily="2" charset="0"/>
              <a:buChar char="&gt;"/>
              <a:defRPr/>
            </a:lvl2pPr>
            <a:lvl3pPr marL="1180800" indent="-216000">
              <a:lnSpc>
                <a:spcPct val="100000"/>
              </a:lnSpc>
              <a:spcBef>
                <a:spcPts val="400"/>
              </a:spcBef>
              <a:buSzPct val="100000"/>
              <a:buFont typeface="Bariol Regular" panose="02000506040000020003" pitchFamily="2" charset="0"/>
              <a:buChar char="–"/>
              <a:defRPr/>
            </a:lvl3pPr>
            <a:lvl4pPr marL="1566000" indent="-158400">
              <a:lnSpc>
                <a:spcPct val="100000"/>
              </a:lnSpc>
              <a:spcBef>
                <a:spcPts val="350"/>
              </a:spcBef>
              <a:buFont typeface="Arial" panose="020B0604020202020204" pitchFamily="34" charset="0"/>
              <a:buChar char="•"/>
              <a:defRPr/>
            </a:lvl4pPr>
            <a:lvl5pPr marL="2023200" indent="-158400">
              <a:lnSpc>
                <a:spcPct val="100000"/>
              </a:lnSpc>
              <a:spcBef>
                <a:spcPts val="350"/>
              </a:spcBef>
              <a:buFont typeface="Arial" panose="020B0604020202020204" pitchFamily="34" charset="0"/>
              <a:buChar char="•"/>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Tree>
    <p:extLst>
      <p:ext uri="{BB962C8B-B14F-4D97-AF65-F5344CB8AC3E}">
        <p14:creationId xmlns:p14="http://schemas.microsoft.com/office/powerpoint/2010/main" val="251442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u-H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Slide Number Placeholder 3"/>
          <p:cNvSpPr>
            <a:spLocks noGrp="1"/>
          </p:cNvSpPr>
          <p:nvPr>
            <p:ph type="sldNum" sz="quarter" idx="10"/>
          </p:nvPr>
        </p:nvSpPr>
        <p:spPr/>
        <p:txBody>
          <a:bodyPr/>
          <a:lstStyle>
            <a:lvl1pPr>
              <a:defRPr/>
            </a:lvl1pPr>
          </a:lstStyle>
          <a:p>
            <a:fld id="{E60619B7-7253-4266-8DD2-30323879BAFD}" type="slidenum">
              <a:rPr lang="en-US" altLang="hu-HU"/>
              <a:pPr/>
              <a:t>‹#›</a:t>
            </a:fld>
            <a:endParaRPr lang="en-US" altLang="hu-HU"/>
          </a:p>
        </p:txBody>
      </p:sp>
    </p:spTree>
    <p:extLst>
      <p:ext uri="{BB962C8B-B14F-4D97-AF65-F5344CB8AC3E}">
        <p14:creationId xmlns:p14="http://schemas.microsoft.com/office/powerpoint/2010/main" val="752326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wo columns">
    <p:spTree>
      <p:nvGrpSpPr>
        <p:cNvPr id="1" name=""/>
        <p:cNvGrpSpPr/>
        <p:nvPr/>
      </p:nvGrpSpPr>
      <p:grpSpPr>
        <a:xfrm>
          <a:off x="0" y="0"/>
          <a:ext cx="0" cy="0"/>
          <a:chOff x="0" y="0"/>
          <a:chExt cx="0" cy="0"/>
        </a:xfrm>
      </p:grpSpPr>
      <p:sp>
        <p:nvSpPr>
          <p:cNvPr id="4" name="Tartalom helye 2"/>
          <p:cNvSpPr>
            <a:spLocks noGrp="1"/>
          </p:cNvSpPr>
          <p:nvPr>
            <p:ph idx="1" hasCustomPrompt="1"/>
          </p:nvPr>
        </p:nvSpPr>
        <p:spPr>
          <a:xfrm>
            <a:off x="251520" y="1052736"/>
            <a:ext cx="4050450" cy="5472608"/>
          </a:xfrm>
          <a:prstGeom prst="rect">
            <a:avLst/>
          </a:prstGeom>
        </p:spPr>
        <p:txBody>
          <a:bodyPr/>
          <a:lstStyle>
            <a:lvl1pPr>
              <a:spcBef>
                <a:spcPts val="450"/>
              </a:spcBef>
              <a:spcAft>
                <a:spcPts val="900"/>
              </a:spcAft>
              <a:buFont typeface="+mj-lt"/>
              <a:buAutoNum type="arabicPeriod"/>
              <a:defRPr>
                <a:solidFill>
                  <a:schemeClr val="tx1"/>
                </a:solidFill>
              </a:defRPr>
            </a:lvl1pPr>
          </a:lstStyle>
          <a:p>
            <a:pPr>
              <a:spcBef>
                <a:spcPts val="600"/>
              </a:spcBef>
              <a:spcAft>
                <a:spcPts val="1200"/>
              </a:spcAft>
              <a:buFont typeface="+mj-lt"/>
              <a:buAutoNum type="arabicPeriod"/>
            </a:pPr>
            <a:r>
              <a:rPr lang="hu-HU" altLang="hu-HU">
                <a:solidFill>
                  <a:schemeClr val="accent6"/>
                </a:solidFill>
              </a:rPr>
              <a:t>Lista</a:t>
            </a:r>
          </a:p>
          <a:p>
            <a:pPr lvl="0">
              <a:spcBef>
                <a:spcPts val="450"/>
              </a:spcBef>
              <a:spcAft>
                <a:spcPts val="900"/>
              </a:spcAft>
              <a:buFont typeface="+mj-lt"/>
              <a:buAutoNum type="arabicPeriod"/>
            </a:pPr>
            <a:r>
              <a:rPr lang="hu-HU" altLang="hu-HU">
                <a:solidFill>
                  <a:schemeClr val="accent6"/>
                </a:solidFill>
              </a:rPr>
              <a:t>lista</a:t>
            </a:r>
          </a:p>
          <a:p>
            <a:pPr>
              <a:spcBef>
                <a:spcPts val="600"/>
              </a:spcBef>
              <a:spcAft>
                <a:spcPts val="1200"/>
              </a:spcAft>
              <a:buFont typeface="+mj-lt"/>
              <a:buAutoNum type="arabicPeriod"/>
            </a:pPr>
            <a:endParaRPr lang="en-US" altLang="hu-HU">
              <a:solidFill>
                <a:schemeClr val="accent6"/>
              </a:solidFill>
            </a:endParaRPr>
          </a:p>
          <a:p>
            <a:pPr>
              <a:spcBef>
                <a:spcPts val="600"/>
              </a:spcBef>
              <a:spcAft>
                <a:spcPts val="1200"/>
              </a:spcAft>
              <a:buFont typeface="+mj-lt"/>
              <a:buAutoNum type="arabicPeriod"/>
            </a:pPr>
            <a:endParaRPr lang="en-US" altLang="hu-HU">
              <a:solidFill>
                <a:schemeClr val="accent6"/>
              </a:solidFill>
            </a:endParaRPr>
          </a:p>
        </p:txBody>
      </p:sp>
      <p:sp>
        <p:nvSpPr>
          <p:cNvPr id="5" name="Rectangle 2"/>
          <p:cNvSpPr>
            <a:spLocks noGrp="1" noChangeArrowheads="1"/>
          </p:cNvSpPr>
          <p:nvPr>
            <p:ph type="title" hasCustomPrompt="1"/>
          </p:nvPr>
        </p:nvSpPr>
        <p:spPr bwMode="auto">
          <a:xfrm>
            <a:off x="305527" y="0"/>
            <a:ext cx="6804756" cy="764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defRPr cap="none" baseline="0"/>
            </a:lvl1pPr>
          </a:lstStyle>
          <a:p>
            <a:pPr lvl="0"/>
            <a:r>
              <a:rPr lang="hu-HU" err="1"/>
              <a:t>Faculty</a:t>
            </a:r>
            <a:r>
              <a:rPr lang="hu-HU"/>
              <a:t>, </a:t>
            </a:r>
            <a:r>
              <a:rPr lang="hu-HU" err="1"/>
              <a:t>Department</a:t>
            </a:r>
            <a:r>
              <a:rPr lang="hu-HU"/>
              <a:t/>
            </a:r>
            <a:br>
              <a:rPr lang="hu-HU"/>
            </a:br>
            <a:r>
              <a:rPr lang="hu-HU" err="1"/>
              <a:t>focus</a:t>
            </a:r>
            <a:r>
              <a:rPr lang="hu-HU"/>
              <a:t> </a:t>
            </a:r>
            <a:r>
              <a:rPr lang="hu-HU" err="1"/>
              <a:t>area</a:t>
            </a:r>
            <a:endParaRPr lang="hu-HU" altLang="hu-HU"/>
          </a:p>
        </p:txBody>
      </p:sp>
      <p:sp>
        <p:nvSpPr>
          <p:cNvPr id="6" name="Tartalom helye 2"/>
          <p:cNvSpPr>
            <a:spLocks noGrp="1"/>
          </p:cNvSpPr>
          <p:nvPr>
            <p:ph idx="10" hasCustomPrompt="1"/>
          </p:nvPr>
        </p:nvSpPr>
        <p:spPr>
          <a:xfrm>
            <a:off x="4788024" y="1052736"/>
            <a:ext cx="4104456" cy="5472608"/>
          </a:xfrm>
          <a:prstGeom prst="rect">
            <a:avLst/>
          </a:prstGeom>
        </p:spPr>
        <p:txBody>
          <a:bodyPr/>
          <a:lstStyle>
            <a:lvl1pPr>
              <a:spcBef>
                <a:spcPts val="450"/>
              </a:spcBef>
              <a:spcAft>
                <a:spcPts val="900"/>
              </a:spcAft>
              <a:buFont typeface="+mj-lt"/>
              <a:buAutoNum type="arabicPeriod"/>
              <a:defRPr>
                <a:solidFill>
                  <a:schemeClr val="tx1"/>
                </a:solidFill>
              </a:defRPr>
            </a:lvl1pPr>
          </a:lstStyle>
          <a:p>
            <a:pPr>
              <a:spcBef>
                <a:spcPts val="600"/>
              </a:spcBef>
              <a:spcAft>
                <a:spcPts val="1200"/>
              </a:spcAft>
              <a:buFont typeface="+mj-lt"/>
              <a:buAutoNum type="arabicPeriod"/>
            </a:pPr>
            <a:r>
              <a:rPr lang="hu-HU" altLang="hu-HU">
                <a:solidFill>
                  <a:schemeClr val="accent6"/>
                </a:solidFill>
              </a:rPr>
              <a:t>Lista</a:t>
            </a:r>
          </a:p>
          <a:p>
            <a:pPr lvl="0">
              <a:spcBef>
                <a:spcPts val="450"/>
              </a:spcBef>
              <a:spcAft>
                <a:spcPts val="900"/>
              </a:spcAft>
              <a:buFont typeface="+mj-lt"/>
              <a:buAutoNum type="arabicPeriod"/>
            </a:pPr>
            <a:r>
              <a:rPr lang="hu-HU" altLang="hu-HU">
                <a:solidFill>
                  <a:schemeClr val="accent6"/>
                </a:solidFill>
              </a:rPr>
              <a:t>lista</a:t>
            </a:r>
          </a:p>
          <a:p>
            <a:pPr>
              <a:spcBef>
                <a:spcPts val="600"/>
              </a:spcBef>
              <a:spcAft>
                <a:spcPts val="1200"/>
              </a:spcAft>
              <a:buFont typeface="+mj-lt"/>
              <a:buAutoNum type="arabicPeriod"/>
            </a:pPr>
            <a:endParaRPr lang="en-US" altLang="hu-HU">
              <a:solidFill>
                <a:schemeClr val="accent6"/>
              </a:solidFill>
            </a:endParaRPr>
          </a:p>
          <a:p>
            <a:pPr>
              <a:spcBef>
                <a:spcPts val="600"/>
              </a:spcBef>
              <a:spcAft>
                <a:spcPts val="1200"/>
              </a:spcAft>
              <a:buFont typeface="+mj-lt"/>
              <a:buAutoNum type="arabicPeriod"/>
            </a:pPr>
            <a:endParaRPr lang="en-US" altLang="hu-HU">
              <a:solidFill>
                <a:schemeClr val="accent6"/>
              </a:solidFill>
            </a:endParaRPr>
          </a:p>
        </p:txBody>
      </p:sp>
    </p:spTree>
    <p:extLst>
      <p:ext uri="{BB962C8B-B14F-4D97-AF65-F5344CB8AC3E}">
        <p14:creationId xmlns:p14="http://schemas.microsoft.com/office/powerpoint/2010/main" val="3325953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FD6F7B4-A7E3-4178-9785-BE317F29E4F6}"/>
              </a:ext>
            </a:extLst>
          </p:cNvPr>
          <p:cNvSpPr>
            <a:spLocks noGrp="1"/>
          </p:cNvSpPr>
          <p:nvPr>
            <p:ph type="title"/>
          </p:nvPr>
        </p:nvSpPr>
        <p:spPr>
          <a:xfrm>
            <a:off x="623888" y="1709739"/>
            <a:ext cx="7886700" cy="2852737"/>
          </a:xfrm>
        </p:spPr>
        <p:txBody>
          <a:bodyPr anchor="b"/>
          <a:lstStyle>
            <a:lvl1pPr>
              <a:defRPr sz="4500"/>
            </a:lvl1pPr>
          </a:lstStyle>
          <a:p>
            <a:r>
              <a:rPr lang="hu-HU"/>
              <a:t>Mintacím szerkesztése</a:t>
            </a:r>
          </a:p>
        </p:txBody>
      </p:sp>
      <p:sp>
        <p:nvSpPr>
          <p:cNvPr id="3" name="Szöveg helye 2">
            <a:extLst>
              <a:ext uri="{FF2B5EF4-FFF2-40B4-BE49-F238E27FC236}">
                <a16:creationId xmlns:a16="http://schemas.microsoft.com/office/drawing/2014/main" id="{5900B392-3004-4FDA-B7CA-DB6DCD8BC1B0}"/>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hu-HU"/>
              <a:t>Mintaszöveg szerkesztése</a:t>
            </a:r>
          </a:p>
        </p:txBody>
      </p:sp>
      <p:sp>
        <p:nvSpPr>
          <p:cNvPr id="4" name="Dátum helye 3">
            <a:extLst>
              <a:ext uri="{FF2B5EF4-FFF2-40B4-BE49-F238E27FC236}">
                <a16:creationId xmlns:a16="http://schemas.microsoft.com/office/drawing/2014/main" id="{D8EDB2C0-4ECE-43D5-B491-CD34C3AACE8F}"/>
              </a:ext>
            </a:extLst>
          </p:cNvPr>
          <p:cNvSpPr>
            <a:spLocks noGrp="1"/>
          </p:cNvSpPr>
          <p:nvPr>
            <p:ph type="dt" sz="half" idx="10"/>
          </p:nvPr>
        </p:nvSpPr>
        <p:spPr/>
        <p:txBody>
          <a:bodyPr/>
          <a:lstStyle/>
          <a:p>
            <a:fld id="{9F60ACE0-4A07-44E5-A658-A9CAA798BA78}" type="datetime1">
              <a:rPr lang="hu-HU" smtClean="0"/>
              <a:t>2025. 06. 17.</a:t>
            </a:fld>
            <a:endParaRPr lang="hu-HU"/>
          </a:p>
        </p:txBody>
      </p:sp>
      <p:sp>
        <p:nvSpPr>
          <p:cNvPr id="5" name="Élőláb helye 4">
            <a:extLst>
              <a:ext uri="{FF2B5EF4-FFF2-40B4-BE49-F238E27FC236}">
                <a16:creationId xmlns:a16="http://schemas.microsoft.com/office/drawing/2014/main" id="{D138089B-B885-4AC3-AA5D-5A9E4CDE5C36}"/>
              </a:ext>
            </a:extLst>
          </p:cNvPr>
          <p:cNvSpPr>
            <a:spLocks noGrp="1"/>
          </p:cNvSpPr>
          <p:nvPr>
            <p:ph type="ftr" sz="quarter" idx="11"/>
          </p:nvPr>
        </p:nvSpPr>
        <p:spPr>
          <a:xfrm>
            <a:off x="1911928" y="6356351"/>
            <a:ext cx="5361710" cy="365125"/>
          </a:xfrm>
          <a:prstGeom prst="rect">
            <a:avLst/>
          </a:prstGeom>
        </p:spPr>
        <p:txBody>
          <a:bodyPr/>
          <a:lstStyle/>
          <a:p>
            <a:r>
              <a:rPr lang="hu-HU"/>
              <a:t>Üzleti Reggeli</a:t>
            </a:r>
          </a:p>
        </p:txBody>
      </p:sp>
      <p:sp>
        <p:nvSpPr>
          <p:cNvPr id="6" name="Dia számának helye 5">
            <a:extLst>
              <a:ext uri="{FF2B5EF4-FFF2-40B4-BE49-F238E27FC236}">
                <a16:creationId xmlns:a16="http://schemas.microsoft.com/office/drawing/2014/main" id="{CB829EA1-1A28-4702-B414-9FDDB3F72F4C}"/>
              </a:ext>
            </a:extLst>
          </p:cNvPr>
          <p:cNvSpPr>
            <a:spLocks noGrp="1"/>
          </p:cNvSpPr>
          <p:nvPr>
            <p:ph type="sldNum" sz="quarter" idx="12"/>
          </p:nvPr>
        </p:nvSpPr>
        <p:spPr/>
        <p:txBody>
          <a:bodyPr/>
          <a:lstStyle/>
          <a:p>
            <a:fld id="{429A6A0B-1885-47E1-92BC-8A7D1A028442}" type="slidenum">
              <a:rPr lang="hu-HU" smtClean="0"/>
              <a:t>‹#›</a:t>
            </a:fld>
            <a:endParaRPr lang="hu-HU"/>
          </a:p>
        </p:txBody>
      </p:sp>
    </p:spTree>
    <p:extLst>
      <p:ext uri="{BB962C8B-B14F-4D97-AF65-F5344CB8AC3E}">
        <p14:creationId xmlns:p14="http://schemas.microsoft.com/office/powerpoint/2010/main" val="3649092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Alap">
    <p:bg>
      <p:bgRef idx="1001">
        <a:schemeClr val="bg1"/>
      </p:bgRef>
    </p:bg>
    <p:spTree>
      <p:nvGrpSpPr>
        <p:cNvPr id="1" name=""/>
        <p:cNvGrpSpPr/>
        <p:nvPr/>
      </p:nvGrpSpPr>
      <p:grpSpPr>
        <a:xfrm>
          <a:off x="0" y="0"/>
          <a:ext cx="0" cy="0"/>
          <a:chOff x="0" y="0"/>
          <a:chExt cx="0" cy="0"/>
        </a:xfrm>
      </p:grpSpPr>
      <p:sp>
        <p:nvSpPr>
          <p:cNvPr id="10" name="Tartalom helye 9"/>
          <p:cNvSpPr>
            <a:spLocks noGrp="1"/>
          </p:cNvSpPr>
          <p:nvPr>
            <p:ph sz="quarter" idx="12"/>
          </p:nvPr>
        </p:nvSpPr>
        <p:spPr>
          <a:xfrm>
            <a:off x="468315" y="1052736"/>
            <a:ext cx="8207375" cy="5328592"/>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11" name="Cím 10"/>
          <p:cNvSpPr>
            <a:spLocks noGrp="1"/>
          </p:cNvSpPr>
          <p:nvPr>
            <p:ph type="title"/>
          </p:nvPr>
        </p:nvSpPr>
        <p:spPr>
          <a:ln>
            <a:noFill/>
          </a:ln>
        </p:spPr>
        <p:txBody>
          <a:bodyPr/>
          <a:lstStyle/>
          <a:p>
            <a:r>
              <a:rPr lang="hu-HU"/>
              <a:t>Mintacím szerkesztése</a:t>
            </a:r>
          </a:p>
        </p:txBody>
      </p:sp>
      <p:sp>
        <p:nvSpPr>
          <p:cNvPr id="4" name="Rectangle 5"/>
          <p:cNvSpPr>
            <a:spLocks noGrp="1" noChangeArrowheads="1"/>
          </p:cNvSpPr>
          <p:nvPr>
            <p:ph type="ftr" sz="quarter" idx="13"/>
          </p:nvPr>
        </p:nvSpPr>
        <p:spPr/>
        <p:txBody>
          <a:bodyPr/>
          <a:lstStyle>
            <a:lvl1pPr algn="ctr">
              <a:spcBef>
                <a:spcPct val="0"/>
              </a:spcBef>
              <a:buClrTx/>
              <a:buSzTx/>
              <a:buFontTx/>
              <a:buNone/>
              <a:defRPr sz="1000">
                <a:solidFill>
                  <a:schemeClr val="bg1"/>
                </a:solidFill>
              </a:defRPr>
            </a:lvl1pPr>
          </a:lstStyle>
          <a:p>
            <a:pPr algn="r">
              <a:defRPr/>
            </a:pPr>
            <a:r>
              <a:rPr lang="hu-HU"/>
              <a:t>Alkalmazott informatika csoport</a:t>
            </a:r>
          </a:p>
        </p:txBody>
      </p:sp>
      <p:sp>
        <p:nvSpPr>
          <p:cNvPr id="5" name="Rectangle 6"/>
          <p:cNvSpPr>
            <a:spLocks noGrp="1" noChangeArrowheads="1"/>
          </p:cNvSpPr>
          <p:nvPr>
            <p:ph type="sldNum" sz="quarter" idx="14"/>
          </p:nvPr>
        </p:nvSpPr>
        <p:spPr/>
        <p:txBody>
          <a:bodyPr/>
          <a:lstStyle>
            <a:lvl1pPr algn="ctr" rtl="0" fontAlgn="base">
              <a:spcBef>
                <a:spcPct val="0"/>
              </a:spcBef>
              <a:spcAft>
                <a:spcPct val="0"/>
              </a:spcAft>
              <a:buClrTx/>
              <a:buSzTx/>
              <a:buFontTx/>
              <a:buNone/>
              <a:defRPr lang="hu-HU" sz="1000" kern="1200">
                <a:solidFill>
                  <a:schemeClr val="bg1"/>
                </a:solidFill>
                <a:latin typeface="Bariol Regular" panose="02000506040000020003" pitchFamily="2" charset="0"/>
                <a:ea typeface="+mn-ea"/>
                <a:cs typeface="+mn-cs"/>
              </a:defRPr>
            </a:lvl1pPr>
          </a:lstStyle>
          <a:p>
            <a:pPr>
              <a:defRPr/>
            </a:pPr>
            <a:fld id="{CAEF16A1-5EB1-481C-AFC2-C5E077952C8E}" type="slidenum">
              <a:rPr lang="hu-HU" smtClean="0"/>
              <a:pPr>
                <a:defRPr/>
              </a:pPr>
              <a:t>‹#›</a:t>
            </a:fld>
            <a:endParaRPr lang="hu-HU"/>
          </a:p>
        </p:txBody>
      </p:sp>
    </p:spTree>
    <p:extLst>
      <p:ext uri="{BB962C8B-B14F-4D97-AF65-F5344CB8AC3E}">
        <p14:creationId xmlns:p14="http://schemas.microsoft.com/office/powerpoint/2010/main" val="1016005327"/>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Cím 1"/>
          <p:cNvSpPr>
            <a:spLocks noGrp="1"/>
          </p:cNvSpPr>
          <p:nvPr>
            <p:ph type="title"/>
          </p:nvPr>
        </p:nvSpPr>
        <p:spPr/>
        <p:txBody>
          <a:bodyPr wrap="square"/>
          <a:lstStyle/>
          <a:p>
            <a:endParaRPr lang="hu-HU"/>
          </a:p>
        </p:txBody>
      </p:sp>
      <p:sp>
        <p:nvSpPr>
          <p:cNvPr id="3" name="Élőláb helye 2"/>
          <p:cNvSpPr>
            <a:spLocks noGrp="1"/>
          </p:cNvSpPr>
          <p:nvPr>
            <p:ph type="ftr" sz="quarter" idx="10"/>
          </p:nvPr>
        </p:nvSpPr>
        <p:spPr/>
        <p:txBody>
          <a:bodyPr>
            <a:normAutofit/>
          </a:bodyPr>
          <a:lstStyle/>
          <a:p>
            <a:r>
              <a:rPr lang="hu-HU"/>
              <a:t>Alkalmazott informatika csoport</a:t>
            </a:r>
          </a:p>
        </p:txBody>
      </p:sp>
      <p:sp>
        <p:nvSpPr>
          <p:cNvPr id="4" name="Dia számának helye 3"/>
          <p:cNvSpPr>
            <a:spLocks noGrp="1"/>
          </p:cNvSpPr>
          <p:nvPr>
            <p:ph type="sldNum" sz="quarter" idx="11"/>
          </p:nvPr>
        </p:nvSpPr>
        <p:spPr/>
        <p:txBody>
          <a:bodyPr/>
          <a:lstStyle/>
          <a:p>
            <a:fld id="{749F71C9-278E-471F-A52B-879E4728A843}" type="slidenum">
              <a:rPr lang="hu-HU" smtClean="0"/>
              <a:pPr/>
              <a:t>‹#›</a:t>
            </a:fld>
            <a:endParaRPr lang="hu-HU"/>
          </a:p>
        </p:txBody>
      </p:sp>
      <p:sp>
        <p:nvSpPr>
          <p:cNvPr id="8" name="Tartalom helye 7"/>
          <p:cNvSpPr>
            <a:spLocks noGrp="1"/>
          </p:cNvSpPr>
          <p:nvPr>
            <p:ph sz="quarter" idx="12"/>
          </p:nvPr>
        </p:nvSpPr>
        <p:spPr>
          <a:xfrm>
            <a:off x="457200" y="1051200"/>
            <a:ext cx="8229600" cy="5158800"/>
          </a:xfrm>
        </p:spPr>
        <p:txBody>
          <a:bodyPr/>
          <a:lstStyle>
            <a:lvl1pPr>
              <a:lnSpc>
                <a:spcPct val="100000"/>
              </a:lnSpc>
              <a:spcBef>
                <a:spcPts val="900"/>
              </a:spcBef>
              <a:defRPr/>
            </a:lvl1pPr>
            <a:lvl2pPr marL="514350" indent="-162000">
              <a:spcBef>
                <a:spcPts val="300"/>
              </a:spcBef>
              <a:buFont typeface="Bariol Regular" panose="02000506040000020003" pitchFamily="2" charset="0"/>
              <a:buChar char="&gt;"/>
              <a:defRPr/>
            </a:lvl2pPr>
            <a:lvl3pPr marL="885600" indent="-162000">
              <a:spcBef>
                <a:spcPts val="300"/>
              </a:spcBef>
              <a:buFont typeface="Bariol Regular" panose="02000506040000020003" pitchFamily="2" charset="0"/>
              <a:buChar char="–"/>
              <a:defRPr/>
            </a:lvl3pPr>
            <a:lvl4pPr marL="1174500" indent="-118800">
              <a:spcBef>
                <a:spcPts val="263"/>
              </a:spcBef>
              <a:defRPr/>
            </a:lvl4pPr>
            <a:lvl5pPr marL="1517400" indent="-118800">
              <a:spcBef>
                <a:spcPts val="263"/>
              </a:spcBef>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Tree>
    <p:extLst>
      <p:ext uri="{BB962C8B-B14F-4D97-AF65-F5344CB8AC3E}">
        <p14:creationId xmlns:p14="http://schemas.microsoft.com/office/powerpoint/2010/main" val="4189501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hapter Title">
    <p:bg>
      <p:bgPr>
        <a:solidFill>
          <a:schemeClr val="bg1"/>
        </a:solidFill>
        <a:effectLst/>
      </p:bgPr>
    </p:bg>
    <p:spTree>
      <p:nvGrpSpPr>
        <p:cNvPr id="1" name=""/>
        <p:cNvGrpSpPr/>
        <p:nvPr/>
      </p:nvGrpSpPr>
      <p:grpSpPr>
        <a:xfrm>
          <a:off x="0" y="0"/>
          <a:ext cx="0" cy="0"/>
          <a:chOff x="0" y="0"/>
          <a:chExt cx="0" cy="0"/>
        </a:xfrm>
      </p:grpSpPr>
      <p:sp>
        <p:nvSpPr>
          <p:cNvPr id="2" name="Cím 1"/>
          <p:cNvSpPr>
            <a:spLocks noGrp="1"/>
          </p:cNvSpPr>
          <p:nvPr>
            <p:ph type="title" hasCustomPrompt="1"/>
          </p:nvPr>
        </p:nvSpPr>
        <p:spPr>
          <a:xfrm>
            <a:off x="457200" y="1602024"/>
            <a:ext cx="8229600" cy="1768320"/>
          </a:xfrm>
        </p:spPr>
        <p:txBody>
          <a:bodyPr lIns="0" rIns="0" anchor="b" anchorCtr="0">
            <a:normAutofit/>
          </a:bodyPr>
          <a:lstStyle>
            <a:lvl1pPr>
              <a:defRPr sz="3600" baseline="0"/>
            </a:lvl1pPr>
          </a:lstStyle>
          <a:p>
            <a:r>
              <a:rPr lang="hu-HU" err="1"/>
              <a:t>Chapter</a:t>
            </a:r>
            <a:r>
              <a:rPr lang="hu-HU"/>
              <a:t> </a:t>
            </a:r>
            <a:r>
              <a:rPr lang="hu-HU" err="1"/>
              <a:t>or</a:t>
            </a:r>
            <a:r>
              <a:rPr lang="hu-HU"/>
              <a:t> </a:t>
            </a:r>
            <a:r>
              <a:rPr lang="hu-HU" err="1"/>
              <a:t>Section</a:t>
            </a:r>
            <a:r>
              <a:rPr lang="hu-HU"/>
              <a:t> </a:t>
            </a:r>
            <a:r>
              <a:rPr lang="hu-HU" err="1"/>
              <a:t>Title</a:t>
            </a:r>
            <a:endParaRPr lang="hu-HU"/>
          </a:p>
        </p:txBody>
      </p:sp>
      <p:sp>
        <p:nvSpPr>
          <p:cNvPr id="5" name="Subtitle 2"/>
          <p:cNvSpPr>
            <a:spLocks noGrp="1"/>
          </p:cNvSpPr>
          <p:nvPr>
            <p:ph type="subTitle" idx="1" hasCustomPrompt="1"/>
          </p:nvPr>
        </p:nvSpPr>
        <p:spPr>
          <a:xfrm>
            <a:off x="457200" y="3391024"/>
            <a:ext cx="8229600" cy="1260000"/>
          </a:xfrm>
        </p:spPr>
        <p:txBody>
          <a:bodyPr lIns="0">
            <a:normAutofit/>
          </a:bodyPr>
          <a:lstStyle>
            <a:lvl1pPr marL="0" indent="0" algn="l">
              <a:buNone/>
              <a:defRPr sz="240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hu-HU" err="1"/>
              <a:t>Chapter</a:t>
            </a:r>
            <a:r>
              <a:rPr lang="hu-HU"/>
              <a:t> </a:t>
            </a:r>
            <a:r>
              <a:rPr lang="hu-HU" err="1"/>
              <a:t>or</a:t>
            </a:r>
            <a:r>
              <a:rPr lang="hu-HU"/>
              <a:t> </a:t>
            </a:r>
            <a:r>
              <a:rPr lang="hu-HU" err="1"/>
              <a:t>Section</a:t>
            </a:r>
            <a:r>
              <a:rPr lang="hu-HU"/>
              <a:t> </a:t>
            </a:r>
            <a:r>
              <a:rPr lang="hu-HU" err="1"/>
              <a:t>Subtitle</a:t>
            </a:r>
            <a:endParaRPr lang="en-US"/>
          </a:p>
        </p:txBody>
      </p:sp>
      <p:sp>
        <p:nvSpPr>
          <p:cNvPr id="7" name="Élőláb helye 2"/>
          <p:cNvSpPr>
            <a:spLocks noGrp="1"/>
          </p:cNvSpPr>
          <p:nvPr>
            <p:ph type="ftr" sz="quarter" idx="10"/>
          </p:nvPr>
        </p:nvSpPr>
        <p:spPr>
          <a:xfrm>
            <a:off x="5280699" y="6432772"/>
            <a:ext cx="3734410" cy="313361"/>
          </a:xfrm>
        </p:spPr>
        <p:txBody>
          <a:bodyPr>
            <a:normAutofit/>
          </a:bodyPr>
          <a:lstStyle/>
          <a:p>
            <a:r>
              <a:rPr lang="hu-HU"/>
              <a:t>Alkalmazott informatika csoport</a:t>
            </a:r>
          </a:p>
        </p:txBody>
      </p:sp>
      <p:sp>
        <p:nvSpPr>
          <p:cNvPr id="8" name="Dia számának helye 3"/>
          <p:cNvSpPr>
            <a:spLocks noGrp="1"/>
          </p:cNvSpPr>
          <p:nvPr>
            <p:ph type="sldNum" sz="quarter" idx="11"/>
          </p:nvPr>
        </p:nvSpPr>
        <p:spPr>
          <a:xfrm>
            <a:off x="4302000" y="6430340"/>
            <a:ext cx="540000" cy="313361"/>
          </a:xfrm>
        </p:spPr>
        <p:txBody>
          <a:bodyPr/>
          <a:lstStyle/>
          <a:p>
            <a:fld id="{749F71C9-278E-471F-A52B-879E4728A843}" type="slidenum">
              <a:rPr lang="hu-HU" smtClean="0"/>
              <a:pPr/>
              <a:t>‹#›</a:t>
            </a:fld>
            <a:endParaRPr lang="hu-HU"/>
          </a:p>
        </p:txBody>
      </p:sp>
    </p:spTree>
    <p:extLst>
      <p:ext uri="{BB962C8B-B14F-4D97-AF65-F5344CB8AC3E}">
        <p14:creationId xmlns:p14="http://schemas.microsoft.com/office/powerpoint/2010/main" val="1733366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Csoportba foglalás 16"/>
          <p:cNvGrpSpPr/>
          <p:nvPr userDrawn="1"/>
        </p:nvGrpSpPr>
        <p:grpSpPr>
          <a:xfrm>
            <a:off x="-5556" y="6335002"/>
            <a:ext cx="9149556" cy="522998"/>
            <a:chOff x="-5556" y="6335002"/>
            <a:chExt cx="9144000" cy="550382"/>
          </a:xfrm>
        </p:grpSpPr>
        <p:sp>
          <p:nvSpPr>
            <p:cNvPr id="18" name="Téglalap 17"/>
            <p:cNvSpPr/>
            <p:nvPr userDrawn="1"/>
          </p:nvSpPr>
          <p:spPr bwMode="auto">
            <a:xfrm>
              <a:off x="-5556" y="6335002"/>
              <a:ext cx="9144000" cy="550382"/>
            </a:xfrm>
            <a:prstGeom prst="rect">
              <a:avLst/>
            </a:prstGeom>
            <a:gradFill>
              <a:gsLst>
                <a:gs pos="0">
                  <a:srgbClr val="C81426"/>
                </a:gs>
                <a:gs pos="100000">
                  <a:srgbClr val="910B26"/>
                </a:gs>
              </a:gsLst>
              <a:lin ang="0" scaled="0"/>
            </a:gradFill>
            <a:ln>
              <a:noFill/>
            </a:ln>
            <a:effectLst/>
          </p:spPr>
          <p:txBody>
            <a:bodyPr vert="horz" wrap="square" lIns="91440" tIns="45720" rIns="91440" bIns="45720" numCol="1" rtlCol="0" anchor="t" anchorCtr="0" compatLnSpc="1">
              <a:prstTxWarp prst="textNoShape">
                <a:avLst/>
              </a:prstTxWarp>
              <a:normAutofit fontScale="92500" lnSpcReduction="10000"/>
            </a:bodyPr>
            <a:lstStyle/>
            <a:p>
              <a:pPr marL="0" marR="0" indent="0" algn="ctr" defTabSz="914400" rtl="0" eaLnBrk="1" fontAlgn="base" latinLnBrk="0" hangingPunct="1">
                <a:lnSpc>
                  <a:spcPct val="100000"/>
                </a:lnSpc>
                <a:spcBef>
                  <a:spcPct val="40000"/>
                </a:spcBef>
                <a:spcAft>
                  <a:spcPct val="0"/>
                </a:spcAft>
                <a:buClr>
                  <a:schemeClr val="bg2"/>
                </a:buClr>
                <a:buSzPct val="70000"/>
                <a:buFontTx/>
                <a:buNone/>
                <a:tabLst/>
              </a:pPr>
              <a:endParaRPr kumimoji="0" lang="hu-HU" sz="3200" b="0" i="0" u="none" strike="noStrike" cap="none" normalizeH="0" baseline="0" dirty="0">
                <a:ln>
                  <a:noFill/>
                </a:ln>
                <a:solidFill>
                  <a:schemeClr val="tx1"/>
                </a:solidFill>
                <a:effectLst/>
                <a:latin typeface="Bariol Regular" panose="02000506040000020003" pitchFamily="2" charset="0"/>
              </a:endParaRPr>
            </a:p>
          </p:txBody>
        </p:sp>
        <p:pic>
          <p:nvPicPr>
            <p:cNvPr id="19" name="Picture 8"/>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51520" y="6482093"/>
              <a:ext cx="860703" cy="29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 Placeholder 2"/>
          <p:cNvSpPr>
            <a:spLocks noGrp="1"/>
          </p:cNvSpPr>
          <p:nvPr>
            <p:ph type="body" idx="1"/>
          </p:nvPr>
        </p:nvSpPr>
        <p:spPr>
          <a:xfrm>
            <a:off x="457200" y="1052514"/>
            <a:ext cx="8229600" cy="5158800"/>
          </a:xfrm>
          <a:prstGeom prst="rect">
            <a:avLst/>
          </a:prstGeom>
        </p:spPr>
        <p:txBody>
          <a:bodyPr vert="horz" lIns="91440" tIns="45720" rIns="91440" bIns="45720" rtlCol="0">
            <a:normAutofit/>
          </a:body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endParaRPr lang="en-US" dirty="0"/>
          </a:p>
        </p:txBody>
      </p:sp>
      <p:sp>
        <p:nvSpPr>
          <p:cNvPr id="5" name="Footer Placeholder 4"/>
          <p:cNvSpPr>
            <a:spLocks noGrp="1"/>
          </p:cNvSpPr>
          <p:nvPr>
            <p:ph type="ftr" sz="quarter" idx="3"/>
          </p:nvPr>
        </p:nvSpPr>
        <p:spPr>
          <a:xfrm>
            <a:off x="4952390" y="6430338"/>
            <a:ext cx="3734410" cy="313361"/>
          </a:xfrm>
          <a:prstGeom prst="rect">
            <a:avLst/>
          </a:prstGeom>
        </p:spPr>
        <p:txBody>
          <a:bodyPr vert="horz" lIns="91440" tIns="45720" rIns="0" bIns="45720" rtlCol="0" anchor="ctr"/>
          <a:lstStyle>
            <a:lvl1pPr algn="r">
              <a:defRPr sz="1400">
                <a:solidFill>
                  <a:schemeClr val="bg1"/>
                </a:solidFill>
                <a:latin typeface="Bariol Regular" panose="02000506040000020003" pitchFamily="2" charset="0"/>
              </a:defRPr>
            </a:lvl1pPr>
          </a:lstStyle>
          <a:p>
            <a:r>
              <a:rPr lang="hu-HU"/>
              <a:t>AUT diasablon</a:t>
            </a:r>
            <a:endParaRPr lang="hu-HU" dirty="0"/>
          </a:p>
        </p:txBody>
      </p:sp>
      <p:sp>
        <p:nvSpPr>
          <p:cNvPr id="6" name="Slide Number Placeholder 5"/>
          <p:cNvSpPr>
            <a:spLocks noGrp="1"/>
          </p:cNvSpPr>
          <p:nvPr>
            <p:ph type="sldNum" sz="quarter" idx="4"/>
          </p:nvPr>
        </p:nvSpPr>
        <p:spPr>
          <a:xfrm>
            <a:off x="4302000" y="6430338"/>
            <a:ext cx="540000" cy="313361"/>
          </a:xfrm>
          <a:prstGeom prst="rect">
            <a:avLst/>
          </a:prstGeom>
        </p:spPr>
        <p:txBody>
          <a:bodyPr vert="horz" lIns="36000" tIns="45720" rIns="36000" bIns="45720" rtlCol="0" anchor="ctr" anchorCtr="0"/>
          <a:lstStyle>
            <a:lvl1pPr algn="ctr">
              <a:defRPr sz="1400">
                <a:solidFill>
                  <a:schemeClr val="bg1"/>
                </a:solidFill>
                <a:latin typeface="Bariol Regular" panose="02000506040000020003" pitchFamily="2" charset="0"/>
              </a:defRPr>
            </a:lvl1pPr>
          </a:lstStyle>
          <a:p>
            <a:fld id="{749F71C9-278E-471F-A52B-879E4728A843}" type="slidenum">
              <a:rPr lang="hu-HU" smtClean="0"/>
              <a:pPr/>
              <a:t>‹#›</a:t>
            </a:fld>
            <a:endParaRPr lang="hu-HU" dirty="0"/>
          </a:p>
        </p:txBody>
      </p:sp>
      <p:sp>
        <p:nvSpPr>
          <p:cNvPr id="21" name="Cím helye 20"/>
          <p:cNvSpPr>
            <a:spLocks noGrp="1"/>
          </p:cNvSpPr>
          <p:nvPr>
            <p:ph type="title"/>
          </p:nvPr>
        </p:nvSpPr>
        <p:spPr>
          <a:xfrm>
            <a:off x="457200" y="115200"/>
            <a:ext cx="8229600" cy="792000"/>
          </a:xfrm>
          <a:prstGeom prst="rect">
            <a:avLst/>
          </a:prstGeom>
        </p:spPr>
        <p:txBody>
          <a:bodyPr vert="horz" lIns="91440" tIns="45720" rIns="91440" bIns="45720" rtlCol="0" anchor="ctr">
            <a:normAutofit/>
          </a:bodyPr>
          <a:lstStyle/>
          <a:p>
            <a:endParaRPr lang="hu-HU" dirty="0"/>
          </a:p>
        </p:txBody>
      </p:sp>
    </p:spTree>
    <p:extLst>
      <p:ext uri="{BB962C8B-B14F-4D97-AF65-F5344CB8AC3E}">
        <p14:creationId xmlns:p14="http://schemas.microsoft.com/office/powerpoint/2010/main" val="463919709"/>
      </p:ext>
    </p:extLst>
  </p:cSld>
  <p:clrMap bg1="lt1" tx1="dk1" bg2="lt2" tx2="dk2" accent1="accent1" accent2="accent2" accent3="accent3" accent4="accent4" accent5="accent5" accent6="accent6" hlink="hlink" folHlink="folHlink"/>
  <p:sldLayoutIdLst>
    <p:sldLayoutId id="2147483651" r:id="rId1"/>
    <p:sldLayoutId id="2147483653" r:id="rId2"/>
    <p:sldLayoutId id="2147483652" r:id="rId3"/>
    <p:sldLayoutId id="2147483654" r:id="rId4"/>
    <p:sldLayoutId id="2147483655" r:id="rId5"/>
    <p:sldLayoutId id="2147483656" r:id="rId6"/>
    <p:sldLayoutId id="2147483657" r:id="rId7"/>
    <p:sldLayoutId id="2147483658" r:id="rId8"/>
    <p:sldLayoutId id="2147483659" r:id="rId9"/>
  </p:sldLayoutIdLst>
  <p:hf hd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200"/>
        </a:spcBef>
        <a:buClr>
          <a:schemeClr val="tx2"/>
        </a:buClr>
        <a:buFont typeface="Arial" panose="020B0604020202020204" pitchFamily="34" charset="0"/>
        <a:buChar char="•"/>
        <a:defRPr sz="3200" kern="1200">
          <a:solidFill>
            <a:schemeClr val="tx1"/>
          </a:solidFill>
          <a:latin typeface="Bariol Regular" panose="02000506040000020003" pitchFamily="2" charset="0"/>
          <a:ea typeface="+mn-ea"/>
          <a:cs typeface="+mn-cs"/>
        </a:defRPr>
      </a:lvl1pPr>
      <a:lvl2pPr marL="685800" indent="-216000" algn="l" defTabSz="914400" rtl="0" eaLnBrk="1" latinLnBrk="0" hangingPunct="1">
        <a:lnSpc>
          <a:spcPct val="100000"/>
        </a:lnSpc>
        <a:spcBef>
          <a:spcPts val="400"/>
        </a:spcBef>
        <a:buClr>
          <a:schemeClr val="tx2"/>
        </a:buClr>
        <a:buSzPct val="100000"/>
        <a:buFont typeface="Bariol Regular" panose="02000506040000020003" pitchFamily="2" charset="0"/>
        <a:buChar char="&gt;"/>
        <a:defRPr lang="hu-HU" sz="2800" kern="1200" dirty="0" smtClean="0">
          <a:solidFill>
            <a:schemeClr val="tx1"/>
          </a:solidFill>
          <a:latin typeface="Bariol Regular" panose="02000506040000020003" pitchFamily="2" charset="0"/>
          <a:ea typeface="+mn-ea"/>
          <a:cs typeface="+mn-cs"/>
        </a:defRPr>
      </a:lvl2pPr>
      <a:lvl3pPr marL="1180800" indent="-216000" algn="l" defTabSz="914400" rtl="0" eaLnBrk="1" latinLnBrk="0" hangingPunct="1">
        <a:lnSpc>
          <a:spcPct val="100000"/>
        </a:lnSpc>
        <a:spcBef>
          <a:spcPts val="400"/>
        </a:spcBef>
        <a:buClr>
          <a:schemeClr val="tx2"/>
        </a:buClr>
        <a:buFont typeface="Bariol Regular" panose="02000506040000020003" pitchFamily="2" charset="0"/>
        <a:buChar char="–"/>
        <a:defRPr sz="2400" kern="1200">
          <a:solidFill>
            <a:schemeClr val="tx1"/>
          </a:solidFill>
          <a:latin typeface="Bariol Regular" panose="02000506040000020003" pitchFamily="2" charset="0"/>
          <a:ea typeface="+mn-ea"/>
          <a:cs typeface="+mn-cs"/>
        </a:defRPr>
      </a:lvl3pPr>
      <a:lvl4pPr marL="1566000" indent="-158400" algn="l" defTabSz="914400" rtl="0" eaLnBrk="1" latinLnBrk="0" hangingPunct="1">
        <a:lnSpc>
          <a:spcPct val="100000"/>
        </a:lnSpc>
        <a:spcBef>
          <a:spcPts val="350"/>
        </a:spcBef>
        <a:buClr>
          <a:schemeClr val="tx2"/>
        </a:buClr>
        <a:buFont typeface="Arial" panose="020B0604020202020204" pitchFamily="34" charset="0"/>
        <a:buChar char="•"/>
        <a:defRPr sz="2000" kern="1200">
          <a:solidFill>
            <a:schemeClr val="tx1"/>
          </a:solidFill>
          <a:latin typeface="Bariol Regular" panose="02000506040000020003" pitchFamily="2" charset="0"/>
          <a:ea typeface="+mn-ea"/>
          <a:cs typeface="+mn-cs"/>
        </a:defRPr>
      </a:lvl4pPr>
      <a:lvl5pPr marL="2023200" indent="-158400" algn="l" defTabSz="914400" rtl="0" eaLnBrk="1" latinLnBrk="0" hangingPunct="1">
        <a:lnSpc>
          <a:spcPct val="100000"/>
        </a:lnSpc>
        <a:spcBef>
          <a:spcPts val="350"/>
        </a:spcBef>
        <a:buClr>
          <a:schemeClr val="tx2"/>
        </a:buClr>
        <a:buFont typeface="Arial" panose="020B0604020202020204" pitchFamily="34" charset="0"/>
        <a:buChar char="•"/>
        <a:defRPr sz="2000" kern="1200">
          <a:solidFill>
            <a:schemeClr val="tx1"/>
          </a:solidFill>
          <a:latin typeface="Bariol Regular" panose="0200050604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 Id="rId5" Type="http://schemas.openxmlformats.org/officeDocument/2006/relationships/image" Target="../media/image15.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8" Type="http://schemas.openxmlformats.org/officeDocument/2006/relationships/image" Target="../media/image21.tiff"/><Relationship Id="rId3" Type="http://schemas.openxmlformats.org/officeDocument/2006/relationships/image" Target="../media/image16.jpeg"/><Relationship Id="rId7" Type="http://schemas.openxmlformats.org/officeDocument/2006/relationships/image" Target="../media/image20.tiff"/><Relationship Id="rId12"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9.tiff"/><Relationship Id="rId11" Type="http://schemas.openxmlformats.org/officeDocument/2006/relationships/image" Target="../media/image24.tiff"/><Relationship Id="rId5" Type="http://schemas.openxmlformats.org/officeDocument/2006/relationships/image" Target="../media/image18.tiff"/><Relationship Id="rId10" Type="http://schemas.openxmlformats.org/officeDocument/2006/relationships/image" Target="../media/image23.tiff"/><Relationship Id="rId4" Type="http://schemas.openxmlformats.org/officeDocument/2006/relationships/image" Target="../media/image17.jpeg"/><Relationship Id="rId9" Type="http://schemas.openxmlformats.org/officeDocument/2006/relationships/image" Target="../media/image22.tiff"/></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hyperlink" Target="mailto:attila.balogh@aut.bme.hu" TargetMode="External"/><Relationship Id="rId3" Type="http://schemas.openxmlformats.org/officeDocument/2006/relationships/hyperlink" Target="mailto:Hassan.charaf@aut.bme.hu" TargetMode="External"/><Relationship Id="rId7" Type="http://schemas.openxmlformats.org/officeDocument/2006/relationships/hyperlink" Target="mailto:domokos.kiss@aut.bme.hu" TargetMode="External"/><Relationship Id="rId2" Type="http://schemas.openxmlformats.org/officeDocument/2006/relationships/hyperlink" Target="https://www.aut.bme.hu/" TargetMode="External"/><Relationship Id="rId1" Type="http://schemas.openxmlformats.org/officeDocument/2006/relationships/slideLayout" Target="../slideLayouts/slideLayout5.xml"/><Relationship Id="rId6" Type="http://schemas.openxmlformats.org/officeDocument/2006/relationships/hyperlink" Target="mailto:tevesz.gabor@aut.bme.hu" TargetMode="External"/><Relationship Id="rId5" Type="http://schemas.openxmlformats.org/officeDocument/2006/relationships/hyperlink" Target="mailto:kristof.csorba@aut.bme.hu" TargetMode="External"/><Relationship Id="rId10" Type="http://schemas.openxmlformats.org/officeDocument/2006/relationships/hyperlink" Target="mailto:bence.k&#337;v&#225;ri@aut.bme.hu" TargetMode="External"/><Relationship Id="rId4" Type="http://schemas.openxmlformats.org/officeDocument/2006/relationships/hyperlink" Target="mailto:bertalan.forstner@aut.bme.hu" TargetMode="External"/><Relationship Id="rId9" Type="http://schemas.openxmlformats.org/officeDocument/2006/relationships/hyperlink" Target="mailto:peter.ekler@aut.bme.hu"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37.jpeg"/><Relationship Id="rId10" Type="http://schemas.openxmlformats.org/officeDocument/2006/relationships/image" Target="../media/image42.gif"/><Relationship Id="rId4" Type="http://schemas.openxmlformats.org/officeDocument/2006/relationships/image" Target="../media/image36.png"/><Relationship Id="rId9" Type="http://schemas.openxmlformats.org/officeDocument/2006/relationships/image" Target="../media/image41.png"/></Relationships>
</file>

<file path=ppt/slides/_rels/slide3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jpe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37.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8.jpeg"/><Relationship Id="rId11" Type="http://schemas.openxmlformats.org/officeDocument/2006/relationships/image" Target="../media/image57.gif"/><Relationship Id="rId5" Type="http://schemas.openxmlformats.org/officeDocument/2006/relationships/image" Target="../media/image37.jpeg"/><Relationship Id="rId10" Type="http://schemas.openxmlformats.org/officeDocument/2006/relationships/image" Target="../media/image43.jpeg"/><Relationship Id="rId4" Type="http://schemas.openxmlformats.org/officeDocument/2006/relationships/image" Target="../media/image36.png"/><Relationship Id="rId9" Type="http://schemas.openxmlformats.org/officeDocument/2006/relationships/image" Target="../media/image4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9.xml"/><Relationship Id="rId5" Type="http://schemas.openxmlformats.org/officeDocument/2006/relationships/image" Target="../media/image64.png"/><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73.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1672937" y="360728"/>
            <a:ext cx="7013863" cy="2970302"/>
          </a:xfrm>
        </p:spPr>
        <p:txBody>
          <a:bodyPr>
            <a:normAutofit/>
          </a:bodyPr>
          <a:lstStyle/>
          <a:p>
            <a:r>
              <a:rPr lang="en-US" sz="5400" dirty="0" err="1"/>
              <a:t>Tuschák</a:t>
            </a:r>
            <a:r>
              <a:rPr lang="en-US" sz="5400" dirty="0"/>
              <a:t> </a:t>
            </a:r>
            <a:r>
              <a:rPr lang="en-US" sz="5400" dirty="0" err="1"/>
              <a:t>Róbert</a:t>
            </a:r>
            <a:r>
              <a:rPr lang="en-US" sz="5400" dirty="0"/>
              <a:t>,</a:t>
            </a:r>
            <a:br>
              <a:rPr lang="en-US" sz="5400" dirty="0"/>
            </a:br>
            <a:r>
              <a:rPr lang="en-US" sz="5400" dirty="0"/>
              <a:t>BME-AUT</a:t>
            </a:r>
            <a:endParaRPr lang="hu-HU" sz="5400" dirty="0"/>
          </a:p>
        </p:txBody>
      </p:sp>
      <p:sp>
        <p:nvSpPr>
          <p:cNvPr id="3" name="Alcím 2"/>
          <p:cNvSpPr>
            <a:spLocks noGrp="1"/>
          </p:cNvSpPr>
          <p:nvPr>
            <p:ph type="subTitle" idx="1"/>
          </p:nvPr>
        </p:nvSpPr>
        <p:spPr>
          <a:xfrm>
            <a:off x="1672937" y="3636000"/>
            <a:ext cx="7471064" cy="1260000"/>
          </a:xfrm>
        </p:spPr>
        <p:txBody>
          <a:bodyPr>
            <a:normAutofit/>
          </a:bodyPr>
          <a:lstStyle/>
          <a:p>
            <a:r>
              <a:rPr lang="en-US" dirty="0"/>
              <a:t>Charaf Hassan</a:t>
            </a:r>
            <a:endParaRPr lang="hu-HU" dirty="0"/>
          </a:p>
        </p:txBody>
      </p:sp>
      <p:pic>
        <p:nvPicPr>
          <p:cNvPr id="6" name="Picture 5">
            <a:extLst>
              <a:ext uri="{FF2B5EF4-FFF2-40B4-BE49-F238E27FC236}">
                <a16:creationId xmlns:a16="http://schemas.microsoft.com/office/drawing/2014/main" id="{3E59195B-F2F1-46FF-3771-78D9E3E7B27B}"/>
              </a:ext>
            </a:extLst>
          </p:cNvPr>
          <p:cNvPicPr>
            <a:picLocks noChangeAspect="1"/>
          </p:cNvPicPr>
          <p:nvPr/>
        </p:nvPicPr>
        <p:blipFill>
          <a:blip r:embed="rId2"/>
          <a:stretch>
            <a:fillRect/>
          </a:stretch>
        </p:blipFill>
        <p:spPr>
          <a:xfrm>
            <a:off x="7208446" y="0"/>
            <a:ext cx="1935554" cy="2719523"/>
          </a:xfrm>
          <a:prstGeom prst="rect">
            <a:avLst/>
          </a:prstGeom>
        </p:spPr>
      </p:pic>
    </p:spTree>
    <p:extLst>
      <p:ext uri="{BB962C8B-B14F-4D97-AF65-F5344CB8AC3E}">
        <p14:creationId xmlns:p14="http://schemas.microsoft.com/office/powerpoint/2010/main" val="996174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199"/>
            <a:ext cx="8229600" cy="868211"/>
          </a:xfrm>
        </p:spPr>
        <p:txBody>
          <a:bodyPr/>
          <a:lstStyle/>
          <a:p>
            <a:r>
              <a:rPr lang="hu-HU" dirty="0"/>
              <a:t>Tanszéki jellemzők</a:t>
            </a:r>
          </a:p>
        </p:txBody>
      </p:sp>
      <p:sp>
        <p:nvSpPr>
          <p:cNvPr id="3" name="Content Placeholder 2"/>
          <p:cNvSpPr>
            <a:spLocks noGrp="1"/>
          </p:cNvSpPr>
          <p:nvPr>
            <p:ph idx="1"/>
          </p:nvPr>
        </p:nvSpPr>
        <p:spPr>
          <a:xfrm>
            <a:off x="457199" y="983410"/>
            <a:ext cx="8358877" cy="5227904"/>
          </a:xfrm>
        </p:spPr>
        <p:txBody>
          <a:bodyPr>
            <a:noAutofit/>
          </a:bodyPr>
          <a:lstStyle/>
          <a:p>
            <a:r>
              <a:rPr lang="en-US" dirty="0"/>
              <a:t>6</a:t>
            </a:r>
            <a:r>
              <a:rPr lang="hu-HU" dirty="0"/>
              <a:t>5 éves a tanszék</a:t>
            </a:r>
          </a:p>
          <a:p>
            <a:r>
              <a:rPr lang="hu-HU" dirty="0"/>
              <a:t>Közepes méretű tanszéktől az egyetem egyik legnagyobb tanszékéig fejlődtünk fel</a:t>
            </a:r>
          </a:p>
          <a:p>
            <a:r>
              <a:rPr lang="hu-HU" dirty="0"/>
              <a:t>A kar </a:t>
            </a:r>
            <a:r>
              <a:rPr lang="en-US" dirty="0" err="1"/>
              <a:t>egyik</a:t>
            </a:r>
            <a:r>
              <a:rPr lang="en-US" dirty="0"/>
              <a:t> </a:t>
            </a:r>
            <a:r>
              <a:rPr lang="en-US" dirty="0" err="1"/>
              <a:t>meghatározó</a:t>
            </a:r>
            <a:r>
              <a:rPr lang="hu-HU" dirty="0"/>
              <a:t> tanszéke</a:t>
            </a:r>
          </a:p>
          <a:p>
            <a:r>
              <a:rPr lang="hu-HU" dirty="0"/>
              <a:t>Szinergia a </a:t>
            </a:r>
            <a:r>
              <a:rPr lang="hu-HU" dirty="0" err="1"/>
              <a:t>villamos-info-gépész</a:t>
            </a:r>
            <a:r>
              <a:rPr lang="hu-HU" dirty="0"/>
              <a:t> területek között</a:t>
            </a:r>
          </a:p>
          <a:p>
            <a:r>
              <a:rPr lang="en-US" dirty="0"/>
              <a:t>A </a:t>
            </a:r>
            <a:r>
              <a:rPr lang="en-US" dirty="0" err="1"/>
              <a:t>tanszék</a:t>
            </a:r>
            <a:r>
              <a:rPr lang="en-US" dirty="0"/>
              <a:t> </a:t>
            </a:r>
            <a:r>
              <a:rPr lang="en-US" dirty="0" err="1"/>
              <a:t>egésze</a:t>
            </a:r>
            <a:r>
              <a:rPr lang="en-US" dirty="0"/>
              <a:t> </a:t>
            </a:r>
            <a:r>
              <a:rPr lang="en-US" dirty="0" err="1"/>
              <a:t>széles</a:t>
            </a:r>
            <a:r>
              <a:rPr lang="en-US" dirty="0"/>
              <a:t> </a:t>
            </a:r>
            <a:r>
              <a:rPr lang="en-US" dirty="0" err="1"/>
              <a:t>spektrumot</a:t>
            </a:r>
            <a:r>
              <a:rPr lang="en-US" dirty="0"/>
              <a:t> fed le</a:t>
            </a:r>
            <a:endParaRPr lang="hu-HU" dirty="0"/>
          </a:p>
          <a:p>
            <a:r>
              <a:rPr lang="en-US" dirty="0"/>
              <a:t>A </a:t>
            </a:r>
            <a:r>
              <a:rPr lang="en-US" dirty="0" err="1"/>
              <a:t>tanszék</a:t>
            </a:r>
            <a:r>
              <a:rPr lang="en-US" dirty="0"/>
              <a:t> a </a:t>
            </a:r>
            <a:r>
              <a:rPr lang="en-US" dirty="0" err="1"/>
              <a:t>sok</a:t>
            </a:r>
            <a:r>
              <a:rPr lang="en-US" dirty="0"/>
              <a:t> </a:t>
            </a:r>
            <a:r>
              <a:rPr lang="en-US" dirty="0" err="1"/>
              <a:t>változás</a:t>
            </a:r>
            <a:r>
              <a:rPr lang="en-US" dirty="0"/>
              <a:t> </a:t>
            </a:r>
            <a:r>
              <a:rPr lang="en-US" dirty="0" err="1"/>
              <a:t>ellenére</a:t>
            </a:r>
            <a:r>
              <a:rPr lang="en-US" dirty="0"/>
              <a:t> </a:t>
            </a:r>
            <a:r>
              <a:rPr lang="en-US" dirty="0" err="1"/>
              <a:t>stabilan</a:t>
            </a:r>
            <a:r>
              <a:rPr lang="en-US" dirty="0"/>
              <a:t> </a:t>
            </a:r>
            <a:r>
              <a:rPr lang="en-US" dirty="0" err="1"/>
              <a:t>működik</a:t>
            </a:r>
            <a:r>
              <a:rPr lang="en-US" dirty="0"/>
              <a:t>, </a:t>
            </a:r>
            <a:r>
              <a:rPr lang="en-US" dirty="0" err="1"/>
              <a:t>követi</a:t>
            </a:r>
            <a:r>
              <a:rPr lang="en-US" dirty="0"/>
              <a:t> a </a:t>
            </a:r>
            <a:r>
              <a:rPr lang="en-US" dirty="0" err="1"/>
              <a:t>gyors</a:t>
            </a:r>
            <a:r>
              <a:rPr lang="en-US" dirty="0"/>
              <a:t> </a:t>
            </a:r>
            <a:r>
              <a:rPr lang="en-US" dirty="0" err="1"/>
              <a:t>technológiai</a:t>
            </a:r>
            <a:r>
              <a:rPr lang="en-US" dirty="0"/>
              <a:t> </a:t>
            </a:r>
            <a:r>
              <a:rPr lang="en-US" dirty="0" err="1"/>
              <a:t>változást</a:t>
            </a:r>
            <a:r>
              <a:rPr lang="en-US" dirty="0"/>
              <a:t>.</a:t>
            </a:r>
          </a:p>
        </p:txBody>
      </p:sp>
      <p:sp>
        <p:nvSpPr>
          <p:cNvPr id="4" name="Slide Number Placeholder 3"/>
          <p:cNvSpPr>
            <a:spLocks noGrp="1"/>
          </p:cNvSpPr>
          <p:nvPr>
            <p:ph type="sldNum" sz="quarter" idx="10"/>
          </p:nvPr>
        </p:nvSpPr>
        <p:spPr/>
        <p:txBody>
          <a:bodyPr/>
          <a:lstStyle/>
          <a:p>
            <a:fld id="{E60619B7-7253-4266-8DD2-30323879BAFD}" type="slidenum">
              <a:rPr lang="en-US" altLang="hu-HU" smtClean="0"/>
              <a:pPr/>
              <a:t>10</a:t>
            </a:fld>
            <a:endParaRPr lang="en-US" altLang="hu-HU"/>
          </a:p>
        </p:txBody>
      </p:sp>
    </p:spTree>
    <p:extLst>
      <p:ext uri="{BB962C8B-B14F-4D97-AF65-F5344CB8AC3E}">
        <p14:creationId xmlns:p14="http://schemas.microsoft.com/office/powerpoint/2010/main" val="207533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199"/>
            <a:ext cx="8229600" cy="868211"/>
          </a:xfrm>
        </p:spPr>
        <p:txBody>
          <a:bodyPr/>
          <a:lstStyle/>
          <a:p>
            <a:r>
              <a:rPr lang="hu-HU" dirty="0" err="1"/>
              <a:t>Tuschák</a:t>
            </a:r>
            <a:r>
              <a:rPr lang="hu-HU" dirty="0"/>
              <a:t> idézet</a:t>
            </a:r>
          </a:p>
        </p:txBody>
      </p:sp>
      <p:sp>
        <p:nvSpPr>
          <p:cNvPr id="3" name="Content Placeholder 2"/>
          <p:cNvSpPr>
            <a:spLocks noGrp="1"/>
          </p:cNvSpPr>
          <p:nvPr>
            <p:ph idx="1"/>
          </p:nvPr>
        </p:nvSpPr>
        <p:spPr>
          <a:xfrm>
            <a:off x="457199" y="983410"/>
            <a:ext cx="8358877" cy="1381418"/>
          </a:xfrm>
        </p:spPr>
        <p:txBody>
          <a:bodyPr>
            <a:noAutofit/>
          </a:bodyPr>
          <a:lstStyle/>
          <a:p>
            <a:pPr marL="0" indent="0">
              <a:buNone/>
            </a:pPr>
            <a:r>
              <a:rPr lang="hu-HU" dirty="0"/>
              <a:t>„Egy tanszék fejlődése hasonlít az emberi élet fejlődéséhez.” </a:t>
            </a:r>
            <a:endParaRPr lang="en-US" dirty="0"/>
          </a:p>
        </p:txBody>
      </p:sp>
      <p:sp>
        <p:nvSpPr>
          <p:cNvPr id="4" name="Slide Number Placeholder 3"/>
          <p:cNvSpPr>
            <a:spLocks noGrp="1"/>
          </p:cNvSpPr>
          <p:nvPr>
            <p:ph type="sldNum" sz="quarter" idx="10"/>
          </p:nvPr>
        </p:nvSpPr>
        <p:spPr/>
        <p:txBody>
          <a:bodyPr/>
          <a:lstStyle/>
          <a:p>
            <a:fld id="{E60619B7-7253-4266-8DD2-30323879BAFD}" type="slidenum">
              <a:rPr lang="en-US" altLang="hu-HU" smtClean="0"/>
              <a:pPr/>
              <a:t>11</a:t>
            </a:fld>
            <a:endParaRPr lang="en-US" altLang="hu-HU"/>
          </a:p>
        </p:txBody>
      </p:sp>
      <p:sp>
        <p:nvSpPr>
          <p:cNvPr id="5" name="Content Placeholder 2">
            <a:extLst>
              <a:ext uri="{FF2B5EF4-FFF2-40B4-BE49-F238E27FC236}">
                <a16:creationId xmlns:a16="http://schemas.microsoft.com/office/drawing/2014/main" id="{789D59AC-8060-C567-0C60-96B4D892AA92}"/>
              </a:ext>
            </a:extLst>
          </p:cNvPr>
          <p:cNvSpPr txBox="1">
            <a:spLocks/>
          </p:cNvSpPr>
          <p:nvPr/>
        </p:nvSpPr>
        <p:spPr>
          <a:xfrm>
            <a:off x="457199" y="3138031"/>
            <a:ext cx="8358877" cy="251233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200"/>
              </a:spcBef>
              <a:buClr>
                <a:schemeClr val="tx2"/>
              </a:buClr>
              <a:buFont typeface="Arial" panose="020B0604020202020204" pitchFamily="34" charset="0"/>
              <a:buChar char="•"/>
              <a:defRPr sz="3200" kern="1200">
                <a:solidFill>
                  <a:schemeClr val="tx1"/>
                </a:solidFill>
                <a:latin typeface="Bariol Regular" panose="02000506040000020003" pitchFamily="2" charset="0"/>
                <a:ea typeface="+mn-ea"/>
                <a:cs typeface="+mn-cs"/>
              </a:defRPr>
            </a:lvl1pPr>
            <a:lvl2pPr marL="685800" indent="-216000" algn="l" defTabSz="914400" rtl="0" eaLnBrk="1" latinLnBrk="0" hangingPunct="1">
              <a:lnSpc>
                <a:spcPct val="100000"/>
              </a:lnSpc>
              <a:spcBef>
                <a:spcPts val="400"/>
              </a:spcBef>
              <a:buClr>
                <a:schemeClr val="tx2"/>
              </a:buClr>
              <a:buSzPct val="100000"/>
              <a:buFont typeface="Bariol Regular" panose="02000506040000020003" pitchFamily="2" charset="0"/>
              <a:buChar char="&gt;"/>
              <a:defRPr lang="hu-HU" sz="2800" kern="1200" dirty="0" smtClean="0">
                <a:solidFill>
                  <a:schemeClr val="tx1"/>
                </a:solidFill>
                <a:latin typeface="Bariol Regular" panose="02000506040000020003" pitchFamily="2" charset="0"/>
                <a:ea typeface="+mn-ea"/>
                <a:cs typeface="+mn-cs"/>
              </a:defRPr>
            </a:lvl2pPr>
            <a:lvl3pPr marL="1180800" indent="-216000" algn="l" defTabSz="914400" rtl="0" eaLnBrk="1" latinLnBrk="0" hangingPunct="1">
              <a:lnSpc>
                <a:spcPct val="100000"/>
              </a:lnSpc>
              <a:spcBef>
                <a:spcPts val="400"/>
              </a:spcBef>
              <a:buClr>
                <a:schemeClr val="tx2"/>
              </a:buClr>
              <a:buFont typeface="Bariol Regular" panose="02000506040000020003" pitchFamily="2" charset="0"/>
              <a:buChar char="–"/>
              <a:defRPr sz="2400" kern="1200">
                <a:solidFill>
                  <a:schemeClr val="tx1"/>
                </a:solidFill>
                <a:latin typeface="Bariol Regular" panose="02000506040000020003" pitchFamily="2" charset="0"/>
                <a:ea typeface="+mn-ea"/>
                <a:cs typeface="+mn-cs"/>
              </a:defRPr>
            </a:lvl3pPr>
            <a:lvl4pPr marL="1566000" indent="-158400" algn="l" defTabSz="914400" rtl="0" eaLnBrk="1" latinLnBrk="0" hangingPunct="1">
              <a:lnSpc>
                <a:spcPct val="100000"/>
              </a:lnSpc>
              <a:spcBef>
                <a:spcPts val="350"/>
              </a:spcBef>
              <a:buClr>
                <a:schemeClr val="tx2"/>
              </a:buClr>
              <a:buFont typeface="Arial" panose="020B0604020202020204" pitchFamily="34" charset="0"/>
              <a:buChar char="•"/>
              <a:defRPr sz="2000" kern="1200">
                <a:solidFill>
                  <a:schemeClr val="tx1"/>
                </a:solidFill>
                <a:latin typeface="Bariol Regular" panose="02000506040000020003" pitchFamily="2" charset="0"/>
                <a:ea typeface="+mn-ea"/>
                <a:cs typeface="+mn-cs"/>
              </a:defRPr>
            </a:lvl4pPr>
            <a:lvl5pPr marL="2023200" indent="-158400" algn="l" defTabSz="914400" rtl="0" eaLnBrk="1" latinLnBrk="0" hangingPunct="1">
              <a:lnSpc>
                <a:spcPct val="100000"/>
              </a:lnSpc>
              <a:spcBef>
                <a:spcPts val="350"/>
              </a:spcBef>
              <a:buClr>
                <a:schemeClr val="tx2"/>
              </a:buClr>
              <a:buFont typeface="Arial" panose="020B0604020202020204" pitchFamily="34" charset="0"/>
              <a:buChar char="•"/>
              <a:defRPr sz="2000" kern="1200">
                <a:solidFill>
                  <a:schemeClr val="tx1"/>
                </a:solidFill>
                <a:latin typeface="Bariol Regular" panose="0200050604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hu-HU" dirty="0"/>
              <a:t>Remélem a tanszék fejlődése nem az évszakok változását követi, a tavasz-nyár-ősz után remélhetően nem a tél érkezik. De ennél a hasonlatnál legalább van remény, a tél után újra tavasz lesz.</a:t>
            </a:r>
            <a:endParaRPr lang="en-US"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75511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Alkalmazott Informatika sorozat</a:t>
            </a:r>
          </a:p>
        </p:txBody>
      </p:sp>
      <p:sp>
        <p:nvSpPr>
          <p:cNvPr id="6" name="Slide Number Placeholder 5"/>
          <p:cNvSpPr>
            <a:spLocks noGrp="1"/>
          </p:cNvSpPr>
          <p:nvPr>
            <p:ph type="sldNum" sz="quarter" idx="12"/>
          </p:nvPr>
        </p:nvSpPr>
        <p:spPr bwMode="auto">
          <a:xfrm>
            <a:off x="7239000" y="6629400"/>
            <a:ext cx="19050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hu-HU"/>
            </a:defPPr>
            <a:lvl1pPr algn="r" rtl="0" fontAlgn="base">
              <a:spcBef>
                <a:spcPct val="0"/>
              </a:spcBef>
              <a:spcAft>
                <a:spcPct val="0"/>
              </a:spcAft>
              <a:buClrTx/>
              <a:buSzTx/>
              <a:buFontTx/>
              <a:buNone/>
              <a:defRPr sz="1400" kern="1200">
                <a:solidFill>
                  <a:schemeClr val="bg1">
                    <a:lumMod val="50000"/>
                  </a:schemeClr>
                </a:solidFill>
                <a:latin typeface="Calibri" pitchFamily="34" charset="0"/>
                <a:ea typeface="+mn-ea"/>
                <a:cs typeface="Calibri" pitchFamily="34" charset="0"/>
              </a:defRPr>
            </a:lvl1pPr>
            <a:lvl2pPr marL="457200" algn="ctr" rtl="0" fontAlgn="base">
              <a:spcBef>
                <a:spcPct val="40000"/>
              </a:spcBef>
              <a:spcAft>
                <a:spcPct val="0"/>
              </a:spcAft>
              <a:buClr>
                <a:schemeClr val="bg2"/>
              </a:buClr>
              <a:buSzPct val="70000"/>
              <a:buFont typeface="Wingdings" pitchFamily="2" charset="2"/>
              <a:buChar char="Ø"/>
              <a:defRPr sz="3200" kern="1200">
                <a:solidFill>
                  <a:schemeClr val="tx1"/>
                </a:solidFill>
                <a:latin typeface="Arial" charset="0"/>
                <a:ea typeface="+mn-ea"/>
                <a:cs typeface="+mn-cs"/>
              </a:defRPr>
            </a:lvl2pPr>
            <a:lvl3pPr marL="914400" algn="ctr" rtl="0" fontAlgn="base">
              <a:spcBef>
                <a:spcPct val="40000"/>
              </a:spcBef>
              <a:spcAft>
                <a:spcPct val="0"/>
              </a:spcAft>
              <a:buClr>
                <a:schemeClr val="bg2"/>
              </a:buClr>
              <a:buSzPct val="70000"/>
              <a:buFont typeface="Wingdings" pitchFamily="2" charset="2"/>
              <a:buChar char="Ø"/>
              <a:defRPr sz="3200" kern="1200">
                <a:solidFill>
                  <a:schemeClr val="tx1"/>
                </a:solidFill>
                <a:latin typeface="Arial" charset="0"/>
                <a:ea typeface="+mn-ea"/>
                <a:cs typeface="+mn-cs"/>
              </a:defRPr>
            </a:lvl3pPr>
            <a:lvl4pPr marL="1371600" algn="ctr" rtl="0" fontAlgn="base">
              <a:spcBef>
                <a:spcPct val="40000"/>
              </a:spcBef>
              <a:spcAft>
                <a:spcPct val="0"/>
              </a:spcAft>
              <a:buClr>
                <a:schemeClr val="bg2"/>
              </a:buClr>
              <a:buSzPct val="70000"/>
              <a:buFont typeface="Wingdings" pitchFamily="2" charset="2"/>
              <a:buChar char="Ø"/>
              <a:defRPr sz="3200" kern="1200">
                <a:solidFill>
                  <a:schemeClr val="tx1"/>
                </a:solidFill>
                <a:latin typeface="Arial" charset="0"/>
                <a:ea typeface="+mn-ea"/>
                <a:cs typeface="+mn-cs"/>
              </a:defRPr>
            </a:lvl4pPr>
            <a:lvl5pPr marL="1828800" algn="ctr" rtl="0" fontAlgn="base">
              <a:spcBef>
                <a:spcPct val="40000"/>
              </a:spcBef>
              <a:spcAft>
                <a:spcPct val="0"/>
              </a:spcAft>
              <a:buClr>
                <a:schemeClr val="bg2"/>
              </a:buClr>
              <a:buSzPct val="70000"/>
              <a:buFont typeface="Wingdings" pitchFamily="2" charset="2"/>
              <a:buChar char="Ø"/>
              <a:defRPr sz="3200" kern="1200">
                <a:solidFill>
                  <a:schemeClr val="tx1"/>
                </a:solidFill>
                <a:latin typeface="Arial" charset="0"/>
                <a:ea typeface="+mn-ea"/>
                <a:cs typeface="+mn-cs"/>
              </a:defRPr>
            </a:lvl5pPr>
            <a:lvl6pPr marL="2286000" algn="l" defTabSz="914400" rtl="0" eaLnBrk="1" latinLnBrk="0" hangingPunct="1">
              <a:defRPr sz="3200" kern="1200">
                <a:solidFill>
                  <a:schemeClr val="tx1"/>
                </a:solidFill>
                <a:latin typeface="Arial" charset="0"/>
                <a:ea typeface="+mn-ea"/>
                <a:cs typeface="+mn-cs"/>
              </a:defRPr>
            </a:lvl6pPr>
            <a:lvl7pPr marL="2743200" algn="l" defTabSz="914400" rtl="0" eaLnBrk="1" latinLnBrk="0" hangingPunct="1">
              <a:defRPr sz="3200" kern="1200">
                <a:solidFill>
                  <a:schemeClr val="tx1"/>
                </a:solidFill>
                <a:latin typeface="Arial" charset="0"/>
                <a:ea typeface="+mn-ea"/>
                <a:cs typeface="+mn-cs"/>
              </a:defRPr>
            </a:lvl7pPr>
            <a:lvl8pPr marL="3200400" algn="l" defTabSz="914400" rtl="0" eaLnBrk="1" latinLnBrk="0" hangingPunct="1">
              <a:defRPr sz="3200" kern="1200">
                <a:solidFill>
                  <a:schemeClr val="tx1"/>
                </a:solidFill>
                <a:latin typeface="Arial" charset="0"/>
                <a:ea typeface="+mn-ea"/>
                <a:cs typeface="+mn-cs"/>
              </a:defRPr>
            </a:lvl8pPr>
            <a:lvl9pPr marL="3657600" algn="l" defTabSz="914400" rtl="0" eaLnBrk="1" latinLnBrk="0" hangingPunct="1">
              <a:defRPr sz="3200" kern="1200">
                <a:solidFill>
                  <a:schemeClr val="tx1"/>
                </a:solidFill>
                <a:latin typeface="Arial" charset="0"/>
                <a:ea typeface="+mn-ea"/>
                <a:cs typeface="+mn-cs"/>
              </a:defRPr>
            </a:lvl9pPr>
          </a:lstStyle>
          <a:p>
            <a:fld id="{B5B36581-CFCF-487D-98CD-139D99108AF4}" type="slidenum">
              <a:rPr lang="hu-HU" smtClean="0"/>
              <a:pPr/>
              <a:t>12</a:t>
            </a:fld>
            <a:endParaRPr lang="hu-HU"/>
          </a:p>
        </p:txBody>
      </p:sp>
      <p:pic>
        <p:nvPicPr>
          <p:cNvPr id="7" name="Picture 7" descr="symbian_alapu_szoftverfejlesztes.gif"/>
          <p:cNvPicPr>
            <a:picLocks noChangeAspect="1"/>
          </p:cNvPicPr>
          <p:nvPr/>
        </p:nvPicPr>
        <p:blipFill>
          <a:blip r:embed="rId2" cstate="print"/>
          <a:srcRect/>
          <a:stretch>
            <a:fillRect/>
          </a:stretch>
        </p:blipFill>
        <p:spPr bwMode="auto">
          <a:xfrm>
            <a:off x="1278197" y="1844824"/>
            <a:ext cx="1476000" cy="2091000"/>
          </a:xfrm>
          <a:prstGeom prst="rect">
            <a:avLst/>
          </a:prstGeom>
          <a:noFill/>
          <a:ln w="9525">
            <a:noFill/>
            <a:miter lim="800000"/>
            <a:headEnd/>
            <a:tailEnd/>
          </a:ln>
        </p:spPr>
      </p:pic>
      <p:pic>
        <p:nvPicPr>
          <p:cNvPr id="8" name="Picture 8" descr="linux_programozas.gif"/>
          <p:cNvPicPr>
            <a:picLocks noChangeAspect="1"/>
          </p:cNvPicPr>
          <p:nvPr/>
        </p:nvPicPr>
        <p:blipFill>
          <a:blip r:embed="rId3" cstate="print"/>
          <a:srcRect/>
          <a:stretch>
            <a:fillRect/>
          </a:stretch>
        </p:blipFill>
        <p:spPr bwMode="auto">
          <a:xfrm>
            <a:off x="3074428" y="1844801"/>
            <a:ext cx="1498415" cy="2088000"/>
          </a:xfrm>
          <a:prstGeom prst="rect">
            <a:avLst/>
          </a:prstGeom>
          <a:noFill/>
          <a:ln w="9525">
            <a:noFill/>
            <a:miter lim="800000"/>
            <a:headEnd/>
            <a:tailEnd/>
          </a:ln>
        </p:spPr>
      </p:pic>
      <p:pic>
        <p:nvPicPr>
          <p:cNvPr id="9" name="Picture 9" descr="szoftver_c_nyelven.gif"/>
          <p:cNvPicPr>
            <a:picLocks noChangeAspect="1"/>
          </p:cNvPicPr>
          <p:nvPr/>
        </p:nvPicPr>
        <p:blipFill>
          <a:blip r:embed="rId4" cstate="print"/>
          <a:srcRect/>
          <a:stretch>
            <a:fillRect/>
          </a:stretch>
        </p:blipFill>
        <p:spPr bwMode="auto">
          <a:xfrm>
            <a:off x="4893074" y="1844824"/>
            <a:ext cx="1473882" cy="2088000"/>
          </a:xfrm>
          <a:prstGeom prst="rect">
            <a:avLst/>
          </a:prstGeom>
          <a:noFill/>
          <a:ln w="9525">
            <a:noFill/>
            <a:miter lim="800000"/>
            <a:headEnd/>
            <a:tailEnd/>
          </a:ln>
        </p:spPr>
      </p:pic>
      <p:pic>
        <p:nvPicPr>
          <p:cNvPr id="10" name="Picture 3" descr="mobilprogramozas.jpg"/>
          <p:cNvPicPr>
            <a:picLocks noChangeAspect="1"/>
          </p:cNvPicPr>
          <p:nvPr/>
        </p:nvPicPr>
        <p:blipFill>
          <a:blip r:embed="rId5" cstate="print"/>
          <a:srcRect/>
          <a:stretch>
            <a:fillRect/>
          </a:stretch>
        </p:blipFill>
        <p:spPr bwMode="auto">
          <a:xfrm>
            <a:off x="1278167" y="4145788"/>
            <a:ext cx="1476000" cy="2143521"/>
          </a:xfrm>
          <a:prstGeom prst="rect">
            <a:avLst/>
          </a:prstGeom>
          <a:noFill/>
          <a:ln w="9525">
            <a:noFill/>
            <a:miter lim="800000"/>
            <a:headEnd/>
            <a:tailEnd/>
          </a:ln>
        </p:spPr>
      </p:pic>
      <p:pic>
        <p:nvPicPr>
          <p:cNvPr id="11" name="Picture 6" descr="szoftverfejlesztes_jee_platformon.jpg"/>
          <p:cNvPicPr>
            <a:picLocks noChangeAspect="1"/>
          </p:cNvPicPr>
          <p:nvPr/>
        </p:nvPicPr>
        <p:blipFill>
          <a:blip r:embed="rId6" cstate="print"/>
          <a:srcRect/>
          <a:stretch>
            <a:fillRect/>
          </a:stretch>
        </p:blipFill>
        <p:spPr bwMode="auto">
          <a:xfrm>
            <a:off x="6687186" y="1878213"/>
            <a:ext cx="1465149" cy="2088000"/>
          </a:xfrm>
          <a:prstGeom prst="rect">
            <a:avLst/>
          </a:prstGeom>
          <a:noFill/>
          <a:ln w="9525">
            <a:noFill/>
            <a:miter lim="800000"/>
            <a:headEnd/>
            <a:tailEnd/>
          </a:ln>
        </p:spPr>
      </p:pic>
      <p:pic>
        <p:nvPicPr>
          <p:cNvPr id="12" name="Picture 11" descr="interfesztechnika.jpg"/>
          <p:cNvPicPr>
            <a:picLocks noChangeAspect="1"/>
          </p:cNvPicPr>
          <p:nvPr/>
        </p:nvPicPr>
        <p:blipFill>
          <a:blip r:embed="rId7" cstate="print"/>
          <a:stretch>
            <a:fillRect/>
          </a:stretch>
        </p:blipFill>
        <p:spPr>
          <a:xfrm>
            <a:off x="3034677" y="4201309"/>
            <a:ext cx="1614260" cy="2088000"/>
          </a:xfrm>
          <a:prstGeom prst="rect">
            <a:avLst/>
          </a:prstGeom>
        </p:spPr>
      </p:pic>
      <p:pic>
        <p:nvPicPr>
          <p:cNvPr id="13" name="Picture 6" descr="a_dotnet_framework_programozasa"/>
          <p:cNvPicPr>
            <a:picLocks noChangeAspect="1" noChangeArrowheads="1"/>
          </p:cNvPicPr>
          <p:nvPr/>
        </p:nvPicPr>
        <p:blipFill>
          <a:blip r:embed="rId8" cstate="print"/>
          <a:srcRect/>
          <a:stretch>
            <a:fillRect/>
          </a:stretch>
        </p:blipFill>
        <p:spPr bwMode="auto">
          <a:xfrm>
            <a:off x="4929447" y="4201309"/>
            <a:ext cx="1468785" cy="2088000"/>
          </a:xfrm>
          <a:prstGeom prst="rect">
            <a:avLst/>
          </a:prstGeom>
          <a:noFill/>
          <a:ln w="9525">
            <a:noFill/>
            <a:miter lim="800000"/>
            <a:headEnd/>
            <a:tailEnd/>
          </a:ln>
        </p:spPr>
      </p:pic>
      <p:pic>
        <p:nvPicPr>
          <p:cNvPr id="14" name="Picture 4" descr="nyilt_forraskodu_adatbaziskezelok.gif"/>
          <p:cNvPicPr>
            <a:picLocks noChangeAspect="1"/>
          </p:cNvPicPr>
          <p:nvPr/>
        </p:nvPicPr>
        <p:blipFill>
          <a:blip r:embed="rId9" cstate="print"/>
          <a:srcRect/>
          <a:stretch>
            <a:fillRect/>
          </a:stretch>
        </p:blipFill>
        <p:spPr bwMode="auto">
          <a:xfrm>
            <a:off x="6678742" y="4201309"/>
            <a:ext cx="1473593" cy="20880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Könyvfejezetek</a:t>
            </a:r>
          </a:p>
        </p:txBody>
      </p:sp>
      <p:sp>
        <p:nvSpPr>
          <p:cNvPr id="6" name="Slide Number Placeholder 5"/>
          <p:cNvSpPr>
            <a:spLocks noGrp="1"/>
          </p:cNvSpPr>
          <p:nvPr>
            <p:ph type="sldNum" sz="quarter" idx="12"/>
          </p:nvPr>
        </p:nvSpPr>
        <p:spPr bwMode="auto">
          <a:xfrm>
            <a:off x="7239000" y="6629400"/>
            <a:ext cx="19050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hu-HU"/>
            </a:defPPr>
            <a:lvl1pPr algn="r" rtl="0" fontAlgn="base">
              <a:spcBef>
                <a:spcPct val="0"/>
              </a:spcBef>
              <a:spcAft>
                <a:spcPct val="0"/>
              </a:spcAft>
              <a:buClrTx/>
              <a:buSzTx/>
              <a:buFontTx/>
              <a:buNone/>
              <a:defRPr sz="1400" kern="1200">
                <a:solidFill>
                  <a:schemeClr val="bg1">
                    <a:lumMod val="50000"/>
                  </a:schemeClr>
                </a:solidFill>
                <a:latin typeface="Calibri" pitchFamily="34" charset="0"/>
                <a:ea typeface="+mn-ea"/>
                <a:cs typeface="Calibri" pitchFamily="34" charset="0"/>
              </a:defRPr>
            </a:lvl1pPr>
            <a:lvl2pPr marL="457200" algn="ctr" rtl="0" fontAlgn="base">
              <a:spcBef>
                <a:spcPct val="40000"/>
              </a:spcBef>
              <a:spcAft>
                <a:spcPct val="0"/>
              </a:spcAft>
              <a:buClr>
                <a:schemeClr val="bg2"/>
              </a:buClr>
              <a:buSzPct val="70000"/>
              <a:buFont typeface="Wingdings" pitchFamily="2" charset="2"/>
              <a:buChar char="Ø"/>
              <a:defRPr sz="3200" kern="1200">
                <a:solidFill>
                  <a:schemeClr val="tx1"/>
                </a:solidFill>
                <a:latin typeface="Arial" charset="0"/>
                <a:ea typeface="+mn-ea"/>
                <a:cs typeface="+mn-cs"/>
              </a:defRPr>
            </a:lvl2pPr>
            <a:lvl3pPr marL="914400" algn="ctr" rtl="0" fontAlgn="base">
              <a:spcBef>
                <a:spcPct val="40000"/>
              </a:spcBef>
              <a:spcAft>
                <a:spcPct val="0"/>
              </a:spcAft>
              <a:buClr>
                <a:schemeClr val="bg2"/>
              </a:buClr>
              <a:buSzPct val="70000"/>
              <a:buFont typeface="Wingdings" pitchFamily="2" charset="2"/>
              <a:buChar char="Ø"/>
              <a:defRPr sz="3200" kern="1200">
                <a:solidFill>
                  <a:schemeClr val="tx1"/>
                </a:solidFill>
                <a:latin typeface="Arial" charset="0"/>
                <a:ea typeface="+mn-ea"/>
                <a:cs typeface="+mn-cs"/>
              </a:defRPr>
            </a:lvl3pPr>
            <a:lvl4pPr marL="1371600" algn="ctr" rtl="0" fontAlgn="base">
              <a:spcBef>
                <a:spcPct val="40000"/>
              </a:spcBef>
              <a:spcAft>
                <a:spcPct val="0"/>
              </a:spcAft>
              <a:buClr>
                <a:schemeClr val="bg2"/>
              </a:buClr>
              <a:buSzPct val="70000"/>
              <a:buFont typeface="Wingdings" pitchFamily="2" charset="2"/>
              <a:buChar char="Ø"/>
              <a:defRPr sz="3200" kern="1200">
                <a:solidFill>
                  <a:schemeClr val="tx1"/>
                </a:solidFill>
                <a:latin typeface="Arial" charset="0"/>
                <a:ea typeface="+mn-ea"/>
                <a:cs typeface="+mn-cs"/>
              </a:defRPr>
            </a:lvl4pPr>
            <a:lvl5pPr marL="1828800" algn="ctr" rtl="0" fontAlgn="base">
              <a:spcBef>
                <a:spcPct val="40000"/>
              </a:spcBef>
              <a:spcAft>
                <a:spcPct val="0"/>
              </a:spcAft>
              <a:buClr>
                <a:schemeClr val="bg2"/>
              </a:buClr>
              <a:buSzPct val="70000"/>
              <a:buFont typeface="Wingdings" pitchFamily="2" charset="2"/>
              <a:buChar char="Ø"/>
              <a:defRPr sz="3200" kern="1200">
                <a:solidFill>
                  <a:schemeClr val="tx1"/>
                </a:solidFill>
                <a:latin typeface="Arial" charset="0"/>
                <a:ea typeface="+mn-ea"/>
                <a:cs typeface="+mn-cs"/>
              </a:defRPr>
            </a:lvl5pPr>
            <a:lvl6pPr marL="2286000" algn="l" defTabSz="914400" rtl="0" eaLnBrk="1" latinLnBrk="0" hangingPunct="1">
              <a:defRPr sz="3200" kern="1200">
                <a:solidFill>
                  <a:schemeClr val="tx1"/>
                </a:solidFill>
                <a:latin typeface="Arial" charset="0"/>
                <a:ea typeface="+mn-ea"/>
                <a:cs typeface="+mn-cs"/>
              </a:defRPr>
            </a:lvl6pPr>
            <a:lvl7pPr marL="2743200" algn="l" defTabSz="914400" rtl="0" eaLnBrk="1" latinLnBrk="0" hangingPunct="1">
              <a:defRPr sz="3200" kern="1200">
                <a:solidFill>
                  <a:schemeClr val="tx1"/>
                </a:solidFill>
                <a:latin typeface="Arial" charset="0"/>
                <a:ea typeface="+mn-ea"/>
                <a:cs typeface="+mn-cs"/>
              </a:defRPr>
            </a:lvl7pPr>
            <a:lvl8pPr marL="3200400" algn="l" defTabSz="914400" rtl="0" eaLnBrk="1" latinLnBrk="0" hangingPunct="1">
              <a:defRPr sz="3200" kern="1200">
                <a:solidFill>
                  <a:schemeClr val="tx1"/>
                </a:solidFill>
                <a:latin typeface="Arial" charset="0"/>
                <a:ea typeface="+mn-ea"/>
                <a:cs typeface="+mn-cs"/>
              </a:defRPr>
            </a:lvl8pPr>
            <a:lvl9pPr marL="3657600" algn="l" defTabSz="914400" rtl="0" eaLnBrk="1" latinLnBrk="0" hangingPunct="1">
              <a:defRPr sz="3200" kern="1200">
                <a:solidFill>
                  <a:schemeClr val="tx1"/>
                </a:solidFill>
                <a:latin typeface="Arial" charset="0"/>
                <a:ea typeface="+mn-ea"/>
                <a:cs typeface="+mn-cs"/>
              </a:defRPr>
            </a:lvl9pPr>
          </a:lstStyle>
          <a:p>
            <a:fld id="{B5B36581-CFCF-487D-98CD-139D99108AF4}" type="slidenum">
              <a:rPr lang="hu-HU" smtClean="0"/>
              <a:pPr/>
              <a:t>13</a:t>
            </a:fld>
            <a:endParaRPr lang="hu-HU"/>
          </a:p>
        </p:txBody>
      </p:sp>
      <p:pic>
        <p:nvPicPr>
          <p:cNvPr id="8" name="Picture 7" descr="P2PKonyv.jpg"/>
          <p:cNvPicPr>
            <a:picLocks noChangeAspect="1"/>
          </p:cNvPicPr>
          <p:nvPr/>
        </p:nvPicPr>
        <p:blipFill>
          <a:blip r:embed="rId2" cstate="print"/>
          <a:stretch>
            <a:fillRect/>
          </a:stretch>
        </p:blipFill>
        <p:spPr>
          <a:xfrm>
            <a:off x="1115616" y="1556792"/>
            <a:ext cx="2160000" cy="3153589"/>
          </a:xfrm>
          <a:prstGeom prst="rect">
            <a:avLst/>
          </a:prstGeom>
        </p:spPr>
      </p:pic>
      <p:pic>
        <p:nvPicPr>
          <p:cNvPr id="10" name="Picture 9" descr="Cognitive"/>
          <p:cNvPicPr>
            <a:picLocks noChangeAspect="1"/>
          </p:cNvPicPr>
          <p:nvPr/>
        </p:nvPicPr>
        <p:blipFill>
          <a:blip r:embed="rId3" cstate="print"/>
          <a:stretch>
            <a:fillRect/>
          </a:stretch>
        </p:blipFill>
        <p:spPr>
          <a:xfrm>
            <a:off x="3655676" y="1556792"/>
            <a:ext cx="2048431" cy="3240000"/>
          </a:xfrm>
          <a:prstGeom prst="rect">
            <a:avLst/>
          </a:prstGeom>
        </p:spPr>
      </p:pic>
      <p:pic>
        <p:nvPicPr>
          <p:cNvPr id="11" name="Picture 10" descr="MobilePhonePrograming.jpg"/>
          <p:cNvPicPr>
            <a:picLocks noChangeAspect="1"/>
          </p:cNvPicPr>
          <p:nvPr/>
        </p:nvPicPr>
        <p:blipFill>
          <a:blip r:embed="rId4" cstate="print"/>
          <a:stretch>
            <a:fillRect/>
          </a:stretch>
        </p:blipFill>
        <p:spPr>
          <a:xfrm>
            <a:off x="6084168" y="1556792"/>
            <a:ext cx="2203200" cy="3240000"/>
          </a:xfrm>
          <a:prstGeom prst="rect">
            <a:avLst/>
          </a:prstGeom>
        </p:spPr>
      </p:pic>
      <p:pic>
        <p:nvPicPr>
          <p:cNvPr id="9" name="Picture 8" descr="QtForSymbian.jpg"/>
          <p:cNvPicPr>
            <a:picLocks noChangeAspect="1"/>
          </p:cNvPicPr>
          <p:nvPr/>
        </p:nvPicPr>
        <p:blipFill>
          <a:blip r:embed="rId5" cstate="print"/>
          <a:stretch>
            <a:fillRect/>
          </a:stretch>
        </p:blipFill>
        <p:spPr>
          <a:xfrm>
            <a:off x="3563888" y="3933056"/>
            <a:ext cx="2160000" cy="26784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u-HU" dirty="0"/>
              <a:t>Ipari támogatással felszerelt Laborok</a:t>
            </a:r>
          </a:p>
        </p:txBody>
      </p:sp>
      <p:pic>
        <p:nvPicPr>
          <p:cNvPr id="7" name="Content Placeholder 6" descr="ORACLE20100428_001.jpg"/>
          <p:cNvPicPr>
            <a:picLocks noGrp="1" noChangeAspect="1"/>
          </p:cNvPicPr>
          <p:nvPr>
            <p:ph idx="1"/>
          </p:nvPr>
        </p:nvPicPr>
        <p:blipFill>
          <a:blip r:embed="rId3" cstate="print"/>
          <a:stretch>
            <a:fillRect/>
          </a:stretch>
        </p:blipFill>
        <p:spPr>
          <a:xfrm>
            <a:off x="457200" y="1389778"/>
            <a:ext cx="2952328" cy="5040560"/>
          </a:xfrm>
        </p:spPr>
      </p:pic>
      <p:sp>
        <p:nvSpPr>
          <p:cNvPr id="4" name="Date Placeholder 3"/>
          <p:cNvSpPr>
            <a:spLocks noGrp="1"/>
          </p:cNvSpPr>
          <p:nvPr>
            <p:ph type="dt" sz="half" idx="10"/>
          </p:nvPr>
        </p:nvSpPr>
        <p:spPr/>
        <p:txBody>
          <a:bodyPr/>
          <a:lstStyle/>
          <a:p>
            <a:r>
              <a:rPr lang="en-US"/>
              <a:t>©</a:t>
            </a:r>
            <a:r>
              <a:rPr lang="hu-HU"/>
              <a:t> BME-AAIT 2011</a:t>
            </a:r>
            <a:endParaRPr lang="hu-HU" dirty="0"/>
          </a:p>
        </p:txBody>
      </p:sp>
      <p:sp>
        <p:nvSpPr>
          <p:cNvPr id="5" name="Footer Placeholder 4"/>
          <p:cNvSpPr>
            <a:spLocks noGrp="1"/>
          </p:cNvSpPr>
          <p:nvPr>
            <p:ph type="ftr" sz="quarter" idx="11"/>
          </p:nvPr>
        </p:nvSpPr>
        <p:spPr bwMode="auto">
          <a:xfrm>
            <a:off x="3124200" y="6629400"/>
            <a:ext cx="28956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hu-HU"/>
            </a:defPPr>
            <a:lvl1pPr algn="ctr" rtl="0" fontAlgn="base">
              <a:spcBef>
                <a:spcPct val="0"/>
              </a:spcBef>
              <a:spcAft>
                <a:spcPct val="0"/>
              </a:spcAft>
              <a:buClrTx/>
              <a:buSzTx/>
              <a:buFontTx/>
              <a:buNone/>
              <a:defRPr sz="1400" kern="1200">
                <a:solidFill>
                  <a:schemeClr val="bg1">
                    <a:lumMod val="50000"/>
                  </a:schemeClr>
                </a:solidFill>
                <a:latin typeface="Calibri" pitchFamily="34" charset="0"/>
                <a:ea typeface="+mn-ea"/>
                <a:cs typeface="Calibri" pitchFamily="34" charset="0"/>
              </a:defRPr>
            </a:lvl1pPr>
            <a:lvl2pPr marL="457200" algn="ctr" rtl="0" fontAlgn="base">
              <a:spcBef>
                <a:spcPct val="40000"/>
              </a:spcBef>
              <a:spcAft>
                <a:spcPct val="0"/>
              </a:spcAft>
              <a:buClr>
                <a:schemeClr val="bg2"/>
              </a:buClr>
              <a:buSzPct val="70000"/>
              <a:buFont typeface="Wingdings" pitchFamily="2" charset="2"/>
              <a:buChar char="Ø"/>
              <a:defRPr sz="3200" kern="1200">
                <a:solidFill>
                  <a:schemeClr val="tx1"/>
                </a:solidFill>
                <a:latin typeface="Arial" charset="0"/>
                <a:ea typeface="+mn-ea"/>
                <a:cs typeface="+mn-cs"/>
              </a:defRPr>
            </a:lvl2pPr>
            <a:lvl3pPr marL="914400" algn="ctr" rtl="0" fontAlgn="base">
              <a:spcBef>
                <a:spcPct val="40000"/>
              </a:spcBef>
              <a:spcAft>
                <a:spcPct val="0"/>
              </a:spcAft>
              <a:buClr>
                <a:schemeClr val="bg2"/>
              </a:buClr>
              <a:buSzPct val="70000"/>
              <a:buFont typeface="Wingdings" pitchFamily="2" charset="2"/>
              <a:buChar char="Ø"/>
              <a:defRPr sz="3200" kern="1200">
                <a:solidFill>
                  <a:schemeClr val="tx1"/>
                </a:solidFill>
                <a:latin typeface="Arial" charset="0"/>
                <a:ea typeface="+mn-ea"/>
                <a:cs typeface="+mn-cs"/>
              </a:defRPr>
            </a:lvl3pPr>
            <a:lvl4pPr marL="1371600" algn="ctr" rtl="0" fontAlgn="base">
              <a:spcBef>
                <a:spcPct val="40000"/>
              </a:spcBef>
              <a:spcAft>
                <a:spcPct val="0"/>
              </a:spcAft>
              <a:buClr>
                <a:schemeClr val="bg2"/>
              </a:buClr>
              <a:buSzPct val="70000"/>
              <a:buFont typeface="Wingdings" pitchFamily="2" charset="2"/>
              <a:buChar char="Ø"/>
              <a:defRPr sz="3200" kern="1200">
                <a:solidFill>
                  <a:schemeClr val="tx1"/>
                </a:solidFill>
                <a:latin typeface="Arial" charset="0"/>
                <a:ea typeface="+mn-ea"/>
                <a:cs typeface="+mn-cs"/>
              </a:defRPr>
            </a:lvl4pPr>
            <a:lvl5pPr marL="1828800" algn="ctr" rtl="0" fontAlgn="base">
              <a:spcBef>
                <a:spcPct val="40000"/>
              </a:spcBef>
              <a:spcAft>
                <a:spcPct val="0"/>
              </a:spcAft>
              <a:buClr>
                <a:schemeClr val="bg2"/>
              </a:buClr>
              <a:buSzPct val="70000"/>
              <a:buFont typeface="Wingdings" pitchFamily="2" charset="2"/>
              <a:buChar char="Ø"/>
              <a:defRPr sz="3200" kern="1200">
                <a:solidFill>
                  <a:schemeClr val="tx1"/>
                </a:solidFill>
                <a:latin typeface="Arial" charset="0"/>
                <a:ea typeface="+mn-ea"/>
                <a:cs typeface="+mn-cs"/>
              </a:defRPr>
            </a:lvl5pPr>
            <a:lvl6pPr marL="2286000" algn="l" defTabSz="914400" rtl="0" eaLnBrk="1" latinLnBrk="0" hangingPunct="1">
              <a:defRPr sz="3200" kern="1200">
                <a:solidFill>
                  <a:schemeClr val="tx1"/>
                </a:solidFill>
                <a:latin typeface="Arial" charset="0"/>
                <a:ea typeface="+mn-ea"/>
                <a:cs typeface="+mn-cs"/>
              </a:defRPr>
            </a:lvl6pPr>
            <a:lvl7pPr marL="2743200" algn="l" defTabSz="914400" rtl="0" eaLnBrk="1" latinLnBrk="0" hangingPunct="1">
              <a:defRPr sz="3200" kern="1200">
                <a:solidFill>
                  <a:schemeClr val="tx1"/>
                </a:solidFill>
                <a:latin typeface="Arial" charset="0"/>
                <a:ea typeface="+mn-ea"/>
                <a:cs typeface="+mn-cs"/>
              </a:defRPr>
            </a:lvl7pPr>
            <a:lvl8pPr marL="3200400" algn="l" defTabSz="914400" rtl="0" eaLnBrk="1" latinLnBrk="0" hangingPunct="1">
              <a:defRPr sz="3200" kern="1200">
                <a:solidFill>
                  <a:schemeClr val="tx1"/>
                </a:solidFill>
                <a:latin typeface="Arial" charset="0"/>
                <a:ea typeface="+mn-ea"/>
                <a:cs typeface="+mn-cs"/>
              </a:defRPr>
            </a:lvl8pPr>
            <a:lvl9pPr marL="3657600" algn="l" defTabSz="914400" rtl="0" eaLnBrk="1" latinLnBrk="0" hangingPunct="1">
              <a:defRPr sz="3200" kern="1200">
                <a:solidFill>
                  <a:schemeClr val="tx1"/>
                </a:solidFill>
                <a:latin typeface="Arial" charset="0"/>
                <a:ea typeface="+mn-ea"/>
                <a:cs typeface="+mn-cs"/>
              </a:defRPr>
            </a:lvl9pPr>
          </a:lstStyle>
          <a:p>
            <a:r>
              <a:rPr lang="hu-HU"/>
              <a:t>50 éves évforduló</a:t>
            </a:r>
            <a:endParaRPr lang="hu-HU" dirty="0"/>
          </a:p>
        </p:txBody>
      </p:sp>
      <p:sp>
        <p:nvSpPr>
          <p:cNvPr id="6" name="Slide Number Placeholder 5"/>
          <p:cNvSpPr>
            <a:spLocks noGrp="1"/>
          </p:cNvSpPr>
          <p:nvPr>
            <p:ph type="sldNum" sz="quarter" idx="12"/>
          </p:nvPr>
        </p:nvSpPr>
        <p:spPr bwMode="auto">
          <a:xfrm>
            <a:off x="7239000" y="6629400"/>
            <a:ext cx="19050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hu-HU"/>
            </a:defPPr>
            <a:lvl1pPr algn="r" rtl="0" fontAlgn="base">
              <a:spcBef>
                <a:spcPct val="0"/>
              </a:spcBef>
              <a:spcAft>
                <a:spcPct val="0"/>
              </a:spcAft>
              <a:buClrTx/>
              <a:buSzTx/>
              <a:buFontTx/>
              <a:buNone/>
              <a:defRPr sz="1400" kern="1200">
                <a:solidFill>
                  <a:schemeClr val="bg1">
                    <a:lumMod val="50000"/>
                  </a:schemeClr>
                </a:solidFill>
                <a:latin typeface="Calibri" pitchFamily="34" charset="0"/>
                <a:ea typeface="+mn-ea"/>
                <a:cs typeface="Calibri" pitchFamily="34" charset="0"/>
              </a:defRPr>
            </a:lvl1pPr>
            <a:lvl2pPr marL="457200" algn="ctr" rtl="0" fontAlgn="base">
              <a:spcBef>
                <a:spcPct val="40000"/>
              </a:spcBef>
              <a:spcAft>
                <a:spcPct val="0"/>
              </a:spcAft>
              <a:buClr>
                <a:schemeClr val="bg2"/>
              </a:buClr>
              <a:buSzPct val="70000"/>
              <a:buFont typeface="Wingdings" pitchFamily="2" charset="2"/>
              <a:buChar char="Ø"/>
              <a:defRPr sz="3200" kern="1200">
                <a:solidFill>
                  <a:schemeClr val="tx1"/>
                </a:solidFill>
                <a:latin typeface="Arial" charset="0"/>
                <a:ea typeface="+mn-ea"/>
                <a:cs typeface="+mn-cs"/>
              </a:defRPr>
            </a:lvl2pPr>
            <a:lvl3pPr marL="914400" algn="ctr" rtl="0" fontAlgn="base">
              <a:spcBef>
                <a:spcPct val="40000"/>
              </a:spcBef>
              <a:spcAft>
                <a:spcPct val="0"/>
              </a:spcAft>
              <a:buClr>
                <a:schemeClr val="bg2"/>
              </a:buClr>
              <a:buSzPct val="70000"/>
              <a:buFont typeface="Wingdings" pitchFamily="2" charset="2"/>
              <a:buChar char="Ø"/>
              <a:defRPr sz="3200" kern="1200">
                <a:solidFill>
                  <a:schemeClr val="tx1"/>
                </a:solidFill>
                <a:latin typeface="Arial" charset="0"/>
                <a:ea typeface="+mn-ea"/>
                <a:cs typeface="+mn-cs"/>
              </a:defRPr>
            </a:lvl3pPr>
            <a:lvl4pPr marL="1371600" algn="ctr" rtl="0" fontAlgn="base">
              <a:spcBef>
                <a:spcPct val="40000"/>
              </a:spcBef>
              <a:spcAft>
                <a:spcPct val="0"/>
              </a:spcAft>
              <a:buClr>
                <a:schemeClr val="bg2"/>
              </a:buClr>
              <a:buSzPct val="70000"/>
              <a:buFont typeface="Wingdings" pitchFamily="2" charset="2"/>
              <a:buChar char="Ø"/>
              <a:defRPr sz="3200" kern="1200">
                <a:solidFill>
                  <a:schemeClr val="tx1"/>
                </a:solidFill>
                <a:latin typeface="Arial" charset="0"/>
                <a:ea typeface="+mn-ea"/>
                <a:cs typeface="+mn-cs"/>
              </a:defRPr>
            </a:lvl4pPr>
            <a:lvl5pPr marL="1828800" algn="ctr" rtl="0" fontAlgn="base">
              <a:spcBef>
                <a:spcPct val="40000"/>
              </a:spcBef>
              <a:spcAft>
                <a:spcPct val="0"/>
              </a:spcAft>
              <a:buClr>
                <a:schemeClr val="bg2"/>
              </a:buClr>
              <a:buSzPct val="70000"/>
              <a:buFont typeface="Wingdings" pitchFamily="2" charset="2"/>
              <a:buChar char="Ø"/>
              <a:defRPr sz="3200" kern="1200">
                <a:solidFill>
                  <a:schemeClr val="tx1"/>
                </a:solidFill>
                <a:latin typeface="Arial" charset="0"/>
                <a:ea typeface="+mn-ea"/>
                <a:cs typeface="+mn-cs"/>
              </a:defRPr>
            </a:lvl5pPr>
            <a:lvl6pPr marL="2286000" algn="l" defTabSz="914400" rtl="0" eaLnBrk="1" latinLnBrk="0" hangingPunct="1">
              <a:defRPr sz="3200" kern="1200">
                <a:solidFill>
                  <a:schemeClr val="tx1"/>
                </a:solidFill>
                <a:latin typeface="Arial" charset="0"/>
                <a:ea typeface="+mn-ea"/>
                <a:cs typeface="+mn-cs"/>
              </a:defRPr>
            </a:lvl6pPr>
            <a:lvl7pPr marL="2743200" algn="l" defTabSz="914400" rtl="0" eaLnBrk="1" latinLnBrk="0" hangingPunct="1">
              <a:defRPr sz="3200" kern="1200">
                <a:solidFill>
                  <a:schemeClr val="tx1"/>
                </a:solidFill>
                <a:latin typeface="Arial" charset="0"/>
                <a:ea typeface="+mn-ea"/>
                <a:cs typeface="+mn-cs"/>
              </a:defRPr>
            </a:lvl7pPr>
            <a:lvl8pPr marL="3200400" algn="l" defTabSz="914400" rtl="0" eaLnBrk="1" latinLnBrk="0" hangingPunct="1">
              <a:defRPr sz="3200" kern="1200">
                <a:solidFill>
                  <a:schemeClr val="tx1"/>
                </a:solidFill>
                <a:latin typeface="Arial" charset="0"/>
                <a:ea typeface="+mn-ea"/>
                <a:cs typeface="+mn-cs"/>
              </a:defRPr>
            </a:lvl8pPr>
            <a:lvl9pPr marL="3657600" algn="l" defTabSz="914400" rtl="0" eaLnBrk="1" latinLnBrk="0" hangingPunct="1">
              <a:defRPr sz="3200" kern="1200">
                <a:solidFill>
                  <a:schemeClr val="tx1"/>
                </a:solidFill>
                <a:latin typeface="Arial" charset="0"/>
                <a:ea typeface="+mn-ea"/>
                <a:cs typeface="+mn-cs"/>
              </a:defRPr>
            </a:lvl9pPr>
          </a:lstStyle>
          <a:p>
            <a:fld id="{B5B36581-CFCF-487D-98CD-139D99108AF4}" type="slidenum">
              <a:rPr lang="hu-HU" smtClean="0"/>
              <a:pPr/>
              <a:t>14</a:t>
            </a:fld>
            <a:endParaRPr lang="hu-HU"/>
          </a:p>
        </p:txBody>
      </p:sp>
      <p:pic>
        <p:nvPicPr>
          <p:cNvPr id="8" name="Picture 7" descr="NokiaLabor_20101029.jpg"/>
          <p:cNvPicPr>
            <a:picLocks noChangeAspect="1"/>
          </p:cNvPicPr>
          <p:nvPr/>
        </p:nvPicPr>
        <p:blipFill>
          <a:blip r:embed="rId4" cstate="print"/>
          <a:stretch>
            <a:fillRect/>
          </a:stretch>
        </p:blipFill>
        <p:spPr>
          <a:xfrm>
            <a:off x="3570945" y="1412776"/>
            <a:ext cx="5386817" cy="5040560"/>
          </a:xfrm>
          <a:prstGeom prst="rect">
            <a:avLst/>
          </a:prstGeom>
        </p:spPr>
      </p:pic>
      <p:pic>
        <p:nvPicPr>
          <p:cNvPr id="9" name="Picture 8" descr="N93_MobTorrent.tif"/>
          <p:cNvPicPr>
            <a:picLocks noChangeAspect="1"/>
          </p:cNvPicPr>
          <p:nvPr/>
        </p:nvPicPr>
        <p:blipFill>
          <a:blip r:embed="rId5" cstate="print"/>
          <a:stretch>
            <a:fillRect/>
          </a:stretch>
        </p:blipFill>
        <p:spPr>
          <a:xfrm>
            <a:off x="3563888" y="1412776"/>
            <a:ext cx="885600" cy="2257200"/>
          </a:xfrm>
          <a:prstGeom prst="rect">
            <a:avLst/>
          </a:prstGeom>
        </p:spPr>
      </p:pic>
      <p:pic>
        <p:nvPicPr>
          <p:cNvPr id="12" name="Picture 11" descr="Innovativ hely alapu alkalmazas.tif"/>
          <p:cNvPicPr>
            <a:picLocks noChangeAspect="1"/>
          </p:cNvPicPr>
          <p:nvPr/>
        </p:nvPicPr>
        <p:blipFill>
          <a:blip r:embed="rId6" cstate="print"/>
          <a:stretch>
            <a:fillRect/>
          </a:stretch>
        </p:blipFill>
        <p:spPr>
          <a:xfrm>
            <a:off x="4644008" y="1412776"/>
            <a:ext cx="3024336" cy="1772261"/>
          </a:xfrm>
          <a:prstGeom prst="rect">
            <a:avLst/>
          </a:prstGeom>
        </p:spPr>
      </p:pic>
      <p:pic>
        <p:nvPicPr>
          <p:cNvPr id="13" name="Picture 12" descr="05052011057.tif"/>
          <p:cNvPicPr>
            <a:picLocks noChangeAspect="1"/>
          </p:cNvPicPr>
          <p:nvPr/>
        </p:nvPicPr>
        <p:blipFill>
          <a:blip r:embed="rId7" cstate="print"/>
          <a:stretch>
            <a:fillRect/>
          </a:stretch>
        </p:blipFill>
        <p:spPr>
          <a:xfrm>
            <a:off x="3563888" y="3645024"/>
            <a:ext cx="2160000" cy="1213200"/>
          </a:xfrm>
          <a:prstGeom prst="rect">
            <a:avLst/>
          </a:prstGeom>
        </p:spPr>
      </p:pic>
      <p:pic>
        <p:nvPicPr>
          <p:cNvPr id="16" name="Picture 15" descr="screenshot.tif"/>
          <p:cNvPicPr>
            <a:picLocks noChangeAspect="1"/>
          </p:cNvPicPr>
          <p:nvPr/>
        </p:nvPicPr>
        <p:blipFill>
          <a:blip r:embed="rId8" cstate="print"/>
          <a:stretch>
            <a:fillRect/>
          </a:stretch>
        </p:blipFill>
        <p:spPr>
          <a:xfrm>
            <a:off x="5868144" y="4653136"/>
            <a:ext cx="2880000" cy="1728000"/>
          </a:xfrm>
          <a:prstGeom prst="rect">
            <a:avLst/>
          </a:prstGeom>
        </p:spPr>
      </p:pic>
      <p:pic>
        <p:nvPicPr>
          <p:cNvPr id="18" name="Picture 17" descr="Logo.tif"/>
          <p:cNvPicPr>
            <a:picLocks noChangeAspect="1"/>
          </p:cNvPicPr>
          <p:nvPr/>
        </p:nvPicPr>
        <p:blipFill>
          <a:blip r:embed="rId9" cstate="print"/>
          <a:stretch>
            <a:fillRect/>
          </a:stretch>
        </p:blipFill>
        <p:spPr>
          <a:xfrm>
            <a:off x="5868143" y="3429000"/>
            <a:ext cx="1479475" cy="936104"/>
          </a:xfrm>
          <a:prstGeom prst="rect">
            <a:avLst/>
          </a:prstGeom>
        </p:spPr>
      </p:pic>
      <p:pic>
        <p:nvPicPr>
          <p:cNvPr id="19" name="Picture 18" descr="N8_Reload_1.tif"/>
          <p:cNvPicPr>
            <a:picLocks noChangeAspect="1"/>
          </p:cNvPicPr>
          <p:nvPr/>
        </p:nvPicPr>
        <p:blipFill>
          <a:blip r:embed="rId10" cstate="print"/>
          <a:stretch>
            <a:fillRect/>
          </a:stretch>
        </p:blipFill>
        <p:spPr>
          <a:xfrm>
            <a:off x="2915816" y="3429000"/>
            <a:ext cx="1440000" cy="2739600"/>
          </a:xfrm>
          <a:prstGeom prst="rect">
            <a:avLst/>
          </a:prstGeom>
        </p:spPr>
      </p:pic>
      <p:pic>
        <p:nvPicPr>
          <p:cNvPr id="20" name="Picture 19" descr="N8_Reload_2.tif"/>
          <p:cNvPicPr>
            <a:picLocks noChangeAspect="1"/>
          </p:cNvPicPr>
          <p:nvPr/>
        </p:nvPicPr>
        <p:blipFill>
          <a:blip r:embed="rId11" cstate="print"/>
          <a:stretch>
            <a:fillRect/>
          </a:stretch>
        </p:blipFill>
        <p:spPr>
          <a:xfrm>
            <a:off x="1043608" y="3429000"/>
            <a:ext cx="1440000" cy="2739600"/>
          </a:xfrm>
          <a:prstGeom prst="rect">
            <a:avLst/>
          </a:prstGeom>
        </p:spPr>
      </p:pic>
      <p:pic>
        <p:nvPicPr>
          <p:cNvPr id="25" name="Picture 24" descr="IMG_2911.jpg"/>
          <p:cNvPicPr>
            <a:picLocks noChangeAspect="1"/>
          </p:cNvPicPr>
          <p:nvPr/>
        </p:nvPicPr>
        <p:blipFill>
          <a:blip r:embed="rId12" cstate="print"/>
          <a:stretch>
            <a:fillRect/>
          </a:stretch>
        </p:blipFill>
        <p:spPr>
          <a:xfrm>
            <a:off x="2051720" y="2276872"/>
            <a:ext cx="5024107" cy="37680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8" presetClass="entr" presetSubtype="16"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amond(in)">
                                      <p:cBhvr>
                                        <p:cTn id="31" dur="20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checkerboard(across)">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ox(in)">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ox(in)">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ppt_x"/>
                                          </p:val>
                                        </p:tav>
                                        <p:tav tm="100000">
                                          <p:val>
                                            <p:strVal val="#ppt_x"/>
                                          </p:val>
                                        </p:tav>
                                      </p:tavLst>
                                    </p:anim>
                                    <p:anim calcmode="lin" valueType="num">
                                      <p:cBhvr additive="base">
                                        <p:cTn id="5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0649E-4660-DCD2-D0EB-06BB0B78B3A7}"/>
              </a:ext>
            </a:extLst>
          </p:cNvPr>
          <p:cNvSpPr>
            <a:spLocks noGrp="1"/>
          </p:cNvSpPr>
          <p:nvPr>
            <p:ph type="title"/>
          </p:nvPr>
        </p:nvSpPr>
        <p:spPr/>
        <p:txBody>
          <a:bodyPr/>
          <a:lstStyle/>
          <a:p>
            <a:r>
              <a:rPr lang="en-US" dirty="0" err="1"/>
              <a:t>Vissza</a:t>
            </a:r>
            <a:r>
              <a:rPr lang="en-US" dirty="0"/>
              <a:t> a </a:t>
            </a:r>
            <a:r>
              <a:rPr lang="en-US" dirty="0" err="1"/>
              <a:t>Tuschákhoz</a:t>
            </a:r>
            <a:endParaRPr lang="en-US" dirty="0"/>
          </a:p>
        </p:txBody>
      </p:sp>
      <p:sp>
        <p:nvSpPr>
          <p:cNvPr id="3" name="Subtitle 2">
            <a:extLst>
              <a:ext uri="{FF2B5EF4-FFF2-40B4-BE49-F238E27FC236}">
                <a16:creationId xmlns:a16="http://schemas.microsoft.com/office/drawing/2014/main" id="{282042BC-4FF0-6B61-443C-55B1181E4E74}"/>
              </a:ext>
            </a:extLst>
          </p:cNvPr>
          <p:cNvSpPr>
            <a:spLocks noGrp="1"/>
          </p:cNvSpPr>
          <p:nvPr>
            <p:ph type="subTitle" idx="1"/>
          </p:nvPr>
        </p:nvSpPr>
        <p:spPr/>
        <p:txBody>
          <a:bodyPr/>
          <a:lstStyle/>
          <a:p>
            <a:endParaRPr lang="en-US" dirty="0"/>
          </a:p>
        </p:txBody>
      </p:sp>
      <p:sp>
        <p:nvSpPr>
          <p:cNvPr id="4" name="Footer Placeholder 3">
            <a:extLst>
              <a:ext uri="{FF2B5EF4-FFF2-40B4-BE49-F238E27FC236}">
                <a16:creationId xmlns:a16="http://schemas.microsoft.com/office/drawing/2014/main" id="{41BEF3CE-5FE5-3A92-16BE-24E8DF1A967B}"/>
              </a:ext>
            </a:extLst>
          </p:cNvPr>
          <p:cNvSpPr>
            <a:spLocks noGrp="1"/>
          </p:cNvSpPr>
          <p:nvPr>
            <p:ph type="ftr" sz="quarter" idx="10"/>
          </p:nvPr>
        </p:nvSpPr>
        <p:spPr/>
        <p:txBody>
          <a:bodyPr/>
          <a:lstStyle/>
          <a:p>
            <a:r>
              <a:rPr lang="hu-HU" dirty="0"/>
              <a:t>AUT diasablon</a:t>
            </a:r>
          </a:p>
        </p:txBody>
      </p:sp>
      <p:sp>
        <p:nvSpPr>
          <p:cNvPr id="5" name="Slide Number Placeholder 4">
            <a:extLst>
              <a:ext uri="{FF2B5EF4-FFF2-40B4-BE49-F238E27FC236}">
                <a16:creationId xmlns:a16="http://schemas.microsoft.com/office/drawing/2014/main" id="{28CDD704-D7BB-0E69-C588-64D94C974CAD}"/>
              </a:ext>
            </a:extLst>
          </p:cNvPr>
          <p:cNvSpPr>
            <a:spLocks noGrp="1"/>
          </p:cNvSpPr>
          <p:nvPr>
            <p:ph type="sldNum" sz="quarter" idx="11"/>
          </p:nvPr>
        </p:nvSpPr>
        <p:spPr/>
        <p:txBody>
          <a:bodyPr/>
          <a:lstStyle/>
          <a:p>
            <a:fld id="{749F71C9-278E-471F-A52B-879E4728A843}" type="slidenum">
              <a:rPr lang="hu-HU" smtClean="0"/>
              <a:pPr/>
              <a:t>15</a:t>
            </a:fld>
            <a:endParaRPr lang="hu-HU" dirty="0"/>
          </a:p>
        </p:txBody>
      </p:sp>
      <p:pic>
        <p:nvPicPr>
          <p:cNvPr id="8" name="Picture 7" descr="A person holding a piece of paper&#10;&#10;AI-generated content may be incorrect.">
            <a:extLst>
              <a:ext uri="{FF2B5EF4-FFF2-40B4-BE49-F238E27FC236}">
                <a16:creationId xmlns:a16="http://schemas.microsoft.com/office/drawing/2014/main" id="{843D79B1-37A3-54D7-03B8-AEB61BD5AB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623" y="19503"/>
            <a:ext cx="2314378" cy="3128009"/>
          </a:xfrm>
          <a:prstGeom prst="rect">
            <a:avLst/>
          </a:prstGeom>
        </p:spPr>
      </p:pic>
    </p:spTree>
    <p:extLst>
      <p:ext uri="{BB962C8B-B14F-4D97-AF65-F5344CB8AC3E}">
        <p14:creationId xmlns:p14="http://schemas.microsoft.com/office/powerpoint/2010/main" val="2513346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199"/>
            <a:ext cx="8229600" cy="868211"/>
          </a:xfrm>
        </p:spPr>
        <p:txBody>
          <a:bodyPr/>
          <a:lstStyle/>
          <a:p>
            <a:r>
              <a:rPr lang="hu-HU" dirty="0" err="1"/>
              <a:t>Tuschák</a:t>
            </a:r>
            <a:r>
              <a:rPr lang="hu-HU" dirty="0"/>
              <a:t>: a Kar 50. születésnapján</a:t>
            </a:r>
          </a:p>
        </p:txBody>
      </p:sp>
      <p:sp>
        <p:nvSpPr>
          <p:cNvPr id="3" name="Content Placeholder 2"/>
          <p:cNvSpPr>
            <a:spLocks noGrp="1"/>
          </p:cNvSpPr>
          <p:nvPr>
            <p:ph idx="1"/>
          </p:nvPr>
        </p:nvSpPr>
        <p:spPr>
          <a:xfrm>
            <a:off x="457199" y="983410"/>
            <a:ext cx="8358877" cy="5227904"/>
          </a:xfrm>
        </p:spPr>
        <p:txBody>
          <a:bodyPr>
            <a:noAutofit/>
          </a:bodyPr>
          <a:lstStyle/>
          <a:p>
            <a:pPr marL="0" indent="0">
              <a:buNone/>
            </a:pPr>
            <a:r>
              <a:rPr lang="hu-HU" dirty="0"/>
              <a:t>Függetlenül a politikai indíttatástól  a Villamosmérnöki Kar létrehozása  indokolt  volt. A  műszaki fejlődés előre vetítette az elektrotechnika   térhódítását. Magyarországon 1949 előtt nem lehetett villamosmérnöki oklevelet szerezni, pedig  az ország villamos ipara már több évtizedes  múltra tekinthetett vissza és világhírű műszaki eredményekkel dicsekedhetett. </a:t>
            </a:r>
            <a:endParaRPr lang="en-US" dirty="0"/>
          </a:p>
          <a:p>
            <a:pPr marL="0" indent="0">
              <a:buNone/>
            </a:pPr>
            <a:endParaRPr lang="en-US" dirty="0"/>
          </a:p>
        </p:txBody>
      </p:sp>
      <p:sp>
        <p:nvSpPr>
          <p:cNvPr id="4" name="Slide Number Placeholder 3"/>
          <p:cNvSpPr>
            <a:spLocks noGrp="1"/>
          </p:cNvSpPr>
          <p:nvPr>
            <p:ph type="sldNum" sz="quarter" idx="10"/>
          </p:nvPr>
        </p:nvSpPr>
        <p:spPr/>
        <p:txBody>
          <a:bodyPr/>
          <a:lstStyle/>
          <a:p>
            <a:fld id="{E60619B7-7253-4266-8DD2-30323879BAFD}" type="slidenum">
              <a:rPr lang="en-US" altLang="hu-HU" smtClean="0"/>
              <a:pPr/>
              <a:t>16</a:t>
            </a:fld>
            <a:endParaRPr lang="en-US" altLang="hu-HU"/>
          </a:p>
        </p:txBody>
      </p:sp>
    </p:spTree>
    <p:extLst>
      <p:ext uri="{BB962C8B-B14F-4D97-AF65-F5344CB8AC3E}">
        <p14:creationId xmlns:p14="http://schemas.microsoft.com/office/powerpoint/2010/main" val="176736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199"/>
            <a:ext cx="8229600" cy="868211"/>
          </a:xfrm>
        </p:spPr>
        <p:txBody>
          <a:bodyPr/>
          <a:lstStyle/>
          <a:p>
            <a:r>
              <a:rPr lang="hu-HU" dirty="0" err="1"/>
              <a:t>Tuschák</a:t>
            </a:r>
            <a:r>
              <a:rPr lang="hu-HU" dirty="0"/>
              <a:t>: a Kar 50. születésnapján</a:t>
            </a:r>
          </a:p>
        </p:txBody>
      </p:sp>
      <p:sp>
        <p:nvSpPr>
          <p:cNvPr id="3" name="Content Placeholder 2"/>
          <p:cNvSpPr>
            <a:spLocks noGrp="1"/>
          </p:cNvSpPr>
          <p:nvPr>
            <p:ph idx="1"/>
          </p:nvPr>
        </p:nvSpPr>
        <p:spPr>
          <a:xfrm>
            <a:off x="457199" y="983410"/>
            <a:ext cx="8358877" cy="5227904"/>
          </a:xfrm>
        </p:spPr>
        <p:txBody>
          <a:bodyPr>
            <a:noAutofit/>
          </a:bodyPr>
          <a:lstStyle/>
          <a:p>
            <a:pPr marL="0" indent="0">
              <a:buNone/>
            </a:pPr>
            <a:r>
              <a:rPr lang="hu-HU" sz="2800" dirty="0"/>
              <a:t>1949-ben az egyetemeknek főleg oktatási szerepet szántak, az alap ill. az alkalmazott kutatás letéteményesei a kutatóintézetek lettek. A tudományos fokozatok adományozása  csakúgy mint a tudományos utánpótlás nevelése, az aspirantúra keretében az egyetemektől függetlenné vált. Az ötvenes évek fejlesztése döntően  oktatáscentrikus volt, ami sokszor torzulásokat okozott a belső értékrendekben.  A hatvanas években egyre nyilvánvalóbbá válik, hogy  az egyetem lényege a kutatás és az oktatás szerves egysége. A kutatás nélküli egyetem szakiskolává válik.</a:t>
            </a:r>
            <a:endParaRPr lang="en-US" sz="2800" dirty="0"/>
          </a:p>
          <a:p>
            <a:pPr marL="0" indent="0">
              <a:buNone/>
            </a:pPr>
            <a:endParaRPr lang="en-US" sz="2800" dirty="0"/>
          </a:p>
        </p:txBody>
      </p:sp>
      <p:sp>
        <p:nvSpPr>
          <p:cNvPr id="4" name="Slide Number Placeholder 3"/>
          <p:cNvSpPr>
            <a:spLocks noGrp="1"/>
          </p:cNvSpPr>
          <p:nvPr>
            <p:ph type="sldNum" sz="quarter" idx="10"/>
          </p:nvPr>
        </p:nvSpPr>
        <p:spPr/>
        <p:txBody>
          <a:bodyPr/>
          <a:lstStyle/>
          <a:p>
            <a:fld id="{E60619B7-7253-4266-8DD2-30323879BAFD}" type="slidenum">
              <a:rPr lang="en-US" altLang="hu-HU" smtClean="0"/>
              <a:pPr/>
              <a:t>17</a:t>
            </a:fld>
            <a:endParaRPr lang="en-US" altLang="hu-HU"/>
          </a:p>
        </p:txBody>
      </p:sp>
    </p:spTree>
    <p:extLst>
      <p:ext uri="{BB962C8B-B14F-4D97-AF65-F5344CB8AC3E}">
        <p14:creationId xmlns:p14="http://schemas.microsoft.com/office/powerpoint/2010/main" val="101071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199"/>
            <a:ext cx="8229600" cy="868211"/>
          </a:xfrm>
        </p:spPr>
        <p:txBody>
          <a:bodyPr/>
          <a:lstStyle/>
          <a:p>
            <a:r>
              <a:rPr lang="hu-HU" dirty="0" err="1"/>
              <a:t>Tuschák</a:t>
            </a:r>
            <a:r>
              <a:rPr lang="hu-HU" dirty="0"/>
              <a:t>: a Kar 50. születésnapján</a:t>
            </a:r>
          </a:p>
        </p:txBody>
      </p:sp>
      <p:sp>
        <p:nvSpPr>
          <p:cNvPr id="3" name="Content Placeholder 2"/>
          <p:cNvSpPr>
            <a:spLocks noGrp="1"/>
          </p:cNvSpPr>
          <p:nvPr>
            <p:ph idx="1"/>
          </p:nvPr>
        </p:nvSpPr>
        <p:spPr>
          <a:xfrm>
            <a:off x="457199" y="983410"/>
            <a:ext cx="8358877" cy="5227904"/>
          </a:xfrm>
        </p:spPr>
        <p:txBody>
          <a:bodyPr>
            <a:noAutofit/>
          </a:bodyPr>
          <a:lstStyle/>
          <a:p>
            <a:pPr marL="0" indent="0">
              <a:buNone/>
            </a:pPr>
            <a:r>
              <a:rPr lang="hu-HU" dirty="0"/>
              <a:t>A múlt felidézésekor hálával és kegyelettel emlékezünk azokra a kollégáinkra, akik nem érték meg a mai évfordulót. Kevesen vagyunk már, akinek  a kezdethez még személyes élményei fűződnek. Nem csak az alapító tanszékvezetők zöme , hanem sokszor a következő generációs utódaik  sincsenek már az élők sorában. </a:t>
            </a:r>
            <a:r>
              <a:rPr lang="hu-HU" dirty="0">
                <a:solidFill>
                  <a:srgbClr val="FF0000"/>
                </a:solidFill>
              </a:rPr>
              <a:t>50 év alatt  a magyar villamos szakma színe java közreműködött az  oktatásban.  </a:t>
            </a:r>
            <a:endParaRPr lang="en-US" dirty="0">
              <a:solidFill>
                <a:srgbClr val="FF0000"/>
              </a:solidFill>
            </a:endParaRPr>
          </a:p>
          <a:p>
            <a:pPr marL="0" indent="0">
              <a:buNone/>
            </a:pPr>
            <a:endParaRPr lang="en-US" sz="2800" dirty="0"/>
          </a:p>
        </p:txBody>
      </p:sp>
      <p:sp>
        <p:nvSpPr>
          <p:cNvPr id="4" name="Slide Number Placeholder 3"/>
          <p:cNvSpPr>
            <a:spLocks noGrp="1"/>
          </p:cNvSpPr>
          <p:nvPr>
            <p:ph type="sldNum" sz="quarter" idx="10"/>
          </p:nvPr>
        </p:nvSpPr>
        <p:spPr/>
        <p:txBody>
          <a:bodyPr/>
          <a:lstStyle/>
          <a:p>
            <a:fld id="{E60619B7-7253-4266-8DD2-30323879BAFD}" type="slidenum">
              <a:rPr lang="en-US" altLang="hu-HU" smtClean="0"/>
              <a:pPr/>
              <a:t>18</a:t>
            </a:fld>
            <a:endParaRPr lang="en-US" altLang="hu-HU"/>
          </a:p>
        </p:txBody>
      </p:sp>
    </p:spTree>
    <p:extLst>
      <p:ext uri="{BB962C8B-B14F-4D97-AF65-F5344CB8AC3E}">
        <p14:creationId xmlns:p14="http://schemas.microsoft.com/office/powerpoint/2010/main" val="209265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199"/>
            <a:ext cx="8229600" cy="868211"/>
          </a:xfrm>
        </p:spPr>
        <p:txBody>
          <a:bodyPr/>
          <a:lstStyle/>
          <a:p>
            <a:r>
              <a:rPr lang="hu-HU" dirty="0" err="1"/>
              <a:t>Tuschák</a:t>
            </a:r>
            <a:r>
              <a:rPr lang="hu-HU" dirty="0"/>
              <a:t>: az AUT 50. születésnapján</a:t>
            </a:r>
          </a:p>
        </p:txBody>
      </p:sp>
      <p:sp>
        <p:nvSpPr>
          <p:cNvPr id="3" name="Content Placeholder 2"/>
          <p:cNvSpPr>
            <a:spLocks noGrp="1"/>
          </p:cNvSpPr>
          <p:nvPr>
            <p:ph idx="1"/>
          </p:nvPr>
        </p:nvSpPr>
        <p:spPr>
          <a:xfrm>
            <a:off x="457199" y="983410"/>
            <a:ext cx="8358877" cy="5227904"/>
          </a:xfrm>
        </p:spPr>
        <p:txBody>
          <a:bodyPr>
            <a:noAutofit/>
          </a:bodyPr>
          <a:lstStyle/>
          <a:p>
            <a:pPr marL="0" indent="0">
              <a:buNone/>
            </a:pPr>
            <a:r>
              <a:rPr lang="hu-HU" sz="2800" b="1" dirty="0" err="1"/>
              <a:t>Schnell</a:t>
            </a:r>
            <a:r>
              <a:rPr lang="hu-HU" sz="2800" dirty="0"/>
              <a:t> a született szervező, a széles horizontú fejlesztés kedvelője, aki nehezen viselte, ha valami nem működött professzionálisan. </a:t>
            </a:r>
            <a:r>
              <a:rPr lang="hu-HU" sz="2800" b="1" dirty="0"/>
              <a:t>Frigyes </a:t>
            </a:r>
            <a:r>
              <a:rPr lang="hu-HU" sz="2800" dirty="0"/>
              <a:t>a megzabolázhatatlan művész, a gondolat, az egyéni intuíció embere, akinek meglátásait és megérzéseit az idő legtöbbször igazolta. Mint Ferencsiknél tanult karmester még igyekezett belénk plántálni a zenei műveltség elemeit is. Szerénytelenség, hogy </a:t>
            </a:r>
            <a:r>
              <a:rPr lang="hu-HU" sz="2800" b="1" dirty="0"/>
              <a:t>magamat</a:t>
            </a:r>
            <a:r>
              <a:rPr lang="hu-HU" sz="2800" dirty="0"/>
              <a:t> is említem, de tagja voltam ennek a körnek. Én képviseltem a realizmus fékjét, a földhözragadt kompromisszumkereső, akinek gyakori </a:t>
            </a:r>
            <a:r>
              <a:rPr lang="hu-HU" sz="2800" i="1" dirty="0"/>
              <a:t>mit, miért és hogyan</a:t>
            </a:r>
            <a:r>
              <a:rPr lang="hu-HU" sz="2800" dirty="0"/>
              <a:t> kérdései próbálták féken tartani a felhők lovagjait között.</a:t>
            </a:r>
            <a:endParaRPr lang="en-US" sz="2400" dirty="0"/>
          </a:p>
        </p:txBody>
      </p:sp>
      <p:sp>
        <p:nvSpPr>
          <p:cNvPr id="4" name="Slide Number Placeholder 3"/>
          <p:cNvSpPr>
            <a:spLocks noGrp="1"/>
          </p:cNvSpPr>
          <p:nvPr>
            <p:ph type="sldNum" sz="quarter" idx="10"/>
          </p:nvPr>
        </p:nvSpPr>
        <p:spPr/>
        <p:txBody>
          <a:bodyPr/>
          <a:lstStyle/>
          <a:p>
            <a:fld id="{E60619B7-7253-4266-8DD2-30323879BAFD}" type="slidenum">
              <a:rPr lang="en-US" altLang="hu-HU" smtClean="0"/>
              <a:pPr/>
              <a:t>19</a:t>
            </a:fld>
            <a:endParaRPr lang="en-US" altLang="hu-HU"/>
          </a:p>
        </p:txBody>
      </p:sp>
    </p:spTree>
    <p:extLst>
      <p:ext uri="{BB962C8B-B14F-4D97-AF65-F5344CB8AC3E}">
        <p14:creationId xmlns:p14="http://schemas.microsoft.com/office/powerpoint/2010/main" val="403485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0649E-4660-DCD2-D0EB-06BB0B78B3A7}"/>
              </a:ext>
            </a:extLst>
          </p:cNvPr>
          <p:cNvSpPr>
            <a:spLocks noGrp="1"/>
          </p:cNvSpPr>
          <p:nvPr>
            <p:ph type="title"/>
          </p:nvPr>
        </p:nvSpPr>
        <p:spPr/>
        <p:txBody>
          <a:bodyPr/>
          <a:lstStyle/>
          <a:p>
            <a:r>
              <a:rPr lang="en-US" dirty="0"/>
              <a:t>A </a:t>
            </a:r>
            <a:r>
              <a:rPr lang="en-US" dirty="0" err="1"/>
              <a:t>Tanszék</a:t>
            </a:r>
            <a:r>
              <a:rPr lang="en-US" dirty="0"/>
              <a:t> </a:t>
            </a:r>
            <a:r>
              <a:rPr lang="en-US" dirty="0" err="1"/>
              <a:t>története</a:t>
            </a:r>
            <a:endParaRPr lang="en-US" dirty="0"/>
          </a:p>
        </p:txBody>
      </p:sp>
      <p:sp>
        <p:nvSpPr>
          <p:cNvPr id="3" name="Subtitle 2">
            <a:extLst>
              <a:ext uri="{FF2B5EF4-FFF2-40B4-BE49-F238E27FC236}">
                <a16:creationId xmlns:a16="http://schemas.microsoft.com/office/drawing/2014/main" id="{282042BC-4FF0-6B61-443C-55B1181E4E74}"/>
              </a:ext>
            </a:extLst>
          </p:cNvPr>
          <p:cNvSpPr>
            <a:spLocks noGrp="1"/>
          </p:cNvSpPr>
          <p:nvPr>
            <p:ph type="subTitle" idx="1"/>
          </p:nvPr>
        </p:nvSpPr>
        <p:spPr/>
        <p:txBody>
          <a:bodyPr/>
          <a:lstStyle/>
          <a:p>
            <a:endParaRPr lang="en-US" dirty="0"/>
          </a:p>
        </p:txBody>
      </p:sp>
      <p:sp>
        <p:nvSpPr>
          <p:cNvPr id="4" name="Footer Placeholder 3">
            <a:extLst>
              <a:ext uri="{FF2B5EF4-FFF2-40B4-BE49-F238E27FC236}">
                <a16:creationId xmlns:a16="http://schemas.microsoft.com/office/drawing/2014/main" id="{41BEF3CE-5FE5-3A92-16BE-24E8DF1A967B}"/>
              </a:ext>
            </a:extLst>
          </p:cNvPr>
          <p:cNvSpPr>
            <a:spLocks noGrp="1"/>
          </p:cNvSpPr>
          <p:nvPr>
            <p:ph type="ftr" sz="quarter" idx="10"/>
          </p:nvPr>
        </p:nvSpPr>
        <p:spPr/>
        <p:txBody>
          <a:bodyPr/>
          <a:lstStyle/>
          <a:p>
            <a:r>
              <a:rPr lang="hu-HU"/>
              <a:t>AUT diasablon</a:t>
            </a:r>
            <a:endParaRPr lang="hu-HU" dirty="0"/>
          </a:p>
        </p:txBody>
      </p:sp>
      <p:sp>
        <p:nvSpPr>
          <p:cNvPr id="5" name="Slide Number Placeholder 4">
            <a:extLst>
              <a:ext uri="{FF2B5EF4-FFF2-40B4-BE49-F238E27FC236}">
                <a16:creationId xmlns:a16="http://schemas.microsoft.com/office/drawing/2014/main" id="{28CDD704-D7BB-0E69-C588-64D94C974CAD}"/>
              </a:ext>
            </a:extLst>
          </p:cNvPr>
          <p:cNvSpPr>
            <a:spLocks noGrp="1"/>
          </p:cNvSpPr>
          <p:nvPr>
            <p:ph type="sldNum" sz="quarter" idx="11"/>
          </p:nvPr>
        </p:nvSpPr>
        <p:spPr/>
        <p:txBody>
          <a:bodyPr/>
          <a:lstStyle/>
          <a:p>
            <a:fld id="{749F71C9-278E-471F-A52B-879E4728A843}" type="slidenum">
              <a:rPr lang="hu-HU" smtClean="0"/>
              <a:pPr/>
              <a:t>2</a:t>
            </a:fld>
            <a:endParaRPr lang="hu-HU" dirty="0"/>
          </a:p>
        </p:txBody>
      </p:sp>
      <p:sp>
        <p:nvSpPr>
          <p:cNvPr id="6" name="TextBox 5">
            <a:extLst>
              <a:ext uri="{FF2B5EF4-FFF2-40B4-BE49-F238E27FC236}">
                <a16:creationId xmlns:a16="http://schemas.microsoft.com/office/drawing/2014/main" id="{5368FB78-5717-88FE-9EDA-DBE4825A69E3}"/>
              </a:ext>
            </a:extLst>
          </p:cNvPr>
          <p:cNvSpPr txBox="1"/>
          <p:nvPr/>
        </p:nvSpPr>
        <p:spPr>
          <a:xfrm>
            <a:off x="218114" y="5863905"/>
            <a:ext cx="3241785" cy="369332"/>
          </a:xfrm>
          <a:prstGeom prst="rect">
            <a:avLst/>
          </a:prstGeom>
          <a:noFill/>
        </p:spPr>
        <p:txBody>
          <a:bodyPr wrap="none" rtlCol="0">
            <a:spAutoFit/>
          </a:bodyPr>
          <a:lstStyle/>
          <a:p>
            <a:r>
              <a:rPr lang="en-US" dirty="0" err="1"/>
              <a:t>Forrás</a:t>
            </a:r>
            <a:r>
              <a:rPr lang="en-US" dirty="0"/>
              <a:t>: Vajk István, 2011, AUT50</a:t>
            </a:r>
          </a:p>
        </p:txBody>
      </p:sp>
    </p:spTree>
    <p:extLst>
      <p:ext uri="{BB962C8B-B14F-4D97-AF65-F5344CB8AC3E}">
        <p14:creationId xmlns:p14="http://schemas.microsoft.com/office/powerpoint/2010/main" val="10011720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199"/>
            <a:ext cx="8229600" cy="868211"/>
          </a:xfrm>
        </p:spPr>
        <p:txBody>
          <a:bodyPr/>
          <a:lstStyle/>
          <a:p>
            <a:r>
              <a:rPr lang="hu-HU" dirty="0" err="1"/>
              <a:t>Tuschák</a:t>
            </a:r>
            <a:r>
              <a:rPr lang="hu-HU" dirty="0"/>
              <a:t>: az AUT 50. születésnapján</a:t>
            </a:r>
          </a:p>
        </p:txBody>
      </p:sp>
      <p:sp>
        <p:nvSpPr>
          <p:cNvPr id="3" name="Content Placeholder 2"/>
          <p:cNvSpPr>
            <a:spLocks noGrp="1"/>
          </p:cNvSpPr>
          <p:nvPr>
            <p:ph idx="1"/>
          </p:nvPr>
        </p:nvSpPr>
        <p:spPr>
          <a:xfrm>
            <a:off x="457199" y="983410"/>
            <a:ext cx="8358877" cy="5227904"/>
          </a:xfrm>
        </p:spPr>
        <p:txBody>
          <a:bodyPr>
            <a:noAutofit/>
          </a:bodyPr>
          <a:lstStyle/>
          <a:p>
            <a:pPr marL="0" indent="0">
              <a:buNone/>
            </a:pPr>
            <a:r>
              <a:rPr lang="hu-HU" sz="2800" dirty="0"/>
              <a:t>Összességében nem voltunk a szeressük egymást gyerekek klubja. Az ember jó és kevésbé jó tulajdonságai itt is rendre megjelentek. Az életutak elágaztak, de végül valamilyen formában mindenki hozzájárult a hajdani közös célok megvalósulásához. </a:t>
            </a:r>
            <a:endParaRPr lang="en-US" sz="2800" dirty="0"/>
          </a:p>
          <a:p>
            <a:pPr marL="0" indent="0">
              <a:buNone/>
            </a:pPr>
            <a:r>
              <a:rPr lang="hu-HU" sz="2800" dirty="0"/>
              <a:t>Most már csak én vagyok életben közülük, ezért volt az én tisztem egy pillanatra fellebbenteni a múlt </a:t>
            </a:r>
            <a:r>
              <a:rPr lang="hu-HU" sz="2800" dirty="0" err="1"/>
              <a:t>fátyolát</a:t>
            </a:r>
            <a:r>
              <a:rPr lang="hu-HU" sz="2800" dirty="0"/>
              <a:t>.  Ha a többiek valahol hallanak, biztosan egyetértenek, amikor úgy köszönök el a nevükben is:</a:t>
            </a:r>
            <a:endParaRPr lang="en-US" sz="2800" dirty="0"/>
          </a:p>
          <a:p>
            <a:pPr marL="0" indent="0">
              <a:buNone/>
            </a:pPr>
            <a:r>
              <a:rPr lang="hu-HU" sz="2800" dirty="0"/>
              <a:t>Köszönjük élet áldomásidat</a:t>
            </a:r>
            <a:endParaRPr lang="en-US" sz="2800" dirty="0"/>
          </a:p>
          <a:p>
            <a:pPr marL="0" indent="0">
              <a:buNone/>
            </a:pPr>
            <a:r>
              <a:rPr lang="hu-HU" sz="2800" dirty="0"/>
              <a:t>Ez jó mulatság, férfimunka volt</a:t>
            </a:r>
            <a:endParaRPr lang="en-US" sz="2800" dirty="0"/>
          </a:p>
          <a:p>
            <a:pPr marL="0" indent="0">
              <a:buNone/>
            </a:pPr>
            <a:endParaRPr lang="en-US" sz="2000" dirty="0"/>
          </a:p>
        </p:txBody>
      </p:sp>
      <p:sp>
        <p:nvSpPr>
          <p:cNvPr id="4" name="Slide Number Placeholder 3"/>
          <p:cNvSpPr>
            <a:spLocks noGrp="1"/>
          </p:cNvSpPr>
          <p:nvPr>
            <p:ph type="sldNum" sz="quarter" idx="10"/>
          </p:nvPr>
        </p:nvSpPr>
        <p:spPr/>
        <p:txBody>
          <a:bodyPr/>
          <a:lstStyle/>
          <a:p>
            <a:fld id="{E60619B7-7253-4266-8DD2-30323879BAFD}" type="slidenum">
              <a:rPr lang="en-US" altLang="hu-HU" smtClean="0"/>
              <a:pPr/>
              <a:t>20</a:t>
            </a:fld>
            <a:endParaRPr lang="en-US" altLang="hu-HU"/>
          </a:p>
        </p:txBody>
      </p:sp>
    </p:spTree>
    <p:extLst>
      <p:ext uri="{BB962C8B-B14F-4D97-AF65-F5344CB8AC3E}">
        <p14:creationId xmlns:p14="http://schemas.microsoft.com/office/powerpoint/2010/main" val="203304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77154-CB50-2414-A1D0-DF307B93529F}"/>
              </a:ext>
            </a:extLst>
          </p:cNvPr>
          <p:cNvSpPr>
            <a:spLocks noGrp="1"/>
          </p:cNvSpPr>
          <p:nvPr>
            <p:ph type="title"/>
          </p:nvPr>
        </p:nvSpPr>
        <p:spPr/>
        <p:txBody>
          <a:bodyPr/>
          <a:lstStyle/>
          <a:p>
            <a:r>
              <a:rPr lang="en-US" dirty="0"/>
              <a:t>A 90. </a:t>
            </a:r>
            <a:r>
              <a:rPr lang="en-US" dirty="0" err="1"/>
              <a:t>születésnap</a:t>
            </a:r>
            <a:endParaRPr lang="en-US" dirty="0"/>
          </a:p>
        </p:txBody>
      </p:sp>
      <p:sp>
        <p:nvSpPr>
          <p:cNvPr id="4" name="Slide Number Placeholder 3">
            <a:extLst>
              <a:ext uri="{FF2B5EF4-FFF2-40B4-BE49-F238E27FC236}">
                <a16:creationId xmlns:a16="http://schemas.microsoft.com/office/drawing/2014/main" id="{B6E28662-1A3D-1720-7B45-031B7D86692F}"/>
              </a:ext>
            </a:extLst>
          </p:cNvPr>
          <p:cNvSpPr>
            <a:spLocks noGrp="1"/>
          </p:cNvSpPr>
          <p:nvPr>
            <p:ph type="sldNum" sz="quarter" idx="10"/>
          </p:nvPr>
        </p:nvSpPr>
        <p:spPr/>
        <p:txBody>
          <a:bodyPr/>
          <a:lstStyle/>
          <a:p>
            <a:fld id="{E60619B7-7253-4266-8DD2-30323879BAFD}" type="slidenum">
              <a:rPr lang="en-US" altLang="hu-HU" smtClean="0"/>
              <a:pPr/>
              <a:t>21</a:t>
            </a:fld>
            <a:endParaRPr lang="en-US" altLang="hu-HU"/>
          </a:p>
        </p:txBody>
      </p:sp>
      <p:pic>
        <p:nvPicPr>
          <p:cNvPr id="6" name="Picture 5" descr="A person in a suit and tie&#10;&#10;AI-generated content may be incorrect.">
            <a:extLst>
              <a:ext uri="{FF2B5EF4-FFF2-40B4-BE49-F238E27FC236}">
                <a16:creationId xmlns:a16="http://schemas.microsoft.com/office/drawing/2014/main" id="{351BA570-7163-CFE5-2B13-7561F8ADDB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39495550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77154-CB50-2414-A1D0-DF307B93529F}"/>
              </a:ext>
            </a:extLst>
          </p:cNvPr>
          <p:cNvSpPr>
            <a:spLocks noGrp="1"/>
          </p:cNvSpPr>
          <p:nvPr>
            <p:ph type="title"/>
          </p:nvPr>
        </p:nvSpPr>
        <p:spPr/>
        <p:txBody>
          <a:bodyPr/>
          <a:lstStyle/>
          <a:p>
            <a:r>
              <a:rPr lang="en-US" dirty="0"/>
              <a:t>A 90. </a:t>
            </a:r>
            <a:r>
              <a:rPr lang="en-US" dirty="0" err="1"/>
              <a:t>születésnap</a:t>
            </a:r>
            <a:endParaRPr lang="en-US" dirty="0"/>
          </a:p>
        </p:txBody>
      </p:sp>
      <p:sp>
        <p:nvSpPr>
          <p:cNvPr id="4" name="Slide Number Placeholder 3">
            <a:extLst>
              <a:ext uri="{FF2B5EF4-FFF2-40B4-BE49-F238E27FC236}">
                <a16:creationId xmlns:a16="http://schemas.microsoft.com/office/drawing/2014/main" id="{B6E28662-1A3D-1720-7B45-031B7D86692F}"/>
              </a:ext>
            </a:extLst>
          </p:cNvPr>
          <p:cNvSpPr>
            <a:spLocks noGrp="1"/>
          </p:cNvSpPr>
          <p:nvPr>
            <p:ph type="sldNum" sz="quarter" idx="10"/>
          </p:nvPr>
        </p:nvSpPr>
        <p:spPr/>
        <p:txBody>
          <a:bodyPr/>
          <a:lstStyle/>
          <a:p>
            <a:fld id="{E60619B7-7253-4266-8DD2-30323879BAFD}" type="slidenum">
              <a:rPr lang="en-US" altLang="hu-HU" smtClean="0"/>
              <a:pPr/>
              <a:t>22</a:t>
            </a:fld>
            <a:endParaRPr lang="en-US" altLang="hu-HU"/>
          </a:p>
        </p:txBody>
      </p:sp>
      <p:pic>
        <p:nvPicPr>
          <p:cNvPr id="5" name="Picture 4" descr="A cake with a sign on it&#10;&#10;AI-generated content may be incorrect.">
            <a:extLst>
              <a:ext uri="{FF2B5EF4-FFF2-40B4-BE49-F238E27FC236}">
                <a16:creationId xmlns:a16="http://schemas.microsoft.com/office/drawing/2014/main" id="{5EB901AF-0DB0-7381-FB85-AA3242EDB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257" y="750546"/>
            <a:ext cx="8358878" cy="5572585"/>
          </a:xfrm>
          <a:prstGeom prst="rect">
            <a:avLst/>
          </a:prstGeom>
        </p:spPr>
      </p:pic>
    </p:spTree>
    <p:extLst>
      <p:ext uri="{BB962C8B-B14F-4D97-AF65-F5344CB8AC3E}">
        <p14:creationId xmlns:p14="http://schemas.microsoft.com/office/powerpoint/2010/main" val="36154938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77154-CB50-2414-A1D0-DF307B93529F}"/>
              </a:ext>
            </a:extLst>
          </p:cNvPr>
          <p:cNvSpPr>
            <a:spLocks noGrp="1"/>
          </p:cNvSpPr>
          <p:nvPr>
            <p:ph type="title"/>
          </p:nvPr>
        </p:nvSpPr>
        <p:spPr/>
        <p:txBody>
          <a:bodyPr/>
          <a:lstStyle/>
          <a:p>
            <a:r>
              <a:rPr lang="en-US" dirty="0"/>
              <a:t>A 90. </a:t>
            </a:r>
            <a:r>
              <a:rPr lang="en-US" dirty="0" err="1"/>
              <a:t>születésnap</a:t>
            </a:r>
            <a:endParaRPr lang="en-US" dirty="0"/>
          </a:p>
        </p:txBody>
      </p:sp>
      <p:sp>
        <p:nvSpPr>
          <p:cNvPr id="4" name="Slide Number Placeholder 3">
            <a:extLst>
              <a:ext uri="{FF2B5EF4-FFF2-40B4-BE49-F238E27FC236}">
                <a16:creationId xmlns:a16="http://schemas.microsoft.com/office/drawing/2014/main" id="{B6E28662-1A3D-1720-7B45-031B7D86692F}"/>
              </a:ext>
            </a:extLst>
          </p:cNvPr>
          <p:cNvSpPr>
            <a:spLocks noGrp="1"/>
          </p:cNvSpPr>
          <p:nvPr>
            <p:ph type="sldNum" sz="quarter" idx="10"/>
          </p:nvPr>
        </p:nvSpPr>
        <p:spPr/>
        <p:txBody>
          <a:bodyPr/>
          <a:lstStyle/>
          <a:p>
            <a:fld id="{E60619B7-7253-4266-8DD2-30323879BAFD}" type="slidenum">
              <a:rPr lang="en-US" altLang="hu-HU" smtClean="0"/>
              <a:pPr/>
              <a:t>23</a:t>
            </a:fld>
            <a:endParaRPr lang="en-US" altLang="hu-HU"/>
          </a:p>
        </p:txBody>
      </p:sp>
      <p:pic>
        <p:nvPicPr>
          <p:cNvPr id="5" name="Picture 4" descr="A group of men shaking hands&#10;&#10;AI-generated content may be incorrect.">
            <a:extLst>
              <a:ext uri="{FF2B5EF4-FFF2-40B4-BE49-F238E27FC236}">
                <a16:creationId xmlns:a16="http://schemas.microsoft.com/office/drawing/2014/main" id="{685A65D8-F276-1606-B84B-AA1A8FCF3D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596" y="723638"/>
            <a:ext cx="8412481" cy="5608320"/>
          </a:xfrm>
          <a:prstGeom prst="rect">
            <a:avLst/>
          </a:prstGeom>
        </p:spPr>
      </p:pic>
    </p:spTree>
    <p:extLst>
      <p:ext uri="{BB962C8B-B14F-4D97-AF65-F5344CB8AC3E}">
        <p14:creationId xmlns:p14="http://schemas.microsoft.com/office/powerpoint/2010/main" val="32393715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77154-CB50-2414-A1D0-DF307B93529F}"/>
              </a:ext>
            </a:extLst>
          </p:cNvPr>
          <p:cNvSpPr>
            <a:spLocks noGrp="1"/>
          </p:cNvSpPr>
          <p:nvPr>
            <p:ph type="title"/>
          </p:nvPr>
        </p:nvSpPr>
        <p:spPr/>
        <p:txBody>
          <a:bodyPr/>
          <a:lstStyle/>
          <a:p>
            <a:r>
              <a:rPr lang="en-US" dirty="0"/>
              <a:t>A 90. </a:t>
            </a:r>
            <a:r>
              <a:rPr lang="en-US" dirty="0" err="1"/>
              <a:t>születésnap</a:t>
            </a:r>
            <a:endParaRPr lang="en-US" dirty="0"/>
          </a:p>
        </p:txBody>
      </p:sp>
      <p:sp>
        <p:nvSpPr>
          <p:cNvPr id="4" name="Slide Number Placeholder 3">
            <a:extLst>
              <a:ext uri="{FF2B5EF4-FFF2-40B4-BE49-F238E27FC236}">
                <a16:creationId xmlns:a16="http://schemas.microsoft.com/office/drawing/2014/main" id="{B6E28662-1A3D-1720-7B45-031B7D86692F}"/>
              </a:ext>
            </a:extLst>
          </p:cNvPr>
          <p:cNvSpPr>
            <a:spLocks noGrp="1"/>
          </p:cNvSpPr>
          <p:nvPr>
            <p:ph type="sldNum" sz="quarter" idx="10"/>
          </p:nvPr>
        </p:nvSpPr>
        <p:spPr/>
        <p:txBody>
          <a:bodyPr/>
          <a:lstStyle/>
          <a:p>
            <a:fld id="{E60619B7-7253-4266-8DD2-30323879BAFD}" type="slidenum">
              <a:rPr lang="en-US" altLang="hu-HU" smtClean="0"/>
              <a:pPr/>
              <a:t>24</a:t>
            </a:fld>
            <a:endParaRPr lang="en-US" altLang="hu-HU"/>
          </a:p>
        </p:txBody>
      </p:sp>
      <p:pic>
        <p:nvPicPr>
          <p:cNvPr id="8" name="Picture 7" descr="A person speaking to a group of people&#10;&#10;AI-generated content may be incorrect.">
            <a:extLst>
              <a:ext uri="{FF2B5EF4-FFF2-40B4-BE49-F238E27FC236}">
                <a16:creationId xmlns:a16="http://schemas.microsoft.com/office/drawing/2014/main" id="{64F845DE-7256-0281-340A-8C32C6024F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952" y="763686"/>
            <a:ext cx="8238108" cy="5492072"/>
          </a:xfrm>
          <a:prstGeom prst="rect">
            <a:avLst/>
          </a:prstGeom>
        </p:spPr>
      </p:pic>
    </p:spTree>
    <p:extLst>
      <p:ext uri="{BB962C8B-B14F-4D97-AF65-F5344CB8AC3E}">
        <p14:creationId xmlns:p14="http://schemas.microsoft.com/office/powerpoint/2010/main" val="3632875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199"/>
            <a:ext cx="8229600" cy="868211"/>
          </a:xfrm>
        </p:spPr>
        <p:txBody>
          <a:bodyPr/>
          <a:lstStyle/>
          <a:p>
            <a:r>
              <a:rPr lang="hu-HU" dirty="0" err="1"/>
              <a:t>Tuschák</a:t>
            </a:r>
            <a:r>
              <a:rPr lang="hu-HU" dirty="0"/>
              <a:t>: 2018. november 22</a:t>
            </a:r>
          </a:p>
        </p:txBody>
      </p:sp>
      <p:sp>
        <p:nvSpPr>
          <p:cNvPr id="3" name="Content Placeholder 2"/>
          <p:cNvSpPr>
            <a:spLocks noGrp="1"/>
          </p:cNvSpPr>
          <p:nvPr>
            <p:ph idx="1"/>
          </p:nvPr>
        </p:nvSpPr>
        <p:spPr>
          <a:xfrm>
            <a:off x="457200" y="983410"/>
            <a:ext cx="7974200" cy="5227904"/>
          </a:xfrm>
          <a:ln w="76200">
            <a:solidFill>
              <a:schemeClr val="tx1"/>
            </a:solidFill>
          </a:ln>
        </p:spPr>
        <p:txBody>
          <a:bodyPr>
            <a:noAutofit/>
          </a:bodyPr>
          <a:lstStyle/>
          <a:p>
            <a:pPr marL="0" indent="0">
              <a:buNone/>
            </a:pPr>
            <a:r>
              <a:rPr lang="hu-HU" sz="2400" dirty="0"/>
              <a:t>Karizmatikus, egyenes gondolkodású, integráló és tekintélyt parancsoló személyiség volt. Döntéseit mindig a következmények gondos elemzése előzte meg. Otthon érezte magát a kultúra világában, aktualitásokat felfedezve sokszor idézte a klasszikus magyar írókat és költőket, sokrétű műveltségének fel-felcsillanása élményszerűvé tette a Vele való társalgásokat. Közismert realitásérzéke, egyéniségének széleskörű elfogadottsága folytán képes volt kutatóként nagy egyéniségek vitákat háttérbe szorító közös munkáját irányítani, dékánként szerteágazó tanszéki érdekeket összehangolni. Ars poeticája a tisztesség és bátorság volt. Visszatekintését saját életpályájára ő maga zárta ezzel az idézettel: „ k</a:t>
            </a:r>
            <a:r>
              <a:rPr lang="hu-HU" sz="2400" i="1" dirty="0"/>
              <a:t>öszönjük élet áldomásidat. Ez jó mulatság, férfimunka volt”</a:t>
            </a:r>
            <a:endParaRPr lang="en-US" sz="2400" dirty="0"/>
          </a:p>
          <a:p>
            <a:pPr marL="0" indent="0">
              <a:buNone/>
            </a:pPr>
            <a:endParaRPr lang="en-US" sz="1600" dirty="0"/>
          </a:p>
        </p:txBody>
      </p:sp>
      <p:sp>
        <p:nvSpPr>
          <p:cNvPr id="4" name="Slide Number Placeholder 3"/>
          <p:cNvSpPr>
            <a:spLocks noGrp="1"/>
          </p:cNvSpPr>
          <p:nvPr>
            <p:ph type="sldNum" sz="quarter" idx="10"/>
          </p:nvPr>
        </p:nvSpPr>
        <p:spPr/>
        <p:txBody>
          <a:bodyPr/>
          <a:lstStyle/>
          <a:p>
            <a:fld id="{E60619B7-7253-4266-8DD2-30323879BAFD}" type="slidenum">
              <a:rPr lang="en-US" altLang="hu-HU" smtClean="0"/>
              <a:pPr/>
              <a:t>25</a:t>
            </a:fld>
            <a:endParaRPr lang="en-US" altLang="hu-HU"/>
          </a:p>
        </p:txBody>
      </p:sp>
      <p:pic>
        <p:nvPicPr>
          <p:cNvPr id="6" name="Picture 5">
            <a:extLst>
              <a:ext uri="{FF2B5EF4-FFF2-40B4-BE49-F238E27FC236}">
                <a16:creationId xmlns:a16="http://schemas.microsoft.com/office/drawing/2014/main" id="{B6EB1A33-0929-DB95-D50D-B601E1FE56D0}"/>
              </a:ext>
            </a:extLst>
          </p:cNvPr>
          <p:cNvPicPr>
            <a:picLocks noChangeAspect="1"/>
          </p:cNvPicPr>
          <p:nvPr/>
        </p:nvPicPr>
        <p:blipFill>
          <a:blip r:embed="rId2"/>
          <a:stretch>
            <a:fillRect/>
          </a:stretch>
        </p:blipFill>
        <p:spPr>
          <a:xfrm>
            <a:off x="8070644" y="0"/>
            <a:ext cx="1067051" cy="1480271"/>
          </a:xfrm>
          <a:prstGeom prst="rect">
            <a:avLst/>
          </a:prstGeom>
        </p:spPr>
      </p:pic>
    </p:spTree>
    <p:extLst>
      <p:ext uri="{BB962C8B-B14F-4D97-AF65-F5344CB8AC3E}">
        <p14:creationId xmlns:p14="http://schemas.microsoft.com/office/powerpoint/2010/main" val="87608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199"/>
            <a:ext cx="8229600" cy="868211"/>
          </a:xfrm>
        </p:spPr>
        <p:txBody>
          <a:bodyPr/>
          <a:lstStyle/>
          <a:p>
            <a:r>
              <a:rPr lang="hu-HU" dirty="0"/>
              <a:t>Megemlékezés: 2019.01.16</a:t>
            </a:r>
          </a:p>
        </p:txBody>
      </p:sp>
      <p:sp>
        <p:nvSpPr>
          <p:cNvPr id="4" name="Slide Number Placeholder 3"/>
          <p:cNvSpPr>
            <a:spLocks noGrp="1"/>
          </p:cNvSpPr>
          <p:nvPr>
            <p:ph type="sldNum" sz="quarter" idx="10"/>
          </p:nvPr>
        </p:nvSpPr>
        <p:spPr/>
        <p:txBody>
          <a:bodyPr/>
          <a:lstStyle/>
          <a:p>
            <a:fld id="{E60619B7-7253-4266-8DD2-30323879BAFD}" type="slidenum">
              <a:rPr lang="en-US" altLang="hu-HU" smtClean="0"/>
              <a:pPr/>
              <a:t>26</a:t>
            </a:fld>
            <a:endParaRPr lang="en-US" altLang="hu-HU"/>
          </a:p>
        </p:txBody>
      </p:sp>
      <p:pic>
        <p:nvPicPr>
          <p:cNvPr id="8" name="Picture 7" descr="A person standing at a podium&#10;&#10;AI-generated content may be incorrect.">
            <a:extLst>
              <a:ext uri="{FF2B5EF4-FFF2-40B4-BE49-F238E27FC236}">
                <a16:creationId xmlns:a16="http://schemas.microsoft.com/office/drawing/2014/main" id="{0C1BBDF9-0173-BB58-EC1A-31D6AC3A91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862665"/>
            <a:ext cx="8071945" cy="5379983"/>
          </a:xfrm>
          <a:prstGeom prst="rect">
            <a:avLst/>
          </a:prstGeom>
        </p:spPr>
      </p:pic>
    </p:spTree>
    <p:extLst>
      <p:ext uri="{BB962C8B-B14F-4D97-AF65-F5344CB8AC3E}">
        <p14:creationId xmlns:p14="http://schemas.microsoft.com/office/powerpoint/2010/main" val="255296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199"/>
            <a:ext cx="8229600" cy="868211"/>
          </a:xfrm>
        </p:spPr>
        <p:txBody>
          <a:bodyPr/>
          <a:lstStyle/>
          <a:p>
            <a:r>
              <a:rPr lang="hu-HU" dirty="0"/>
              <a:t>Megemlékezés: 2019.01.16</a:t>
            </a:r>
          </a:p>
        </p:txBody>
      </p:sp>
      <p:sp>
        <p:nvSpPr>
          <p:cNvPr id="4" name="Slide Number Placeholder 3"/>
          <p:cNvSpPr>
            <a:spLocks noGrp="1"/>
          </p:cNvSpPr>
          <p:nvPr>
            <p:ph type="sldNum" sz="quarter" idx="10"/>
          </p:nvPr>
        </p:nvSpPr>
        <p:spPr/>
        <p:txBody>
          <a:bodyPr/>
          <a:lstStyle/>
          <a:p>
            <a:fld id="{E60619B7-7253-4266-8DD2-30323879BAFD}" type="slidenum">
              <a:rPr lang="en-US" altLang="hu-HU" smtClean="0"/>
              <a:pPr/>
              <a:t>27</a:t>
            </a:fld>
            <a:endParaRPr lang="en-US" altLang="hu-HU"/>
          </a:p>
        </p:txBody>
      </p:sp>
      <p:pic>
        <p:nvPicPr>
          <p:cNvPr id="5" name="Picture 4" descr="A group of people in a lecture hall&#10;&#10;AI-generated content may be incorrect.">
            <a:extLst>
              <a:ext uri="{FF2B5EF4-FFF2-40B4-BE49-F238E27FC236}">
                <a16:creationId xmlns:a16="http://schemas.microsoft.com/office/drawing/2014/main" id="{3BAB78F6-85B8-9122-7BBB-F9A54E0FD3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656" y="904415"/>
            <a:ext cx="8102688" cy="5401792"/>
          </a:xfrm>
          <a:prstGeom prst="rect">
            <a:avLst/>
          </a:prstGeom>
        </p:spPr>
      </p:pic>
    </p:spTree>
    <p:extLst>
      <p:ext uri="{BB962C8B-B14F-4D97-AF65-F5344CB8AC3E}">
        <p14:creationId xmlns:p14="http://schemas.microsoft.com/office/powerpoint/2010/main" val="6972623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199"/>
            <a:ext cx="8229600" cy="868211"/>
          </a:xfrm>
        </p:spPr>
        <p:txBody>
          <a:bodyPr/>
          <a:lstStyle/>
          <a:p>
            <a:r>
              <a:rPr lang="hu-HU" dirty="0"/>
              <a:t>Megemlékezés: 2019.01.16</a:t>
            </a:r>
          </a:p>
        </p:txBody>
      </p:sp>
      <p:sp>
        <p:nvSpPr>
          <p:cNvPr id="4" name="Slide Number Placeholder 3"/>
          <p:cNvSpPr>
            <a:spLocks noGrp="1"/>
          </p:cNvSpPr>
          <p:nvPr>
            <p:ph type="sldNum" sz="quarter" idx="10"/>
          </p:nvPr>
        </p:nvSpPr>
        <p:spPr/>
        <p:txBody>
          <a:bodyPr/>
          <a:lstStyle/>
          <a:p>
            <a:fld id="{E60619B7-7253-4266-8DD2-30323879BAFD}" type="slidenum">
              <a:rPr lang="en-US" altLang="hu-HU" smtClean="0"/>
              <a:pPr/>
              <a:t>28</a:t>
            </a:fld>
            <a:endParaRPr lang="en-US" altLang="hu-HU"/>
          </a:p>
        </p:txBody>
      </p:sp>
      <p:pic>
        <p:nvPicPr>
          <p:cNvPr id="6" name="Picture 5" descr="A person standing at a podium&#10;&#10;AI-generated content may be incorrect.">
            <a:extLst>
              <a:ext uri="{FF2B5EF4-FFF2-40B4-BE49-F238E27FC236}">
                <a16:creationId xmlns:a16="http://schemas.microsoft.com/office/drawing/2014/main" id="{DDD0D3FD-1C9C-478E-2902-CC78D9CA6D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804259"/>
            <a:ext cx="8245475" cy="5495642"/>
          </a:xfrm>
          <a:prstGeom prst="rect">
            <a:avLst/>
          </a:prstGeom>
        </p:spPr>
      </p:pic>
    </p:spTree>
    <p:extLst>
      <p:ext uri="{BB962C8B-B14F-4D97-AF65-F5344CB8AC3E}">
        <p14:creationId xmlns:p14="http://schemas.microsoft.com/office/powerpoint/2010/main" val="35342886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199"/>
            <a:ext cx="8229600" cy="868211"/>
          </a:xfrm>
        </p:spPr>
        <p:txBody>
          <a:bodyPr/>
          <a:lstStyle/>
          <a:p>
            <a:r>
              <a:rPr lang="en-US" dirty="0" err="1"/>
              <a:t>Így</a:t>
            </a:r>
            <a:r>
              <a:rPr lang="en-US" dirty="0"/>
              <a:t> </a:t>
            </a:r>
            <a:r>
              <a:rPr lang="en-US" dirty="0" err="1"/>
              <a:t>ismertem</a:t>
            </a:r>
            <a:r>
              <a:rPr lang="en-US" dirty="0"/>
              <a:t> meg</a:t>
            </a:r>
            <a:endParaRPr lang="hu-HU" dirty="0"/>
          </a:p>
        </p:txBody>
      </p:sp>
      <p:sp>
        <p:nvSpPr>
          <p:cNvPr id="3" name="Content Placeholder 2"/>
          <p:cNvSpPr>
            <a:spLocks noGrp="1"/>
          </p:cNvSpPr>
          <p:nvPr>
            <p:ph idx="1"/>
          </p:nvPr>
        </p:nvSpPr>
        <p:spPr>
          <a:xfrm>
            <a:off x="457199" y="895481"/>
            <a:ext cx="8522840" cy="5391807"/>
          </a:xfrm>
        </p:spPr>
        <p:txBody>
          <a:bodyPr>
            <a:noAutofit/>
          </a:bodyPr>
          <a:lstStyle/>
          <a:p>
            <a:r>
              <a:rPr lang="hu-HU" sz="2400" dirty="0"/>
              <a:t>Harmadéves hallgató voltam, amikor megismertem 1990-ben, az év végén nála vizsgáztam Szabályozástechnikából. </a:t>
            </a:r>
            <a:r>
              <a:rPr lang="en-US" sz="2400" dirty="0" err="1"/>
              <a:t>Akkor</a:t>
            </a:r>
            <a:r>
              <a:rPr lang="en-US" sz="2400" dirty="0"/>
              <a:t> </a:t>
            </a:r>
            <a:r>
              <a:rPr lang="en-US" sz="2400" dirty="0" err="1"/>
              <a:t>több</a:t>
            </a:r>
            <a:r>
              <a:rPr lang="en-US" sz="2400" dirty="0"/>
              <a:t> mint 10 </a:t>
            </a:r>
            <a:r>
              <a:rPr lang="en-US" sz="2400" dirty="0" err="1"/>
              <a:t>éve</a:t>
            </a:r>
            <a:r>
              <a:rPr lang="en-US" sz="2400" dirty="0"/>
              <a:t> volt a </a:t>
            </a:r>
            <a:r>
              <a:rPr lang="en-US" sz="2400" dirty="0" err="1"/>
              <a:t>tanszékvezetője</a:t>
            </a:r>
            <a:r>
              <a:rPr lang="en-US" sz="2400" dirty="0"/>
              <a:t>.</a:t>
            </a:r>
          </a:p>
          <a:p>
            <a:r>
              <a:rPr lang="hu-HU" sz="2400" dirty="0"/>
              <a:t>A vizsga végén egyetlen kérdést tett fel nekem, ami meglepett akkor: „Mit csinálsz a végzés után?” Azt válaszoltam megyek haza Libanonba. Azt felelte, szükségem van rád itt a tanszéken.</a:t>
            </a:r>
            <a:endParaRPr lang="en-US" sz="2400" dirty="0"/>
          </a:p>
          <a:p>
            <a:r>
              <a:rPr lang="hu-HU" sz="2400" dirty="0"/>
              <a:t> Ötödéves koromban Vajk Istvánhoz irányított, hogy István legyen a konzulensem és azt mondta maradjak doktorandusznak! Nagyon megtisztelve éreztem magam. Mondtam, hogy külföldi vagyok és nincs doktori ösztöníjam. Azt mondta egy normális egyetemen nem a származás számít, hanem a szorgalom és az ész. A felmerülő nehézségek ellenére elintézte nekem a doktori ösztöndíjat és utána tanársegéd lettem a tanszéken. </a:t>
            </a:r>
            <a:endParaRPr lang="en-US" sz="2400" dirty="0"/>
          </a:p>
        </p:txBody>
      </p:sp>
      <p:sp>
        <p:nvSpPr>
          <p:cNvPr id="4" name="Slide Number Placeholder 3"/>
          <p:cNvSpPr>
            <a:spLocks noGrp="1"/>
          </p:cNvSpPr>
          <p:nvPr>
            <p:ph type="sldNum" sz="quarter" idx="10"/>
          </p:nvPr>
        </p:nvSpPr>
        <p:spPr/>
        <p:txBody>
          <a:bodyPr/>
          <a:lstStyle/>
          <a:p>
            <a:fld id="{E60619B7-7253-4266-8DD2-30323879BAFD}" type="slidenum">
              <a:rPr lang="en-US" altLang="hu-HU" smtClean="0"/>
              <a:pPr/>
              <a:t>29</a:t>
            </a:fld>
            <a:endParaRPr lang="en-US" altLang="hu-HU"/>
          </a:p>
        </p:txBody>
      </p:sp>
    </p:spTree>
    <p:extLst>
      <p:ext uri="{BB962C8B-B14F-4D97-AF65-F5344CB8AC3E}">
        <p14:creationId xmlns:p14="http://schemas.microsoft.com/office/powerpoint/2010/main" val="70719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61189-280A-860F-EEBE-A5CC0C7D737C}"/>
              </a:ext>
            </a:extLst>
          </p:cNvPr>
          <p:cNvSpPr>
            <a:spLocks noGrp="1"/>
          </p:cNvSpPr>
          <p:nvPr>
            <p:ph type="title"/>
          </p:nvPr>
        </p:nvSpPr>
        <p:spPr/>
        <p:txBody>
          <a:bodyPr>
            <a:normAutofit/>
          </a:bodyPr>
          <a:lstStyle/>
          <a:p>
            <a:r>
              <a:rPr lang="en-US" dirty="0"/>
              <a:t>A </a:t>
            </a:r>
            <a:r>
              <a:rPr lang="en-US" dirty="0" err="1"/>
              <a:t>tanszék</a:t>
            </a:r>
            <a:r>
              <a:rPr lang="en-US" dirty="0"/>
              <a:t> </a:t>
            </a:r>
            <a:r>
              <a:rPr lang="en-US" dirty="0" err="1"/>
              <a:t>születése</a:t>
            </a:r>
            <a:r>
              <a:rPr lang="en-US" dirty="0"/>
              <a:t>, 1961 </a:t>
            </a:r>
          </a:p>
        </p:txBody>
      </p:sp>
      <p:sp>
        <p:nvSpPr>
          <p:cNvPr id="3" name="Content Placeholder 2">
            <a:extLst>
              <a:ext uri="{FF2B5EF4-FFF2-40B4-BE49-F238E27FC236}">
                <a16:creationId xmlns:a16="http://schemas.microsoft.com/office/drawing/2014/main" id="{9DE66B15-7334-16A9-9353-171A07D3A784}"/>
              </a:ext>
            </a:extLst>
          </p:cNvPr>
          <p:cNvSpPr>
            <a:spLocks noGrp="1"/>
          </p:cNvSpPr>
          <p:nvPr>
            <p:ph idx="1"/>
          </p:nvPr>
        </p:nvSpPr>
        <p:spPr>
          <a:xfrm>
            <a:off x="457200" y="971044"/>
            <a:ext cx="8229600" cy="5340744"/>
          </a:xfrm>
        </p:spPr>
        <p:txBody>
          <a:bodyPr>
            <a:normAutofit lnSpcReduction="10000"/>
          </a:bodyPr>
          <a:lstStyle/>
          <a:p>
            <a:r>
              <a:rPr lang="en-US" sz="2400" dirty="0">
                <a:latin typeface="Times New Roman" panose="02020603050405020304" pitchFamily="18" charset="0"/>
                <a:ea typeface="Calibri" panose="020F0502020204030204" pitchFamily="34" charset="0"/>
                <a:cs typeface="Arial" panose="020B0604020202020204" pitchFamily="34" charset="0"/>
              </a:rPr>
              <a:t>A </a:t>
            </a:r>
            <a:r>
              <a:rPr lang="hu-HU" sz="2400" dirty="0">
                <a:effectLst/>
                <a:latin typeface="Times New Roman" panose="02020603050405020304" pitchFamily="18" charset="0"/>
                <a:ea typeface="Calibri" panose="020F0502020204030204" pitchFamily="34" charset="0"/>
                <a:cs typeface="Arial" panose="020B0604020202020204" pitchFamily="34" charset="0"/>
              </a:rPr>
              <a:t>Különleges villamosgépek és automatika tanszék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kettévált</a:t>
            </a:r>
            <a:r>
              <a:rPr lang="hu-HU" sz="2400" dirty="0">
                <a:effectLst/>
                <a:latin typeface="Times New Roman" panose="02020603050405020304" pitchFamily="18" charset="0"/>
                <a:ea typeface="Calibri" panose="020F0502020204030204" pitchFamily="34" charset="0"/>
                <a:cs typeface="Arial" panose="020B0604020202020204" pitchFamily="34" charset="0"/>
              </a:rPr>
              <a:t>.</a:t>
            </a:r>
            <a:endParaRPr lang="en-US" sz="2400" dirty="0">
              <a:effectLst/>
              <a:latin typeface="Times New Roman" panose="02020603050405020304" pitchFamily="18" charset="0"/>
              <a:ea typeface="Calibri" panose="020F0502020204030204" pitchFamily="34" charset="0"/>
              <a:cs typeface="Arial" panose="020B0604020202020204" pitchFamily="34" charset="0"/>
            </a:endParaRPr>
          </a:p>
          <a:p>
            <a:r>
              <a:rPr lang="en-US" sz="2400" dirty="0">
                <a:effectLst/>
                <a:latin typeface="Times New Roman" panose="02020603050405020304" pitchFamily="18" charset="0"/>
                <a:ea typeface="Calibri" panose="020F0502020204030204" pitchFamily="34" charset="0"/>
                <a:cs typeface="Arial" panose="020B0604020202020204" pitchFamily="34" charset="0"/>
              </a:rPr>
              <a:t>M</a:t>
            </a:r>
            <a:r>
              <a:rPr lang="hu-HU" sz="2400" dirty="0">
                <a:effectLst/>
                <a:latin typeface="Times New Roman" panose="02020603050405020304" pitchFamily="18" charset="0"/>
                <a:ea typeface="Calibri" panose="020F0502020204030204" pitchFamily="34" charset="0"/>
                <a:cs typeface="Arial" panose="020B0604020202020204" pitchFamily="34" charset="0"/>
              </a:rPr>
              <a:t>unkatársa – többek között - Csáki Frigyes, Frigyes Andor, </a:t>
            </a:r>
            <a:r>
              <a:rPr lang="hu-HU" sz="2400" dirty="0" err="1">
                <a:effectLst/>
                <a:latin typeface="Times New Roman" panose="02020603050405020304" pitchFamily="18" charset="0"/>
                <a:ea typeface="Calibri" panose="020F0502020204030204" pitchFamily="34" charset="0"/>
                <a:cs typeface="Arial" panose="020B0604020202020204" pitchFamily="34" charset="0"/>
              </a:rPr>
              <a:t>Tuschák</a:t>
            </a:r>
            <a:r>
              <a:rPr lang="hu-HU" sz="2400" dirty="0">
                <a:effectLst/>
                <a:latin typeface="Times New Roman" panose="02020603050405020304" pitchFamily="18" charset="0"/>
                <a:ea typeface="Calibri" panose="020F0502020204030204" pitchFamily="34" charset="0"/>
                <a:cs typeface="Arial" panose="020B0604020202020204" pitchFamily="34" charset="0"/>
              </a:rPr>
              <a:t> Róbert és Nagy István.  </a:t>
            </a:r>
            <a:endParaRPr lang="en-US" sz="2400" dirty="0">
              <a:effectLst/>
              <a:latin typeface="Times New Roman" panose="02020603050405020304" pitchFamily="18" charset="0"/>
              <a:ea typeface="Calibri" panose="020F0502020204030204" pitchFamily="34" charset="0"/>
              <a:cs typeface="Arial" panose="020B0604020202020204" pitchFamily="34" charset="0"/>
            </a:endParaRPr>
          </a:p>
          <a:p>
            <a:r>
              <a:rPr lang="en-US" sz="2400" dirty="0">
                <a:effectLst/>
                <a:latin typeface="Times New Roman" panose="02020603050405020304" pitchFamily="18" charset="0"/>
                <a:ea typeface="Calibri" panose="020F0502020204030204" pitchFamily="34" charset="0"/>
                <a:cs typeface="Arial" panose="020B0604020202020204" pitchFamily="34" charset="0"/>
              </a:rPr>
              <a:t>A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tanszékvezető</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hu-HU" sz="2400" dirty="0" err="1">
                <a:effectLst/>
                <a:latin typeface="Times New Roman" panose="02020603050405020304" pitchFamily="18" charset="0"/>
                <a:ea typeface="Calibri" panose="020F0502020204030204" pitchFamily="34" charset="0"/>
                <a:cs typeface="Arial" panose="020B0604020202020204" pitchFamily="34" charset="0"/>
              </a:rPr>
              <a:t>Benedikt</a:t>
            </a:r>
            <a:r>
              <a:rPr lang="hu-HU" sz="2400" dirty="0">
                <a:effectLst/>
                <a:latin typeface="Times New Roman" panose="02020603050405020304" pitchFamily="18" charset="0"/>
                <a:ea typeface="Calibri" panose="020F0502020204030204" pitchFamily="34" charset="0"/>
                <a:cs typeface="Arial" panose="020B0604020202020204" pitchFamily="34" charset="0"/>
              </a:rPr>
              <a:t> Ottó meghatározó szerepet játszott a mai SZTAKI egyik elődintézményének az AKI (Automatizálási Kutatóintézet) létrehozásában. </a:t>
            </a:r>
            <a:endParaRPr lang="en-US" sz="2400" dirty="0">
              <a:effectLst/>
              <a:latin typeface="Times New Roman" panose="02020603050405020304" pitchFamily="18" charset="0"/>
              <a:ea typeface="Calibri" panose="020F0502020204030204" pitchFamily="34" charset="0"/>
              <a:cs typeface="Arial" panose="020B0604020202020204" pitchFamily="34" charset="0"/>
            </a:endParaRPr>
          </a:p>
          <a:p>
            <a:r>
              <a:rPr lang="hu-HU" sz="2400" dirty="0">
                <a:effectLst/>
                <a:latin typeface="Times New Roman" panose="02020603050405020304" pitchFamily="18" charset="0"/>
                <a:ea typeface="Calibri" panose="020F0502020204030204" pitchFamily="34" charset="0"/>
                <a:cs typeface="Arial" panose="020B0604020202020204" pitchFamily="34" charset="0"/>
              </a:rPr>
              <a:t>Az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újonnan</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született</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hu-HU" sz="2400" dirty="0">
                <a:effectLst/>
                <a:latin typeface="Times New Roman" panose="02020603050405020304" pitchFamily="18" charset="0"/>
                <a:ea typeface="Calibri" panose="020F0502020204030204" pitchFamily="34" charset="0"/>
                <a:cs typeface="Arial" panose="020B0604020202020204" pitchFamily="34" charset="0"/>
              </a:rPr>
              <a:t>Automatizálási tanszék a  V1 épület) 5. emeletén kapott helyet. Laborjai az épület 4. és 5. emeletén, valamint a K épület alagsorában voltak. </a:t>
            </a:r>
            <a:endParaRPr lang="en-US" sz="2400" dirty="0">
              <a:effectLst/>
              <a:latin typeface="Times New Roman" panose="02020603050405020304" pitchFamily="18" charset="0"/>
              <a:ea typeface="Calibri" panose="020F0502020204030204" pitchFamily="34" charset="0"/>
              <a:cs typeface="Arial" panose="020B0604020202020204" pitchFamily="34" charset="0"/>
            </a:endParaRPr>
          </a:p>
          <a:p>
            <a:r>
              <a:rPr lang="hu-HU" sz="2400" dirty="0">
                <a:effectLst/>
                <a:latin typeface="Times New Roman" panose="02020603050405020304" pitchFamily="18" charset="0"/>
                <a:ea typeface="Calibri" panose="020F0502020204030204" pitchFamily="34" charset="0"/>
                <a:cs typeface="Arial" panose="020B0604020202020204" pitchFamily="34" charset="0"/>
              </a:rPr>
              <a:t>A tanszék munkatársai az alapítás évében 6 főállású oktató: Csáki Frigyes egyetemi tanár, Frigyes Andor egyetemi docens, Csik Gáspár egyetemi adjunktus, tanársegédek </a:t>
            </a:r>
            <a:r>
              <a:rPr lang="hu-HU" sz="2400" dirty="0" err="1">
                <a:effectLst/>
                <a:latin typeface="Times New Roman" panose="02020603050405020304" pitchFamily="18" charset="0"/>
                <a:ea typeface="Calibri" panose="020F0502020204030204" pitchFamily="34" charset="0"/>
                <a:cs typeface="Arial" panose="020B0604020202020204" pitchFamily="34" charset="0"/>
              </a:rPr>
              <a:t>Ipsits</a:t>
            </a:r>
            <a:r>
              <a:rPr lang="hu-HU" sz="2400" dirty="0">
                <a:effectLst/>
                <a:latin typeface="Times New Roman" panose="02020603050405020304" pitchFamily="18" charset="0"/>
                <a:ea typeface="Calibri" panose="020F0502020204030204" pitchFamily="34" charset="0"/>
                <a:cs typeface="Arial" panose="020B0604020202020204" pitchFamily="34" charset="0"/>
              </a:rPr>
              <a:t> Imre, Szilágyi Béla, Telkes Zoltán.</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sz="4000" dirty="0"/>
          </a:p>
        </p:txBody>
      </p:sp>
      <p:sp>
        <p:nvSpPr>
          <p:cNvPr id="4" name="Slide Number Placeholder 3">
            <a:extLst>
              <a:ext uri="{FF2B5EF4-FFF2-40B4-BE49-F238E27FC236}">
                <a16:creationId xmlns:a16="http://schemas.microsoft.com/office/drawing/2014/main" id="{9ED2334D-20AC-0D19-2B09-BECAF10FB455}"/>
              </a:ext>
            </a:extLst>
          </p:cNvPr>
          <p:cNvSpPr>
            <a:spLocks noGrp="1"/>
          </p:cNvSpPr>
          <p:nvPr>
            <p:ph type="sldNum" sz="quarter" idx="10"/>
          </p:nvPr>
        </p:nvSpPr>
        <p:spPr/>
        <p:txBody>
          <a:bodyPr/>
          <a:lstStyle/>
          <a:p>
            <a:fld id="{E60619B7-7253-4266-8DD2-30323879BAFD}" type="slidenum">
              <a:rPr lang="en-US" altLang="hu-HU" smtClean="0"/>
              <a:pPr/>
              <a:t>3</a:t>
            </a:fld>
            <a:endParaRPr lang="en-US" altLang="hu-HU"/>
          </a:p>
        </p:txBody>
      </p:sp>
    </p:spTree>
    <p:extLst>
      <p:ext uri="{BB962C8B-B14F-4D97-AF65-F5344CB8AC3E}">
        <p14:creationId xmlns:p14="http://schemas.microsoft.com/office/powerpoint/2010/main" val="6389015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0649E-4660-DCD2-D0EB-06BB0B78B3A7}"/>
              </a:ext>
            </a:extLst>
          </p:cNvPr>
          <p:cNvSpPr>
            <a:spLocks noGrp="1"/>
          </p:cNvSpPr>
          <p:nvPr>
            <p:ph type="title"/>
          </p:nvPr>
        </p:nvSpPr>
        <p:spPr/>
        <p:txBody>
          <a:bodyPr/>
          <a:lstStyle/>
          <a:p>
            <a:r>
              <a:rPr lang="en-US" dirty="0"/>
              <a:t>A </a:t>
            </a:r>
            <a:r>
              <a:rPr lang="en-US" dirty="0" err="1"/>
              <a:t>tanult</a:t>
            </a:r>
            <a:r>
              <a:rPr lang="en-US" dirty="0"/>
              <a:t> </a:t>
            </a:r>
            <a:r>
              <a:rPr lang="en-US" dirty="0" err="1"/>
              <a:t>leckék</a:t>
            </a:r>
            <a:endParaRPr lang="en-US" dirty="0"/>
          </a:p>
        </p:txBody>
      </p:sp>
      <p:sp>
        <p:nvSpPr>
          <p:cNvPr id="3" name="Subtitle 2">
            <a:extLst>
              <a:ext uri="{FF2B5EF4-FFF2-40B4-BE49-F238E27FC236}">
                <a16:creationId xmlns:a16="http://schemas.microsoft.com/office/drawing/2014/main" id="{282042BC-4FF0-6B61-443C-55B1181E4E74}"/>
              </a:ext>
            </a:extLst>
          </p:cNvPr>
          <p:cNvSpPr>
            <a:spLocks noGrp="1"/>
          </p:cNvSpPr>
          <p:nvPr>
            <p:ph type="subTitle" idx="1"/>
          </p:nvPr>
        </p:nvSpPr>
        <p:spPr/>
        <p:txBody>
          <a:bodyPr/>
          <a:lstStyle/>
          <a:p>
            <a:endParaRPr lang="en-US" dirty="0"/>
          </a:p>
        </p:txBody>
      </p:sp>
      <p:sp>
        <p:nvSpPr>
          <p:cNvPr id="4" name="Footer Placeholder 3">
            <a:extLst>
              <a:ext uri="{FF2B5EF4-FFF2-40B4-BE49-F238E27FC236}">
                <a16:creationId xmlns:a16="http://schemas.microsoft.com/office/drawing/2014/main" id="{41BEF3CE-5FE5-3A92-16BE-24E8DF1A967B}"/>
              </a:ext>
            </a:extLst>
          </p:cNvPr>
          <p:cNvSpPr>
            <a:spLocks noGrp="1"/>
          </p:cNvSpPr>
          <p:nvPr>
            <p:ph type="ftr" sz="quarter" idx="10"/>
          </p:nvPr>
        </p:nvSpPr>
        <p:spPr/>
        <p:txBody>
          <a:bodyPr/>
          <a:lstStyle/>
          <a:p>
            <a:r>
              <a:rPr lang="hu-HU"/>
              <a:t>AUT diasablon</a:t>
            </a:r>
            <a:endParaRPr lang="hu-HU" dirty="0"/>
          </a:p>
        </p:txBody>
      </p:sp>
      <p:sp>
        <p:nvSpPr>
          <p:cNvPr id="5" name="Slide Number Placeholder 4">
            <a:extLst>
              <a:ext uri="{FF2B5EF4-FFF2-40B4-BE49-F238E27FC236}">
                <a16:creationId xmlns:a16="http://schemas.microsoft.com/office/drawing/2014/main" id="{28CDD704-D7BB-0E69-C588-64D94C974CAD}"/>
              </a:ext>
            </a:extLst>
          </p:cNvPr>
          <p:cNvSpPr>
            <a:spLocks noGrp="1"/>
          </p:cNvSpPr>
          <p:nvPr>
            <p:ph type="sldNum" sz="quarter" idx="11"/>
          </p:nvPr>
        </p:nvSpPr>
        <p:spPr/>
        <p:txBody>
          <a:bodyPr/>
          <a:lstStyle/>
          <a:p>
            <a:fld id="{749F71C9-278E-471F-A52B-879E4728A843}" type="slidenum">
              <a:rPr lang="hu-HU" smtClean="0"/>
              <a:pPr/>
              <a:t>30</a:t>
            </a:fld>
            <a:endParaRPr lang="hu-HU" dirty="0"/>
          </a:p>
        </p:txBody>
      </p:sp>
      <p:sp>
        <p:nvSpPr>
          <p:cNvPr id="6" name="TextBox 5">
            <a:extLst>
              <a:ext uri="{FF2B5EF4-FFF2-40B4-BE49-F238E27FC236}">
                <a16:creationId xmlns:a16="http://schemas.microsoft.com/office/drawing/2014/main" id="{5368FB78-5717-88FE-9EDA-DBE4825A69E3}"/>
              </a:ext>
            </a:extLst>
          </p:cNvPr>
          <p:cNvSpPr txBox="1"/>
          <p:nvPr/>
        </p:nvSpPr>
        <p:spPr>
          <a:xfrm>
            <a:off x="218114" y="5863905"/>
            <a:ext cx="4276812" cy="369332"/>
          </a:xfrm>
          <a:prstGeom prst="rect">
            <a:avLst/>
          </a:prstGeom>
          <a:noFill/>
        </p:spPr>
        <p:txBody>
          <a:bodyPr wrap="none" rtlCol="0">
            <a:spAutoFit/>
          </a:bodyPr>
          <a:lstStyle/>
          <a:p>
            <a:r>
              <a:rPr lang="en-US" dirty="0" err="1"/>
              <a:t>Forrás</a:t>
            </a:r>
            <a:r>
              <a:rPr lang="en-US" dirty="0"/>
              <a:t>: Charaf Hassan, 2019, </a:t>
            </a:r>
            <a:r>
              <a:rPr lang="en-US" dirty="0" err="1"/>
              <a:t>megemlékezés</a:t>
            </a:r>
            <a:endParaRPr lang="en-US" dirty="0"/>
          </a:p>
        </p:txBody>
      </p:sp>
    </p:spTree>
    <p:extLst>
      <p:ext uri="{BB962C8B-B14F-4D97-AF65-F5344CB8AC3E}">
        <p14:creationId xmlns:p14="http://schemas.microsoft.com/office/powerpoint/2010/main" val="2831857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199"/>
            <a:ext cx="8229600" cy="868211"/>
          </a:xfrm>
        </p:spPr>
        <p:txBody>
          <a:bodyPr/>
          <a:lstStyle/>
          <a:p>
            <a:r>
              <a:rPr lang="en-US" dirty="0" err="1"/>
              <a:t>Leckék</a:t>
            </a:r>
            <a:r>
              <a:rPr lang="en-US" dirty="0"/>
              <a:t> 1</a:t>
            </a:r>
            <a:endParaRPr lang="hu-HU" dirty="0"/>
          </a:p>
        </p:txBody>
      </p:sp>
      <p:sp>
        <p:nvSpPr>
          <p:cNvPr id="3" name="Content Placeholder 2"/>
          <p:cNvSpPr>
            <a:spLocks noGrp="1"/>
          </p:cNvSpPr>
          <p:nvPr>
            <p:ph idx="1"/>
          </p:nvPr>
        </p:nvSpPr>
        <p:spPr>
          <a:xfrm>
            <a:off x="457199" y="895481"/>
            <a:ext cx="8522840" cy="5391807"/>
          </a:xfrm>
        </p:spPr>
        <p:txBody>
          <a:bodyPr>
            <a:noAutofit/>
          </a:bodyPr>
          <a:lstStyle/>
          <a:p>
            <a:pPr marL="457200" indent="-457200">
              <a:buFont typeface="+mj-lt"/>
              <a:buAutoNum type="arabicPeriod"/>
            </a:pPr>
            <a:r>
              <a:rPr lang="en-US" sz="2400" dirty="0" err="1"/>
              <a:t>Nincs</a:t>
            </a:r>
            <a:r>
              <a:rPr lang="en-US" sz="2400" dirty="0"/>
              <a:t> </a:t>
            </a:r>
            <a:r>
              <a:rPr lang="en-US" sz="2400" dirty="0" err="1"/>
              <a:t>sikeres</a:t>
            </a:r>
            <a:r>
              <a:rPr lang="en-US" sz="2400" dirty="0"/>
              <a:t> </a:t>
            </a:r>
            <a:r>
              <a:rPr lang="en-US" sz="2400" dirty="0" err="1"/>
              <a:t>mérnöki</a:t>
            </a:r>
            <a:r>
              <a:rPr lang="en-US" sz="2400" dirty="0"/>
              <a:t> </a:t>
            </a:r>
            <a:r>
              <a:rPr lang="en-US" sz="2400" dirty="0" err="1"/>
              <a:t>képzés</a:t>
            </a:r>
            <a:r>
              <a:rPr lang="en-US" sz="2400" dirty="0"/>
              <a:t> </a:t>
            </a:r>
            <a:r>
              <a:rPr lang="en-US" sz="2400" dirty="0" err="1"/>
              <a:t>ipar</a:t>
            </a:r>
            <a:r>
              <a:rPr lang="en-US" sz="2400" dirty="0"/>
              <a:t> </a:t>
            </a:r>
            <a:r>
              <a:rPr lang="en-US" sz="2400" dirty="0" err="1"/>
              <a:t>nélkül</a:t>
            </a:r>
            <a:r>
              <a:rPr lang="en-US" sz="2400" dirty="0"/>
              <a:t>. Meg </a:t>
            </a:r>
            <a:r>
              <a:rPr lang="en-US" sz="2400" dirty="0" err="1"/>
              <a:t>kell</a:t>
            </a:r>
            <a:r>
              <a:rPr lang="en-US" sz="2400" dirty="0"/>
              <a:t> </a:t>
            </a:r>
            <a:r>
              <a:rPr lang="en-US" sz="2400" dirty="0" err="1"/>
              <a:t>tudnunk</a:t>
            </a:r>
            <a:r>
              <a:rPr lang="en-US" sz="2400" dirty="0"/>
              <a:t> </a:t>
            </a:r>
            <a:r>
              <a:rPr lang="en-US" sz="2400" dirty="0" err="1"/>
              <a:t>szólítani</a:t>
            </a:r>
            <a:r>
              <a:rPr lang="en-US" sz="2400" dirty="0"/>
              <a:t> </a:t>
            </a:r>
            <a:r>
              <a:rPr lang="en-US" sz="2400" dirty="0" err="1"/>
              <a:t>az</a:t>
            </a:r>
            <a:r>
              <a:rPr lang="en-US" sz="2400" dirty="0"/>
              <a:t> </a:t>
            </a:r>
            <a:r>
              <a:rPr lang="en-US" sz="2400" dirty="0" err="1"/>
              <a:t>ipart</a:t>
            </a:r>
            <a:r>
              <a:rPr lang="en-US" sz="2400" dirty="0"/>
              <a:t> és </a:t>
            </a:r>
            <a:r>
              <a:rPr lang="en-US" sz="2400" dirty="0" err="1"/>
              <a:t>együttdolgozni</a:t>
            </a:r>
            <a:r>
              <a:rPr lang="en-US" sz="2400" dirty="0"/>
              <a:t>.</a:t>
            </a:r>
          </a:p>
          <a:p>
            <a:pPr marL="457200" indent="-457200">
              <a:buFont typeface="+mj-lt"/>
              <a:buAutoNum type="arabicPeriod"/>
            </a:pPr>
            <a:r>
              <a:rPr lang="en-US" sz="2400" dirty="0" err="1"/>
              <a:t>Akkor</a:t>
            </a:r>
            <a:r>
              <a:rPr lang="en-US" sz="2400" dirty="0"/>
              <a:t> </a:t>
            </a:r>
            <a:r>
              <a:rPr lang="en-US" sz="2400" dirty="0" err="1"/>
              <a:t>jó</a:t>
            </a:r>
            <a:r>
              <a:rPr lang="en-US" sz="2400" dirty="0"/>
              <a:t> </a:t>
            </a:r>
            <a:r>
              <a:rPr lang="en-US" sz="2400" dirty="0" err="1"/>
              <a:t>egy</a:t>
            </a:r>
            <a:r>
              <a:rPr lang="en-US" sz="2400" dirty="0"/>
              <a:t> </a:t>
            </a:r>
            <a:r>
              <a:rPr lang="en-US" sz="2400" dirty="0" err="1"/>
              <a:t>vezető</a:t>
            </a:r>
            <a:r>
              <a:rPr lang="en-US" sz="2400" dirty="0"/>
              <a:t>, ha </a:t>
            </a:r>
            <a:r>
              <a:rPr lang="en-US" sz="2400" dirty="0" err="1"/>
              <a:t>körülveszi</a:t>
            </a:r>
            <a:r>
              <a:rPr lang="en-US" sz="2400" dirty="0"/>
              <a:t> </a:t>
            </a:r>
            <a:r>
              <a:rPr lang="en-US" sz="2400" dirty="0" err="1"/>
              <a:t>magát</a:t>
            </a:r>
            <a:r>
              <a:rPr lang="en-US" sz="2400" dirty="0"/>
              <a:t> </a:t>
            </a:r>
            <a:r>
              <a:rPr lang="en-US" sz="2400" dirty="0" err="1"/>
              <a:t>jó</a:t>
            </a:r>
            <a:r>
              <a:rPr lang="en-US" sz="2400" dirty="0"/>
              <a:t>, </a:t>
            </a:r>
            <a:r>
              <a:rPr lang="en-US" sz="2400" dirty="0" err="1"/>
              <a:t>tehetséges</a:t>
            </a:r>
            <a:r>
              <a:rPr lang="en-US" sz="2400" dirty="0"/>
              <a:t> </a:t>
            </a:r>
            <a:r>
              <a:rPr lang="en-US" sz="2400" dirty="0" err="1"/>
              <a:t>emberekkel</a:t>
            </a:r>
            <a:r>
              <a:rPr lang="en-US" sz="2400" dirty="0"/>
              <a:t>. </a:t>
            </a:r>
            <a:r>
              <a:rPr lang="en-US" sz="2400" dirty="0" err="1"/>
              <a:t>Idézet</a:t>
            </a:r>
            <a:r>
              <a:rPr lang="en-US" sz="2400" dirty="0"/>
              <a:t>: “</a:t>
            </a:r>
            <a:r>
              <a:rPr lang="en-US" sz="2400" dirty="0" err="1"/>
              <a:t>Ezt</a:t>
            </a:r>
            <a:r>
              <a:rPr lang="en-US" sz="2400" dirty="0"/>
              <a:t> a </a:t>
            </a:r>
            <a:r>
              <a:rPr lang="en-US" sz="2400" dirty="0" err="1"/>
              <a:t>csoportot</a:t>
            </a:r>
            <a:r>
              <a:rPr lang="en-US" sz="2400" dirty="0"/>
              <a:t>   </a:t>
            </a:r>
            <a:r>
              <a:rPr lang="en-US" sz="2400" dirty="0" err="1"/>
              <a:t>bűvésztanszéknek</a:t>
            </a:r>
            <a:r>
              <a:rPr lang="en-US" sz="2400" dirty="0"/>
              <a:t> </a:t>
            </a:r>
            <a:r>
              <a:rPr lang="en-US" sz="2400" dirty="0" err="1"/>
              <a:t>nevezte</a:t>
            </a:r>
            <a:r>
              <a:rPr lang="en-US" sz="2400" dirty="0"/>
              <a:t>, </a:t>
            </a:r>
            <a:r>
              <a:rPr lang="en-US" sz="2400" dirty="0" err="1"/>
              <a:t>amelynek</a:t>
            </a:r>
            <a:r>
              <a:rPr lang="en-US" sz="2400" dirty="0"/>
              <a:t> </a:t>
            </a:r>
            <a:r>
              <a:rPr lang="en-US" sz="2400" dirty="0" err="1"/>
              <a:t>vezetőjét</a:t>
            </a:r>
            <a:r>
              <a:rPr lang="en-US" sz="2400" dirty="0"/>
              <a:t> – </a:t>
            </a:r>
            <a:r>
              <a:rPr lang="en-US" sz="2400" dirty="0" err="1"/>
              <a:t>így</a:t>
            </a:r>
            <a:r>
              <a:rPr lang="en-US" sz="2400" dirty="0"/>
              <a:t> </a:t>
            </a:r>
            <a:r>
              <a:rPr lang="en-US" sz="2400" dirty="0" err="1"/>
              <a:t>fogalmazott</a:t>
            </a:r>
            <a:r>
              <a:rPr lang="en-US" sz="2400" dirty="0"/>
              <a:t> - a </a:t>
            </a:r>
            <a:r>
              <a:rPr lang="en-US" sz="2400" dirty="0" err="1"/>
              <a:t>boszorkánymestert</a:t>
            </a:r>
            <a:r>
              <a:rPr lang="en-US" sz="2400" dirty="0"/>
              <a:t>, </a:t>
            </a:r>
            <a:r>
              <a:rPr lang="en-US" sz="2400" dirty="0" err="1"/>
              <a:t>aki</a:t>
            </a:r>
            <a:r>
              <a:rPr lang="en-US" sz="2400" dirty="0"/>
              <a:t> </a:t>
            </a:r>
            <a:r>
              <a:rPr lang="en-US" sz="2400" dirty="0" err="1"/>
              <a:t>maga</a:t>
            </a:r>
            <a:r>
              <a:rPr lang="en-US" sz="2400" dirty="0"/>
              <a:t> </a:t>
            </a:r>
            <a:r>
              <a:rPr lang="en-US" sz="2400" dirty="0" err="1"/>
              <a:t>köré</a:t>
            </a:r>
            <a:r>
              <a:rPr lang="en-US" sz="2400" dirty="0"/>
              <a:t> </a:t>
            </a:r>
            <a:r>
              <a:rPr lang="en-US" sz="2400" dirty="0" err="1"/>
              <a:t>gyűjtötte</a:t>
            </a:r>
            <a:r>
              <a:rPr lang="en-US" sz="2400" dirty="0"/>
              <a:t> </a:t>
            </a:r>
            <a:r>
              <a:rPr lang="en-US" sz="2400" dirty="0" err="1"/>
              <a:t>fiókáit</a:t>
            </a:r>
            <a:r>
              <a:rPr lang="en-US" sz="2400" dirty="0"/>
              <a:t> és </a:t>
            </a:r>
            <a:r>
              <a:rPr lang="en-US" sz="2400" dirty="0" err="1"/>
              <a:t>új</a:t>
            </a:r>
            <a:r>
              <a:rPr lang="en-US" sz="2400" dirty="0"/>
              <a:t> </a:t>
            </a:r>
            <a:r>
              <a:rPr lang="en-US" sz="2400" dirty="0" err="1"/>
              <a:t>varázslatok</a:t>
            </a:r>
            <a:r>
              <a:rPr lang="en-US" sz="2400" dirty="0"/>
              <a:t> </a:t>
            </a:r>
            <a:r>
              <a:rPr lang="en-US" sz="2400" dirty="0" err="1"/>
              <a:t>bűvölete</a:t>
            </a:r>
            <a:r>
              <a:rPr lang="en-US" sz="2400" dirty="0"/>
              <a:t> </a:t>
            </a:r>
            <a:r>
              <a:rPr lang="en-US" sz="2400" dirty="0" err="1"/>
              <a:t>felé</a:t>
            </a:r>
            <a:r>
              <a:rPr lang="en-US" sz="2400" dirty="0"/>
              <a:t> </a:t>
            </a:r>
            <a:r>
              <a:rPr lang="en-US" sz="2400" dirty="0" err="1"/>
              <a:t>vezette</a:t>
            </a:r>
            <a:r>
              <a:rPr lang="en-US" sz="2400" dirty="0"/>
              <a:t> </a:t>
            </a:r>
            <a:r>
              <a:rPr lang="en-US" sz="2400" dirty="0" err="1"/>
              <a:t>őket</a:t>
            </a:r>
            <a:r>
              <a:rPr lang="en-US" sz="2400" dirty="0"/>
              <a:t>, Kovács Károly </a:t>
            </a:r>
            <a:r>
              <a:rPr lang="en-US" sz="2400" dirty="0" err="1"/>
              <a:t>Pálnak</a:t>
            </a:r>
            <a:r>
              <a:rPr lang="en-US" sz="2400" dirty="0"/>
              <a:t> </a:t>
            </a:r>
            <a:r>
              <a:rPr lang="en-US" sz="2400" dirty="0" err="1"/>
              <a:t>hívták</a:t>
            </a:r>
            <a:r>
              <a:rPr lang="en-US" sz="2400" dirty="0"/>
              <a:t>. </a:t>
            </a:r>
            <a:r>
              <a:rPr lang="en-US" sz="2400" dirty="0" err="1"/>
              <a:t>Ebből</a:t>
            </a:r>
            <a:r>
              <a:rPr lang="en-US" sz="2400" dirty="0"/>
              <a:t> a </a:t>
            </a:r>
            <a:r>
              <a:rPr lang="en-US" sz="2400" dirty="0" err="1"/>
              <a:t>fészekaljból</a:t>
            </a:r>
            <a:r>
              <a:rPr lang="en-US" sz="2400" dirty="0"/>
              <a:t> indult </a:t>
            </a:r>
            <a:r>
              <a:rPr lang="en-US" sz="2400" dirty="0" err="1"/>
              <a:t>négy</a:t>
            </a:r>
            <a:r>
              <a:rPr lang="en-US" sz="2400" dirty="0"/>
              <a:t> </a:t>
            </a:r>
            <a:r>
              <a:rPr lang="en-US" sz="2400" dirty="0" err="1"/>
              <a:t>fiatal</a:t>
            </a:r>
            <a:r>
              <a:rPr lang="en-US" sz="2400" dirty="0"/>
              <a:t>, és a </a:t>
            </a:r>
            <a:r>
              <a:rPr lang="en-US" sz="2400" dirty="0" err="1"/>
              <a:t>szomszédosból</a:t>
            </a:r>
            <a:r>
              <a:rPr lang="en-US" sz="2400" dirty="0"/>
              <a:t> </a:t>
            </a:r>
            <a:r>
              <a:rPr lang="en-US" sz="2400" dirty="0" err="1"/>
              <a:t>még</a:t>
            </a:r>
            <a:r>
              <a:rPr lang="en-US" sz="2400" dirty="0"/>
              <a:t> </a:t>
            </a:r>
            <a:r>
              <a:rPr lang="en-US" sz="2400" dirty="0" err="1"/>
              <a:t>egy</a:t>
            </a:r>
            <a:r>
              <a:rPr lang="en-US" sz="2400" dirty="0"/>
              <a:t> </a:t>
            </a:r>
            <a:r>
              <a:rPr lang="en-US" sz="2400" dirty="0" err="1"/>
              <a:t>ötödik</a:t>
            </a:r>
            <a:r>
              <a:rPr lang="en-US" sz="2400" dirty="0"/>
              <a:t> </a:t>
            </a:r>
            <a:r>
              <a:rPr lang="en-US" sz="2400" dirty="0" err="1"/>
              <a:t>csatlakozott</a:t>
            </a:r>
            <a:r>
              <a:rPr lang="en-US" sz="2400" dirty="0"/>
              <a:t> </a:t>
            </a:r>
            <a:r>
              <a:rPr lang="en-US" sz="2400" dirty="0" err="1"/>
              <a:t>hozzájuk</a:t>
            </a:r>
            <a:r>
              <a:rPr lang="en-US" sz="2400" dirty="0"/>
              <a:t>. A </a:t>
            </a:r>
            <a:r>
              <a:rPr lang="en-US" sz="2400" dirty="0" err="1"/>
              <a:t>folyamat</a:t>
            </a:r>
            <a:r>
              <a:rPr lang="en-US" sz="2400" dirty="0"/>
              <a:t> </a:t>
            </a:r>
            <a:r>
              <a:rPr lang="en-US" sz="2400" dirty="0" err="1"/>
              <a:t>motorjaivá</a:t>
            </a:r>
            <a:r>
              <a:rPr lang="en-US" sz="2400" dirty="0"/>
              <a:t> </a:t>
            </a:r>
            <a:r>
              <a:rPr lang="en-US" sz="2400" dirty="0" err="1"/>
              <a:t>váltak</a:t>
            </a:r>
            <a:r>
              <a:rPr lang="en-US" sz="2400" dirty="0"/>
              <a:t>, </a:t>
            </a:r>
            <a:r>
              <a:rPr lang="en-US" sz="2400" dirty="0" err="1"/>
              <a:t>ezer</a:t>
            </a:r>
            <a:r>
              <a:rPr lang="en-US" sz="2400" dirty="0"/>
              <a:t> </a:t>
            </a:r>
            <a:r>
              <a:rPr lang="en-US" sz="2400" dirty="0" err="1"/>
              <a:t>szállal</a:t>
            </a:r>
            <a:r>
              <a:rPr lang="en-US" sz="2400" dirty="0"/>
              <a:t> </a:t>
            </a:r>
            <a:r>
              <a:rPr lang="en-US" sz="2400" dirty="0" err="1"/>
              <a:t>kötődtek</a:t>
            </a:r>
            <a:r>
              <a:rPr lang="en-US" sz="2400" dirty="0"/>
              <a:t> a </a:t>
            </a:r>
            <a:r>
              <a:rPr lang="en-US" sz="2400" dirty="0" err="1"/>
              <a:t>Villamosmérnöki</a:t>
            </a:r>
            <a:r>
              <a:rPr lang="en-US" sz="2400" dirty="0"/>
              <a:t> Kar </a:t>
            </a:r>
            <a:r>
              <a:rPr lang="en-US" sz="2400" dirty="0" err="1"/>
              <a:t>fejlődéséhez</a:t>
            </a:r>
            <a:r>
              <a:rPr lang="en-US" sz="2400" dirty="0"/>
              <a:t>, </a:t>
            </a:r>
            <a:r>
              <a:rPr lang="en-US" sz="2400" dirty="0" err="1"/>
              <a:t>később</a:t>
            </a:r>
            <a:r>
              <a:rPr lang="en-US" sz="2400" dirty="0"/>
              <a:t> a Kar </a:t>
            </a:r>
            <a:r>
              <a:rPr lang="en-US" sz="2400" dirty="0" err="1"/>
              <a:t>professzorai</a:t>
            </a:r>
            <a:r>
              <a:rPr lang="en-US" sz="2400" dirty="0"/>
              <a:t> </a:t>
            </a:r>
            <a:r>
              <a:rPr lang="en-US" sz="2400" dirty="0" err="1"/>
              <a:t>lettek</a:t>
            </a:r>
            <a:r>
              <a:rPr lang="en-US" sz="2400" dirty="0"/>
              <a:t>: </a:t>
            </a:r>
            <a:r>
              <a:rPr lang="en-US" sz="2400" dirty="0" err="1"/>
              <a:t>Csáki</a:t>
            </a:r>
            <a:r>
              <a:rPr lang="en-US" sz="2400" dirty="0"/>
              <a:t> Frigyes, Frigyes </a:t>
            </a:r>
            <a:r>
              <a:rPr lang="en-US" sz="2400" dirty="0" err="1"/>
              <a:t>Andor</a:t>
            </a:r>
            <a:r>
              <a:rPr lang="en-US" sz="2400" dirty="0"/>
              <a:t>, </a:t>
            </a:r>
            <a:r>
              <a:rPr lang="en-US" sz="2400" dirty="0" err="1"/>
              <a:t>Rácz</a:t>
            </a:r>
            <a:r>
              <a:rPr lang="en-US" sz="2400" dirty="0"/>
              <a:t> István, Schnell László, </a:t>
            </a:r>
            <a:r>
              <a:rPr lang="en-US" sz="2400" dirty="0" err="1"/>
              <a:t>Tuschák</a:t>
            </a:r>
            <a:r>
              <a:rPr lang="en-US" sz="2400" dirty="0"/>
              <a:t> </a:t>
            </a:r>
            <a:r>
              <a:rPr lang="en-US" sz="2400" dirty="0" err="1"/>
              <a:t>Róbert</a:t>
            </a:r>
            <a:r>
              <a:rPr lang="en-US" sz="2400" dirty="0"/>
              <a:t>. </a:t>
            </a:r>
            <a:r>
              <a:rPr lang="en-US" sz="2400" dirty="0" err="1"/>
              <a:t>Határtalanul</a:t>
            </a:r>
            <a:r>
              <a:rPr lang="en-US" sz="2400" dirty="0"/>
              <a:t> </a:t>
            </a:r>
            <a:r>
              <a:rPr lang="en-US" sz="2400" dirty="0" err="1"/>
              <a:t>büszke</a:t>
            </a:r>
            <a:r>
              <a:rPr lang="en-US" sz="2400" dirty="0"/>
              <a:t> volt </a:t>
            </a:r>
            <a:r>
              <a:rPr lang="en-US" sz="2400" dirty="0" err="1"/>
              <a:t>arra</a:t>
            </a:r>
            <a:r>
              <a:rPr lang="en-US" sz="2400" dirty="0"/>
              <a:t>, </a:t>
            </a:r>
            <a:r>
              <a:rPr lang="en-US" sz="2400" dirty="0" err="1"/>
              <a:t>hogy</a:t>
            </a:r>
            <a:r>
              <a:rPr lang="en-US" sz="2400" dirty="0"/>
              <a:t> </a:t>
            </a:r>
            <a:r>
              <a:rPr lang="en-US" sz="2400" dirty="0" err="1"/>
              <a:t>tagja</a:t>
            </a:r>
            <a:r>
              <a:rPr lang="en-US" sz="2400" dirty="0"/>
              <a:t> volt </a:t>
            </a:r>
            <a:r>
              <a:rPr lang="en-US" sz="2400" dirty="0" err="1"/>
              <a:t>ennek</a:t>
            </a:r>
            <a:r>
              <a:rPr lang="en-US" sz="2400" dirty="0"/>
              <a:t> </a:t>
            </a:r>
            <a:r>
              <a:rPr lang="en-US" sz="2400" dirty="0" err="1"/>
              <a:t>az</a:t>
            </a:r>
            <a:r>
              <a:rPr lang="en-US" sz="2400" dirty="0"/>
              <a:t> </a:t>
            </a:r>
            <a:r>
              <a:rPr lang="en-US" sz="2400" dirty="0" err="1"/>
              <a:t>ötösnek</a:t>
            </a:r>
            <a:r>
              <a:rPr lang="en-US" sz="2400" dirty="0"/>
              <a:t>. “</a:t>
            </a:r>
          </a:p>
          <a:p>
            <a:pPr marL="457200" indent="-457200">
              <a:buFont typeface="+mj-lt"/>
              <a:buAutoNum type="arabicPeriod"/>
            </a:pPr>
            <a:endParaRPr lang="en-US" sz="2400" dirty="0"/>
          </a:p>
        </p:txBody>
      </p:sp>
      <p:sp>
        <p:nvSpPr>
          <p:cNvPr id="4" name="Slide Number Placeholder 3"/>
          <p:cNvSpPr>
            <a:spLocks noGrp="1"/>
          </p:cNvSpPr>
          <p:nvPr>
            <p:ph type="sldNum" sz="quarter" idx="10"/>
          </p:nvPr>
        </p:nvSpPr>
        <p:spPr/>
        <p:txBody>
          <a:bodyPr/>
          <a:lstStyle/>
          <a:p>
            <a:fld id="{E60619B7-7253-4266-8DD2-30323879BAFD}" type="slidenum">
              <a:rPr lang="en-US" altLang="hu-HU" smtClean="0"/>
              <a:pPr/>
              <a:t>31</a:t>
            </a:fld>
            <a:endParaRPr lang="en-US" altLang="hu-HU"/>
          </a:p>
        </p:txBody>
      </p:sp>
    </p:spTree>
    <p:extLst>
      <p:ext uri="{BB962C8B-B14F-4D97-AF65-F5344CB8AC3E}">
        <p14:creationId xmlns:p14="http://schemas.microsoft.com/office/powerpoint/2010/main" val="93386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199"/>
            <a:ext cx="8229600" cy="868211"/>
          </a:xfrm>
        </p:spPr>
        <p:txBody>
          <a:bodyPr/>
          <a:lstStyle/>
          <a:p>
            <a:r>
              <a:rPr lang="en-US" dirty="0" err="1"/>
              <a:t>Leckék</a:t>
            </a:r>
            <a:r>
              <a:rPr lang="en-US" dirty="0"/>
              <a:t> 2</a:t>
            </a:r>
            <a:endParaRPr lang="hu-HU" dirty="0"/>
          </a:p>
        </p:txBody>
      </p:sp>
      <p:sp>
        <p:nvSpPr>
          <p:cNvPr id="3" name="Content Placeholder 2"/>
          <p:cNvSpPr>
            <a:spLocks noGrp="1"/>
          </p:cNvSpPr>
          <p:nvPr>
            <p:ph idx="1"/>
          </p:nvPr>
        </p:nvSpPr>
        <p:spPr>
          <a:xfrm>
            <a:off x="457199" y="895481"/>
            <a:ext cx="8522840" cy="5391807"/>
          </a:xfrm>
        </p:spPr>
        <p:txBody>
          <a:bodyPr>
            <a:noAutofit/>
          </a:bodyPr>
          <a:lstStyle/>
          <a:p>
            <a:pPr marL="514350" indent="-514350">
              <a:buFont typeface="+mj-lt"/>
              <a:buAutoNum type="arabicPeriod" startAt="3"/>
            </a:pPr>
            <a:r>
              <a:rPr lang="en-US" dirty="0"/>
              <a:t>Az </a:t>
            </a:r>
            <a:r>
              <a:rPr lang="en-US" dirty="0" err="1"/>
              <a:t>egyetemek</a:t>
            </a:r>
            <a:r>
              <a:rPr lang="en-US" dirty="0"/>
              <a:t> </a:t>
            </a:r>
            <a:r>
              <a:rPr lang="en-US" dirty="0" err="1"/>
              <a:t>alapvető</a:t>
            </a:r>
            <a:r>
              <a:rPr lang="en-US" dirty="0"/>
              <a:t> </a:t>
            </a:r>
            <a:r>
              <a:rPr lang="en-US" dirty="0" err="1"/>
              <a:t>célja</a:t>
            </a:r>
            <a:r>
              <a:rPr lang="en-US" dirty="0"/>
              <a:t> a </a:t>
            </a:r>
            <a:r>
              <a:rPr lang="en-US" dirty="0" err="1"/>
              <a:t>professzionális</a:t>
            </a:r>
            <a:r>
              <a:rPr lang="en-US" dirty="0"/>
              <a:t> </a:t>
            </a:r>
            <a:r>
              <a:rPr lang="en-US" dirty="0" err="1"/>
              <a:t>szakmai</a:t>
            </a:r>
            <a:r>
              <a:rPr lang="en-US" dirty="0"/>
              <a:t> </a:t>
            </a:r>
            <a:r>
              <a:rPr lang="en-US" dirty="0" err="1"/>
              <a:t>utánpótlás</a:t>
            </a:r>
            <a:r>
              <a:rPr lang="en-US" dirty="0"/>
              <a:t> </a:t>
            </a:r>
            <a:r>
              <a:rPr lang="en-US" dirty="0" err="1"/>
              <a:t>képzése</a:t>
            </a:r>
            <a:r>
              <a:rPr lang="en-US" dirty="0"/>
              <a:t>, </a:t>
            </a:r>
            <a:r>
              <a:rPr lang="en-US" dirty="0" err="1"/>
              <a:t>amely</a:t>
            </a:r>
            <a:r>
              <a:rPr lang="en-US" dirty="0"/>
              <a:t> </a:t>
            </a:r>
            <a:r>
              <a:rPr lang="en-US" dirty="0" err="1"/>
              <a:t>egyaránt</a:t>
            </a:r>
            <a:r>
              <a:rPr lang="en-US" dirty="0"/>
              <a:t> </a:t>
            </a:r>
            <a:r>
              <a:rPr lang="en-US" dirty="0" err="1"/>
              <a:t>épül</a:t>
            </a:r>
            <a:r>
              <a:rPr lang="en-US" dirty="0"/>
              <a:t> </a:t>
            </a:r>
            <a:r>
              <a:rPr lang="en-US" dirty="0" err="1"/>
              <a:t>az</a:t>
            </a:r>
            <a:r>
              <a:rPr lang="en-US" dirty="0"/>
              <a:t> </a:t>
            </a:r>
            <a:r>
              <a:rPr lang="en-US" dirty="0" err="1"/>
              <a:t>igényes</a:t>
            </a:r>
            <a:r>
              <a:rPr lang="en-US" dirty="0"/>
              <a:t> </a:t>
            </a:r>
            <a:r>
              <a:rPr lang="en-US" dirty="0" err="1"/>
              <a:t>oktatásra</a:t>
            </a:r>
            <a:r>
              <a:rPr lang="en-US" dirty="0"/>
              <a:t> és </a:t>
            </a:r>
            <a:r>
              <a:rPr lang="en-US" dirty="0" err="1"/>
              <a:t>jelentős</a:t>
            </a:r>
            <a:r>
              <a:rPr lang="en-US" dirty="0"/>
              <a:t> </a:t>
            </a:r>
            <a:r>
              <a:rPr lang="en-US" dirty="0" err="1"/>
              <a:t>kutatások</a:t>
            </a:r>
            <a:r>
              <a:rPr lang="en-US" dirty="0"/>
              <a:t> </a:t>
            </a:r>
            <a:r>
              <a:rPr lang="en-US" dirty="0" err="1"/>
              <a:t>végzésére</a:t>
            </a:r>
            <a:r>
              <a:rPr lang="en-US" dirty="0"/>
              <a:t>. </a:t>
            </a:r>
            <a:r>
              <a:rPr lang="en-US" dirty="0" err="1"/>
              <a:t>Azt</a:t>
            </a:r>
            <a:r>
              <a:rPr lang="en-US" dirty="0"/>
              <a:t> </a:t>
            </a:r>
            <a:r>
              <a:rPr lang="en-US" dirty="0" err="1"/>
              <a:t>vallotta</a:t>
            </a:r>
            <a:r>
              <a:rPr lang="en-US" dirty="0"/>
              <a:t>, </a:t>
            </a:r>
            <a:r>
              <a:rPr lang="en-US" dirty="0" err="1"/>
              <a:t>hogy</a:t>
            </a:r>
            <a:r>
              <a:rPr lang="en-US" dirty="0"/>
              <a:t> </a:t>
            </a:r>
            <a:r>
              <a:rPr lang="en-US" dirty="0" err="1"/>
              <a:t>önálló</a:t>
            </a:r>
            <a:r>
              <a:rPr lang="en-US" dirty="0"/>
              <a:t>, </a:t>
            </a:r>
            <a:r>
              <a:rPr lang="en-US" dirty="0" err="1"/>
              <a:t>kreatív</a:t>
            </a:r>
            <a:r>
              <a:rPr lang="en-US" dirty="0"/>
              <a:t> és </a:t>
            </a:r>
            <a:r>
              <a:rPr lang="en-US" dirty="0" err="1"/>
              <a:t>intuitív</a:t>
            </a:r>
            <a:r>
              <a:rPr lang="en-US" dirty="0"/>
              <a:t> </a:t>
            </a:r>
            <a:r>
              <a:rPr lang="en-US" dirty="0" err="1"/>
              <a:t>gondolkozással</a:t>
            </a:r>
            <a:r>
              <a:rPr lang="en-US" dirty="0"/>
              <a:t> </a:t>
            </a:r>
            <a:r>
              <a:rPr lang="en-US" dirty="0" err="1"/>
              <a:t>párosult</a:t>
            </a:r>
            <a:r>
              <a:rPr lang="en-US" dirty="0"/>
              <a:t> modern </a:t>
            </a:r>
            <a:r>
              <a:rPr lang="en-US" dirty="0" err="1"/>
              <a:t>szakmai</a:t>
            </a:r>
            <a:r>
              <a:rPr lang="en-US" dirty="0"/>
              <a:t> </a:t>
            </a:r>
            <a:r>
              <a:rPr lang="en-US" dirty="0" err="1"/>
              <a:t>ismereteket</a:t>
            </a:r>
            <a:r>
              <a:rPr lang="en-US" dirty="0"/>
              <a:t> </a:t>
            </a:r>
            <a:r>
              <a:rPr lang="en-US" dirty="0" err="1"/>
              <a:t>attól</a:t>
            </a:r>
            <a:r>
              <a:rPr lang="en-US" dirty="0"/>
              <a:t> </a:t>
            </a:r>
            <a:r>
              <a:rPr lang="en-US" dirty="0" err="1"/>
              <a:t>lehet</a:t>
            </a:r>
            <a:r>
              <a:rPr lang="en-US" dirty="0"/>
              <a:t> </a:t>
            </a:r>
            <a:r>
              <a:rPr lang="en-US" dirty="0" err="1"/>
              <a:t>igazán</a:t>
            </a:r>
            <a:r>
              <a:rPr lang="en-US" dirty="0"/>
              <a:t> </a:t>
            </a:r>
            <a:r>
              <a:rPr lang="en-US" dirty="0" err="1"/>
              <a:t>megtanulni</a:t>
            </a:r>
            <a:r>
              <a:rPr lang="en-US" dirty="0"/>
              <a:t>, </a:t>
            </a:r>
            <a:r>
              <a:rPr lang="en-US" dirty="0" err="1"/>
              <a:t>aki</a:t>
            </a:r>
            <a:r>
              <a:rPr lang="en-US" dirty="0"/>
              <a:t> </a:t>
            </a:r>
            <a:r>
              <a:rPr lang="en-US" dirty="0" err="1"/>
              <a:t>nem</a:t>
            </a:r>
            <a:r>
              <a:rPr lang="en-US" dirty="0"/>
              <a:t> </a:t>
            </a:r>
            <a:r>
              <a:rPr lang="en-US" dirty="0" err="1"/>
              <a:t>csak</a:t>
            </a:r>
            <a:r>
              <a:rPr lang="en-US" dirty="0"/>
              <a:t> </a:t>
            </a:r>
            <a:r>
              <a:rPr lang="en-US" dirty="0" err="1"/>
              <a:t>oktatja</a:t>
            </a:r>
            <a:r>
              <a:rPr lang="en-US" dirty="0"/>
              <a:t>, de </a:t>
            </a:r>
            <a:r>
              <a:rPr lang="en-US" dirty="0" err="1"/>
              <a:t>valamilyen</a:t>
            </a:r>
            <a:r>
              <a:rPr lang="en-US" dirty="0"/>
              <a:t> </a:t>
            </a:r>
            <a:r>
              <a:rPr lang="en-US" dirty="0" err="1"/>
              <a:t>formában</a:t>
            </a:r>
            <a:r>
              <a:rPr lang="en-US" dirty="0"/>
              <a:t> </a:t>
            </a:r>
            <a:r>
              <a:rPr lang="en-US" dirty="0" err="1"/>
              <a:t>műveli</a:t>
            </a:r>
            <a:r>
              <a:rPr lang="en-US" dirty="0"/>
              <a:t> is a </a:t>
            </a:r>
            <a:r>
              <a:rPr lang="en-US" dirty="0" err="1"/>
              <a:t>szakmát</a:t>
            </a:r>
            <a:r>
              <a:rPr lang="en-US" dirty="0"/>
              <a:t>.</a:t>
            </a:r>
            <a:endParaRPr lang="en-US" sz="2400" dirty="0"/>
          </a:p>
        </p:txBody>
      </p:sp>
      <p:sp>
        <p:nvSpPr>
          <p:cNvPr id="4" name="Slide Number Placeholder 3"/>
          <p:cNvSpPr>
            <a:spLocks noGrp="1"/>
          </p:cNvSpPr>
          <p:nvPr>
            <p:ph type="sldNum" sz="quarter" idx="10"/>
          </p:nvPr>
        </p:nvSpPr>
        <p:spPr/>
        <p:txBody>
          <a:bodyPr/>
          <a:lstStyle/>
          <a:p>
            <a:fld id="{E60619B7-7253-4266-8DD2-30323879BAFD}" type="slidenum">
              <a:rPr lang="en-US" altLang="hu-HU" smtClean="0"/>
              <a:pPr/>
              <a:t>32</a:t>
            </a:fld>
            <a:endParaRPr lang="en-US" altLang="hu-HU"/>
          </a:p>
        </p:txBody>
      </p:sp>
    </p:spTree>
    <p:extLst>
      <p:ext uri="{BB962C8B-B14F-4D97-AF65-F5344CB8AC3E}">
        <p14:creationId xmlns:p14="http://schemas.microsoft.com/office/powerpoint/2010/main" val="173184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47004EC-E144-4752-B41F-8553874E20D4}"/>
              </a:ext>
            </a:extLst>
          </p:cNvPr>
          <p:cNvSpPr>
            <a:spLocks noGrp="1"/>
          </p:cNvSpPr>
          <p:nvPr>
            <p:ph type="ctrTitle"/>
          </p:nvPr>
        </p:nvSpPr>
        <p:spPr/>
        <p:txBody>
          <a:bodyPr>
            <a:normAutofit fontScale="90000"/>
          </a:bodyPr>
          <a:lstStyle/>
          <a:p>
            <a:r>
              <a:rPr lang="hu-HU"/>
              <a:t>Automatizálási és Alkalmazott Informatikai Tanszék</a:t>
            </a:r>
          </a:p>
        </p:txBody>
      </p:sp>
      <p:sp>
        <p:nvSpPr>
          <p:cNvPr id="3" name="Alcím 2">
            <a:extLst>
              <a:ext uri="{FF2B5EF4-FFF2-40B4-BE49-F238E27FC236}">
                <a16:creationId xmlns:a16="http://schemas.microsoft.com/office/drawing/2014/main" id="{6EF83FDC-9FA2-4B4B-AE7B-953AB5EE5F14}"/>
              </a:ext>
            </a:extLst>
          </p:cNvPr>
          <p:cNvSpPr>
            <a:spLocks noGrp="1"/>
          </p:cNvSpPr>
          <p:nvPr>
            <p:ph type="subTitle" idx="1"/>
          </p:nvPr>
        </p:nvSpPr>
        <p:spPr/>
        <p:txBody>
          <a:bodyPr>
            <a:normAutofit/>
          </a:bodyPr>
          <a:lstStyle/>
          <a:p>
            <a:r>
              <a:rPr lang="hu-HU"/>
              <a:t>Tanszék bemutató</a:t>
            </a:r>
          </a:p>
        </p:txBody>
      </p:sp>
    </p:spTree>
    <p:extLst>
      <p:ext uri="{BB962C8B-B14F-4D97-AF65-F5344CB8AC3E}">
        <p14:creationId xmlns:p14="http://schemas.microsoft.com/office/powerpoint/2010/main" val="40345979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artalom helye 7"/>
          <p:cNvSpPr>
            <a:spLocks noGrp="1"/>
          </p:cNvSpPr>
          <p:nvPr>
            <p:ph idx="1"/>
          </p:nvPr>
        </p:nvSpPr>
        <p:spPr>
          <a:xfrm>
            <a:off x="156270" y="1430325"/>
            <a:ext cx="2294611" cy="4104456"/>
          </a:xfrm>
        </p:spPr>
        <p:txBody>
          <a:bodyPr vert="horz" lIns="68580" tIns="34290" rIns="68580" bIns="34290" rtlCol="0" anchor="t">
            <a:normAutofit lnSpcReduction="10000"/>
          </a:bodyPr>
          <a:lstStyle/>
          <a:p>
            <a:pPr marL="0" indent="0">
              <a:spcAft>
                <a:spcPts val="0"/>
              </a:spcAft>
              <a:buNone/>
            </a:pPr>
            <a:r>
              <a:rPr lang="hu-HU" sz="1050">
                <a:latin typeface="Bariol Regular"/>
              </a:rPr>
              <a:t>Web: </a:t>
            </a:r>
            <a:r>
              <a:rPr lang="hu-HU" sz="1050">
                <a:latin typeface="Bariol Regular"/>
                <a:hlinkClick r:id="rId2"/>
              </a:rPr>
              <a:t>https://www.aut.bme.hu</a:t>
            </a:r>
            <a:r>
              <a:rPr lang="hu-HU" sz="1050">
                <a:latin typeface="Bariol Regular"/>
              </a:rPr>
              <a:t>  </a:t>
            </a:r>
          </a:p>
          <a:p>
            <a:pPr marL="0" indent="0">
              <a:spcAft>
                <a:spcPts val="0"/>
              </a:spcAft>
              <a:buNone/>
            </a:pPr>
            <a:r>
              <a:rPr lang="en-US" sz="1050"/>
              <a:t/>
            </a:r>
            <a:br>
              <a:rPr lang="en-US" sz="1050"/>
            </a:br>
            <a:r>
              <a:rPr lang="hu-HU" sz="1050" b="1">
                <a:latin typeface="Bariol Regular"/>
              </a:rPr>
              <a:t>Dr. </a:t>
            </a:r>
            <a:r>
              <a:rPr lang="hu-HU" sz="1050" b="1" err="1">
                <a:latin typeface="Bariol Regular"/>
              </a:rPr>
              <a:t>Charaf</a:t>
            </a:r>
            <a:r>
              <a:rPr lang="hu-HU" sz="1050" b="1">
                <a:latin typeface="Bariol Regular"/>
              </a:rPr>
              <a:t> </a:t>
            </a:r>
            <a:r>
              <a:rPr lang="hu-HU" sz="1050" b="1" err="1">
                <a:latin typeface="Bariol Regular"/>
              </a:rPr>
              <a:t>Hassan</a:t>
            </a:r>
            <a:endParaRPr lang="en-US" sz="1050" b="1" err="1">
              <a:latin typeface="Bariol Regular"/>
            </a:endParaRPr>
          </a:p>
          <a:p>
            <a:pPr marL="0" indent="0">
              <a:spcAft>
                <a:spcPts val="0"/>
              </a:spcAft>
              <a:buNone/>
            </a:pPr>
            <a:r>
              <a:rPr lang="en-US" sz="1050" err="1">
                <a:latin typeface="Bariol Regular"/>
              </a:rPr>
              <a:t>Egyetemi</a:t>
            </a:r>
            <a:r>
              <a:rPr lang="en-US" sz="1050">
                <a:latin typeface="Bariol Regular"/>
              </a:rPr>
              <a:t> </a:t>
            </a:r>
            <a:r>
              <a:rPr lang="en-US" sz="1050" err="1">
                <a:latin typeface="Bariol Regular"/>
              </a:rPr>
              <a:t>tanár</a:t>
            </a:r>
            <a:r>
              <a:rPr lang="en-US" sz="1050">
                <a:latin typeface="Bariol Regular"/>
              </a:rPr>
              <a:t>, </a:t>
            </a:r>
            <a:r>
              <a:rPr lang="en-US" sz="1050" err="1">
                <a:latin typeface="Bariol Regular"/>
              </a:rPr>
              <a:t>tanszékvezető</a:t>
            </a:r>
            <a:endParaRPr lang="en-US" sz="1050">
              <a:latin typeface="Bariol Regular"/>
            </a:endParaRPr>
          </a:p>
          <a:p>
            <a:pPr marL="0" indent="0">
              <a:spcAft>
                <a:spcPts val="0"/>
              </a:spcAft>
              <a:buNone/>
            </a:pPr>
            <a:r>
              <a:rPr lang="hu-HU" sz="1050">
                <a:latin typeface="Bariol Regular"/>
                <a:hlinkClick r:id="rId3"/>
              </a:rPr>
              <a:t>hassan.charaf@aut.bme.hu </a:t>
            </a:r>
            <a:endParaRPr lang="hu-HU" sz="1050">
              <a:latin typeface="Bariol Regular"/>
            </a:endParaRPr>
          </a:p>
          <a:p>
            <a:pPr marL="0" indent="0">
              <a:spcAft>
                <a:spcPts val="0"/>
              </a:spcAft>
              <a:buNone/>
            </a:pPr>
            <a:endParaRPr lang="hu-HU" sz="1050" b="1"/>
          </a:p>
          <a:p>
            <a:pPr marL="0" indent="0">
              <a:spcAft>
                <a:spcPts val="0"/>
              </a:spcAft>
              <a:buNone/>
            </a:pPr>
            <a:r>
              <a:rPr lang="hu-HU" sz="1050" b="1">
                <a:latin typeface="Bariol Regular"/>
              </a:rPr>
              <a:t>Dr.</a:t>
            </a:r>
            <a:r>
              <a:rPr lang="hu-HU" sz="1050">
                <a:latin typeface="Bariol Regular"/>
              </a:rPr>
              <a:t> </a:t>
            </a:r>
            <a:r>
              <a:rPr lang="hu-HU" sz="1050" b="1" err="1">
                <a:latin typeface="Bariol Regular"/>
              </a:rPr>
              <a:t>Forstner</a:t>
            </a:r>
            <a:r>
              <a:rPr lang="hu-HU" sz="1050" b="1">
                <a:latin typeface="Bariol Regular"/>
              </a:rPr>
              <a:t> Bertalan</a:t>
            </a:r>
            <a:r>
              <a:rPr lang="en-US" sz="1050" b="1"/>
              <a:t/>
            </a:r>
            <a:br>
              <a:rPr lang="en-US" sz="1050" b="1"/>
            </a:br>
            <a:r>
              <a:rPr lang="en-US" sz="1050" err="1">
                <a:latin typeface="Bariol Regular"/>
              </a:rPr>
              <a:t>egyetemi</a:t>
            </a:r>
            <a:r>
              <a:rPr lang="en-US" sz="1050">
                <a:latin typeface="Bariol Regular"/>
              </a:rPr>
              <a:t> </a:t>
            </a:r>
            <a:r>
              <a:rPr lang="en-US" sz="1050" err="1">
                <a:latin typeface="Bariol Regular"/>
              </a:rPr>
              <a:t>docens</a:t>
            </a:r>
            <a:r>
              <a:rPr lang="en-US" sz="1050">
                <a:latin typeface="Bariol Regular"/>
              </a:rPr>
              <a:t>, </a:t>
            </a:r>
            <a:r>
              <a:rPr lang="en-US" sz="1050" err="1">
                <a:latin typeface="Bariol Regular"/>
              </a:rPr>
              <a:t>tanszékvezető</a:t>
            </a:r>
            <a:r>
              <a:rPr lang="en-US" sz="1050">
                <a:latin typeface="Bariol Regular"/>
              </a:rPr>
              <a:t> </a:t>
            </a:r>
            <a:r>
              <a:rPr lang="en-US" sz="1050" err="1">
                <a:latin typeface="Bariol Regular"/>
              </a:rPr>
              <a:t>helyettes</a:t>
            </a:r>
            <a:r>
              <a:rPr lang="en-US" sz="1050"/>
              <a:t/>
            </a:r>
            <a:br>
              <a:rPr lang="en-US" sz="1050"/>
            </a:br>
            <a:r>
              <a:rPr lang="hu-HU" sz="1050">
                <a:latin typeface="Bariol Regular"/>
                <a:hlinkClick r:id="rId4"/>
              </a:rPr>
              <a:t>bertalan.forstner@aut.bme.hu</a:t>
            </a:r>
            <a:r>
              <a:rPr lang="hu-HU" sz="1050">
                <a:latin typeface="Bariol Regular"/>
              </a:rPr>
              <a:t> </a:t>
            </a:r>
          </a:p>
          <a:p>
            <a:pPr marL="0" indent="0">
              <a:spcAft>
                <a:spcPts val="0"/>
              </a:spcAft>
              <a:buNone/>
            </a:pPr>
            <a:endParaRPr lang="hu-HU" sz="1050" b="1"/>
          </a:p>
          <a:p>
            <a:pPr marL="0" indent="0">
              <a:spcAft>
                <a:spcPts val="0"/>
              </a:spcAft>
              <a:buNone/>
            </a:pPr>
            <a:r>
              <a:rPr lang="hu-HU" sz="1050" b="1">
                <a:latin typeface="Bariol Regular"/>
              </a:rPr>
              <a:t>Dr. Mezei Gergely</a:t>
            </a:r>
            <a:r>
              <a:rPr lang="en-US" sz="1050" b="1"/>
              <a:t/>
            </a:r>
            <a:br>
              <a:rPr lang="en-US" sz="1050" b="1"/>
            </a:br>
            <a:r>
              <a:rPr lang="en-US" sz="1050" err="1">
                <a:latin typeface="Bariol Regular"/>
              </a:rPr>
              <a:t>egyetemi</a:t>
            </a:r>
            <a:r>
              <a:rPr lang="en-US" sz="1050">
                <a:latin typeface="Bariol Regular"/>
              </a:rPr>
              <a:t> </a:t>
            </a:r>
            <a:r>
              <a:rPr lang="en-US" sz="1050" err="1">
                <a:latin typeface="Bariol Regular"/>
              </a:rPr>
              <a:t>docens</a:t>
            </a:r>
            <a:r>
              <a:rPr lang="en-US" sz="1050">
                <a:latin typeface="Bariol Regular"/>
              </a:rPr>
              <a:t>, </a:t>
            </a:r>
            <a:r>
              <a:rPr lang="en-US" sz="1050" err="1">
                <a:latin typeface="Bariol Regular"/>
              </a:rPr>
              <a:t>tanszékvezető</a:t>
            </a:r>
            <a:r>
              <a:rPr lang="en-US" sz="1050">
                <a:latin typeface="Bariol Regular"/>
              </a:rPr>
              <a:t> </a:t>
            </a:r>
            <a:r>
              <a:rPr lang="en-US" sz="1050" err="1">
                <a:latin typeface="Bariol Regular"/>
              </a:rPr>
              <a:t>helyettes</a:t>
            </a:r>
            <a:r>
              <a:rPr lang="en-US" sz="1050"/>
              <a:t/>
            </a:r>
            <a:br>
              <a:rPr lang="en-US" sz="1050"/>
            </a:br>
            <a:r>
              <a:rPr lang="hu-HU" sz="1050">
                <a:latin typeface="Bariol Regular"/>
                <a:hlinkClick r:id="rId5"/>
              </a:rPr>
              <a:t>gmezei@aut.bme.hu</a:t>
            </a:r>
            <a:r>
              <a:rPr lang="hu-HU" sz="1050">
                <a:latin typeface="Bariol Regular"/>
              </a:rPr>
              <a:t>  </a:t>
            </a:r>
            <a:endParaRPr lang="en-US" sz="1050">
              <a:latin typeface="Bariol Regular"/>
            </a:endParaRPr>
          </a:p>
          <a:p>
            <a:pPr marL="0" indent="0">
              <a:spcAft>
                <a:spcPts val="0"/>
              </a:spcAft>
              <a:buNone/>
            </a:pPr>
            <a:endParaRPr lang="hu-HU" sz="1050"/>
          </a:p>
          <a:p>
            <a:pPr marL="0" indent="0">
              <a:spcAft>
                <a:spcPts val="0"/>
              </a:spcAft>
              <a:buNone/>
            </a:pPr>
            <a:r>
              <a:rPr lang="en-US" sz="1050">
                <a:latin typeface="Bariol Regular"/>
              </a:rPr>
              <a:t> </a:t>
            </a:r>
            <a:r>
              <a:rPr lang="hu-HU" sz="1050" b="1" kern="0">
                <a:latin typeface="Bariol Regular"/>
              </a:rPr>
              <a:t>Dr. </a:t>
            </a:r>
            <a:r>
              <a:rPr lang="hu-HU" sz="1050" b="1" kern="0" err="1">
                <a:latin typeface="Bariol Regular"/>
              </a:rPr>
              <a:t>Tevesz</a:t>
            </a:r>
            <a:r>
              <a:rPr lang="hu-HU" sz="1050" b="1" kern="0">
                <a:latin typeface="Bariol Regular"/>
              </a:rPr>
              <a:t> Gábor</a:t>
            </a:r>
            <a:r>
              <a:rPr lang="en-US" sz="1050" b="1" kern="0"/>
              <a:t/>
            </a:r>
            <a:br>
              <a:rPr lang="en-US" sz="1050" b="1" kern="0"/>
            </a:br>
            <a:r>
              <a:rPr lang="hu-HU" sz="1050">
                <a:latin typeface="Bariol Regular"/>
              </a:rPr>
              <a:t>címzetes egyetemi tanár</a:t>
            </a:r>
            <a:r>
              <a:rPr lang="en-US" sz="1050" kern="0"/>
              <a:t/>
            </a:r>
            <a:br>
              <a:rPr lang="en-US" sz="1050" kern="0"/>
            </a:br>
            <a:r>
              <a:rPr lang="hu-HU" sz="1050" kern="0">
                <a:latin typeface="Bariol Regular"/>
                <a:hlinkClick r:id="rId6"/>
              </a:rPr>
              <a:t>tevesz.gabor@aut.bme.hu</a:t>
            </a:r>
            <a:r>
              <a:rPr lang="hu-HU" sz="1050" kern="0">
                <a:latin typeface="Bariol Regular"/>
              </a:rPr>
              <a:t>  </a:t>
            </a:r>
          </a:p>
          <a:p>
            <a:pPr marL="0" indent="0">
              <a:spcAft>
                <a:spcPts val="0"/>
              </a:spcAft>
              <a:buNone/>
            </a:pPr>
            <a:endParaRPr lang="hu-HU" sz="1050" b="1" kern="0"/>
          </a:p>
          <a:p>
            <a:pPr marL="0" indent="0">
              <a:spcAft>
                <a:spcPts val="0"/>
              </a:spcAft>
              <a:buNone/>
            </a:pPr>
            <a:r>
              <a:rPr lang="hu-HU" sz="1050" b="1" kern="0">
                <a:latin typeface="Bariol Regular"/>
              </a:rPr>
              <a:t>Dr. Kiss  Domokos</a:t>
            </a:r>
            <a:r>
              <a:rPr lang="en-US" sz="1050" b="1" kern="0"/>
              <a:t/>
            </a:r>
            <a:br>
              <a:rPr lang="en-US" sz="1050" b="1" kern="0"/>
            </a:br>
            <a:r>
              <a:rPr lang="en-US" sz="1050" err="1">
                <a:latin typeface="Bariol Regular"/>
              </a:rPr>
              <a:t>egyetemi</a:t>
            </a:r>
            <a:r>
              <a:rPr lang="en-US" sz="1050">
                <a:latin typeface="Bariol Regular"/>
              </a:rPr>
              <a:t> </a:t>
            </a:r>
            <a:r>
              <a:rPr lang="en-US" sz="1050" err="1">
                <a:latin typeface="Bariol Regular"/>
              </a:rPr>
              <a:t>adjunktus</a:t>
            </a:r>
            <a:r>
              <a:rPr lang="en-US" sz="1050" kern="0"/>
              <a:t/>
            </a:r>
            <a:br>
              <a:rPr lang="en-US" sz="1050" kern="0"/>
            </a:br>
            <a:r>
              <a:rPr lang="hu-HU" sz="1050" kern="0">
                <a:latin typeface="Bariol Regular"/>
                <a:hlinkClick r:id="rId7"/>
              </a:rPr>
              <a:t>domokos.kiss@aut.bme.hu</a:t>
            </a:r>
            <a:r>
              <a:rPr lang="hu-HU" sz="1050" kern="0">
                <a:latin typeface="Bariol Regular"/>
              </a:rPr>
              <a:t> </a:t>
            </a:r>
            <a:endParaRPr lang="en-US" sz="1050">
              <a:latin typeface="Bariol Regular"/>
            </a:endParaRPr>
          </a:p>
        </p:txBody>
      </p:sp>
      <p:sp>
        <p:nvSpPr>
          <p:cNvPr id="7" name="Cím 6"/>
          <p:cNvSpPr>
            <a:spLocks noGrp="1"/>
          </p:cNvSpPr>
          <p:nvPr>
            <p:ph type="title"/>
          </p:nvPr>
        </p:nvSpPr>
        <p:spPr/>
        <p:txBody>
          <a:bodyPr/>
          <a:lstStyle/>
          <a:p>
            <a:r>
              <a:rPr lang="en-US" err="1"/>
              <a:t>Bemutatkozás</a:t>
            </a:r>
            <a:endParaRPr lang="en-US"/>
          </a:p>
        </p:txBody>
      </p:sp>
      <p:sp>
        <p:nvSpPr>
          <p:cNvPr id="3" name="Szöveg helye 2"/>
          <p:cNvSpPr>
            <a:spLocks noGrp="1"/>
          </p:cNvSpPr>
          <p:nvPr>
            <p:ph idx="10"/>
          </p:nvPr>
        </p:nvSpPr>
        <p:spPr/>
        <p:txBody>
          <a:bodyPr vert="horz" lIns="68580" tIns="34290" rIns="68580" bIns="34290" rtlCol="0" anchor="t">
            <a:normAutofit fontScale="77500" lnSpcReduction="20000"/>
          </a:bodyPr>
          <a:lstStyle/>
          <a:p>
            <a:pPr>
              <a:buFont typeface="Arial" panose="020B0604020202020204" pitchFamily="34" charset="0"/>
              <a:buChar char="•"/>
            </a:pPr>
            <a:r>
              <a:rPr lang="en-US" err="1">
                <a:latin typeface="Bariol Regular"/>
              </a:rPr>
              <a:t>Tanszék</a:t>
            </a:r>
            <a:r>
              <a:rPr lang="en-US">
                <a:latin typeface="Bariol Regular"/>
              </a:rPr>
              <a:t>:</a:t>
            </a:r>
          </a:p>
          <a:p>
            <a:pPr lvl="1" indent="-161925">
              <a:buFont typeface="Arial" panose="020B0604020202020204" pitchFamily="34" charset="0"/>
              <a:buChar char="•"/>
            </a:pPr>
            <a:r>
              <a:rPr lang="hu-HU">
                <a:latin typeface="Bariol Regular"/>
              </a:rPr>
              <a:t>92 főállású</a:t>
            </a:r>
          </a:p>
          <a:p>
            <a:pPr lvl="1" indent="-161925">
              <a:buFont typeface="Arial" panose="020B0604020202020204" pitchFamily="34" charset="0"/>
              <a:buChar char="•"/>
            </a:pPr>
            <a:r>
              <a:rPr lang="hu-HU">
                <a:latin typeface="Bariol Regular"/>
              </a:rPr>
              <a:t>~15 doktorandusz</a:t>
            </a:r>
          </a:p>
          <a:p>
            <a:pPr lvl="1" indent="-161925">
              <a:buFont typeface="Arial" panose="020B0604020202020204" pitchFamily="34" charset="0"/>
              <a:buChar char="•"/>
            </a:pPr>
            <a:r>
              <a:rPr lang="en-US">
                <a:latin typeface="Bariol Regular"/>
              </a:rPr>
              <a:t>2 </a:t>
            </a:r>
            <a:r>
              <a:rPr lang="en-US" err="1">
                <a:latin typeface="Bariol Regular"/>
              </a:rPr>
              <a:t>egyetemi</a:t>
            </a:r>
            <a:r>
              <a:rPr lang="en-US">
                <a:latin typeface="Bariol Regular"/>
              </a:rPr>
              <a:t> </a:t>
            </a:r>
            <a:r>
              <a:rPr lang="en-US" err="1">
                <a:latin typeface="Bariol Regular"/>
              </a:rPr>
              <a:t>tanár</a:t>
            </a:r>
            <a:endParaRPr lang="en-US">
              <a:latin typeface="Bariol Regular"/>
            </a:endParaRPr>
          </a:p>
          <a:p>
            <a:pPr lvl="1" indent="-161925">
              <a:buFont typeface="Arial" panose="020B0604020202020204" pitchFamily="34" charset="0"/>
              <a:buChar char="•"/>
            </a:pPr>
            <a:r>
              <a:rPr lang="hu-HU">
                <a:latin typeface="Bariol Regular"/>
              </a:rPr>
              <a:t>39</a:t>
            </a:r>
            <a:r>
              <a:rPr lang="en-US">
                <a:latin typeface="Bariol Regular"/>
              </a:rPr>
              <a:t> PhD</a:t>
            </a:r>
          </a:p>
          <a:p>
            <a:pPr>
              <a:buFont typeface="Arial" panose="020B0604020202020204" pitchFamily="34" charset="0"/>
              <a:buChar char="•"/>
            </a:pPr>
            <a:r>
              <a:rPr lang="en-US" err="1">
                <a:latin typeface="Bariol Regular"/>
              </a:rPr>
              <a:t>Infrastruktúra</a:t>
            </a:r>
            <a:r>
              <a:rPr lang="en-US">
                <a:latin typeface="Bariol Regular"/>
              </a:rPr>
              <a:t>:</a:t>
            </a:r>
          </a:p>
          <a:p>
            <a:pPr lvl="1" indent="-161925">
              <a:buFont typeface="Arial" panose="020B0604020202020204" pitchFamily="34" charset="0"/>
              <a:buChar char="•"/>
            </a:pPr>
            <a:r>
              <a:rPr lang="hu-HU">
                <a:latin typeface="Bariol Regular"/>
              </a:rPr>
              <a:t>5G és kooperatív technológiák labor</a:t>
            </a:r>
            <a:endParaRPr lang="en-US">
              <a:latin typeface="Bariol Regular"/>
            </a:endParaRPr>
          </a:p>
          <a:p>
            <a:pPr lvl="1" indent="-161925">
              <a:buFont typeface="Arial" panose="020B0604020202020204" pitchFamily="34" charset="0"/>
              <a:buChar char="•"/>
            </a:pPr>
            <a:r>
              <a:rPr lang="hu-HU">
                <a:latin typeface="Bariol Regular"/>
              </a:rPr>
              <a:t>Mobil alkalmazás fejlesztési labor</a:t>
            </a:r>
          </a:p>
          <a:p>
            <a:pPr lvl="1" indent="-161925">
              <a:buFont typeface="Arial" panose="020B0604020202020204" pitchFamily="34" charset="0"/>
              <a:buChar char="•"/>
            </a:pPr>
            <a:r>
              <a:rPr lang="hu-HU">
                <a:latin typeface="Bariol Regular"/>
              </a:rPr>
              <a:t>Ipar 4.0 technológiai központ</a:t>
            </a:r>
            <a:endParaRPr lang="en-US">
              <a:latin typeface="Bariol Regular"/>
            </a:endParaRPr>
          </a:p>
          <a:p>
            <a:pPr lvl="1" indent="-161925">
              <a:buFont typeface="Arial" panose="020B0604020202020204" pitchFamily="34" charset="0"/>
              <a:buChar char="•"/>
            </a:pPr>
            <a:r>
              <a:rPr lang="en-US" err="1">
                <a:latin typeface="Bariol Regular"/>
              </a:rPr>
              <a:t>teljesítményelektronika</a:t>
            </a:r>
            <a:r>
              <a:rPr lang="en-US">
                <a:latin typeface="Bariol Regular"/>
              </a:rPr>
              <a:t>, </a:t>
            </a:r>
            <a:r>
              <a:rPr lang="en-US" err="1">
                <a:latin typeface="Bariol Regular"/>
              </a:rPr>
              <a:t>robotika</a:t>
            </a:r>
            <a:r>
              <a:rPr lang="en-US">
                <a:latin typeface="Bariol Regular"/>
              </a:rPr>
              <a:t>, </a:t>
            </a:r>
            <a:r>
              <a:rPr lang="en-US" err="1">
                <a:latin typeface="Bariol Regular"/>
              </a:rPr>
              <a:t>beágyazott</a:t>
            </a:r>
            <a:r>
              <a:rPr lang="en-US">
                <a:latin typeface="Bariol Regular"/>
              </a:rPr>
              <a:t> </a:t>
            </a:r>
            <a:r>
              <a:rPr lang="en-US" err="1">
                <a:latin typeface="Bariol Regular"/>
              </a:rPr>
              <a:t>rendszerek</a:t>
            </a:r>
            <a:r>
              <a:rPr lang="en-US">
                <a:latin typeface="Bariol Regular"/>
              </a:rPr>
              <a:t> </a:t>
            </a:r>
            <a:r>
              <a:rPr lang="en-US" err="1">
                <a:latin typeface="Bariol Regular"/>
              </a:rPr>
              <a:t>és</a:t>
            </a:r>
            <a:r>
              <a:rPr lang="en-US">
                <a:latin typeface="Bariol Regular"/>
              </a:rPr>
              <a:t> </a:t>
            </a:r>
            <a:r>
              <a:rPr lang="en-US" err="1">
                <a:latin typeface="Bariol Regular"/>
              </a:rPr>
              <a:t>szoftverfejlesztő</a:t>
            </a:r>
            <a:r>
              <a:rPr lang="en-US">
                <a:latin typeface="Bariol Regular"/>
              </a:rPr>
              <a:t> </a:t>
            </a:r>
            <a:r>
              <a:rPr lang="en-US" err="1">
                <a:latin typeface="Bariol Regular"/>
              </a:rPr>
              <a:t>laboratóriumok</a:t>
            </a:r>
            <a:endParaRPr lang="en-US">
              <a:latin typeface="Bariol Regular"/>
            </a:endParaRPr>
          </a:p>
          <a:p>
            <a:pPr marL="300038" lvl="1" indent="0">
              <a:buNone/>
            </a:pPr>
            <a:endParaRPr lang="en-US"/>
          </a:p>
          <a:p>
            <a:pPr marL="0" indent="0">
              <a:buNone/>
            </a:pPr>
            <a:endParaRPr lang="en-US"/>
          </a:p>
          <a:p>
            <a:pPr marL="0" indent="0">
              <a:buNone/>
            </a:pPr>
            <a:endParaRPr lang="en-US"/>
          </a:p>
          <a:p>
            <a:endParaRPr lang="en-US"/>
          </a:p>
          <a:p>
            <a:endParaRPr lang="en-US"/>
          </a:p>
          <a:p>
            <a:endParaRPr lang="en-US"/>
          </a:p>
        </p:txBody>
      </p:sp>
      <p:sp>
        <p:nvSpPr>
          <p:cNvPr id="2" name="Tartalom helye 7">
            <a:extLst>
              <a:ext uri="{FF2B5EF4-FFF2-40B4-BE49-F238E27FC236}">
                <a16:creationId xmlns:a16="http://schemas.microsoft.com/office/drawing/2014/main" id="{0691DAFC-AD5D-B0EF-A43D-93F1733520CD}"/>
              </a:ext>
            </a:extLst>
          </p:cNvPr>
          <p:cNvSpPr txBox="1">
            <a:spLocks/>
          </p:cNvSpPr>
          <p:nvPr/>
        </p:nvSpPr>
        <p:spPr bwMode="auto">
          <a:xfrm>
            <a:off x="2651820" y="1378370"/>
            <a:ext cx="2294611"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marL="342900" indent="-342900" algn="l" rtl="0" eaLnBrk="1" fontAlgn="base" hangingPunct="1">
              <a:lnSpc>
                <a:spcPct val="120000"/>
              </a:lnSpc>
              <a:spcBef>
                <a:spcPts val="600"/>
              </a:spcBef>
              <a:spcAft>
                <a:spcPts val="1200"/>
              </a:spcAft>
              <a:buFont typeface="+mj-lt"/>
              <a:buAutoNum type="arabicPeriod"/>
              <a:defRPr>
                <a:solidFill>
                  <a:schemeClr val="tx1"/>
                </a:solidFill>
                <a:latin typeface="+mn-lt"/>
                <a:ea typeface="+mn-ea"/>
                <a:cs typeface="+mn-cs"/>
              </a:defRPr>
            </a:lvl1pPr>
            <a:lvl2pPr marL="742950" indent="-285750" algn="l" rtl="0" eaLnBrk="1" fontAlgn="base" hangingPunct="1">
              <a:lnSpc>
                <a:spcPct val="120000"/>
              </a:lnSpc>
              <a:spcBef>
                <a:spcPct val="20000"/>
              </a:spcBef>
              <a:spcAft>
                <a:spcPct val="0"/>
              </a:spcAft>
              <a:buChar char="–"/>
              <a:defRPr>
                <a:solidFill>
                  <a:schemeClr val="tx1"/>
                </a:solidFill>
                <a:latin typeface="+mn-lt"/>
              </a:defRPr>
            </a:lvl2pPr>
            <a:lvl3pPr marL="1143000" indent="-228600" algn="l" rtl="0" eaLnBrk="1" fontAlgn="base" hangingPunct="1">
              <a:lnSpc>
                <a:spcPct val="120000"/>
              </a:lnSpc>
              <a:spcBef>
                <a:spcPct val="20000"/>
              </a:spcBef>
              <a:spcAft>
                <a:spcPct val="0"/>
              </a:spcAft>
              <a:buChar char="•"/>
              <a:defRPr>
                <a:solidFill>
                  <a:schemeClr val="tx1"/>
                </a:solidFill>
                <a:latin typeface="+mn-lt"/>
              </a:defRPr>
            </a:lvl3pPr>
            <a:lvl4pPr marL="1600200" indent="-228600" algn="l" rtl="0" eaLnBrk="1" fontAlgn="base" hangingPunct="1">
              <a:lnSpc>
                <a:spcPct val="120000"/>
              </a:lnSpc>
              <a:spcBef>
                <a:spcPct val="20000"/>
              </a:spcBef>
              <a:spcAft>
                <a:spcPct val="0"/>
              </a:spcAft>
              <a:buChar char="–"/>
              <a:defRPr>
                <a:solidFill>
                  <a:schemeClr val="tx1"/>
                </a:solidFill>
                <a:latin typeface="+mn-lt"/>
              </a:defRPr>
            </a:lvl4pPr>
            <a:lvl5pPr marL="2057400" indent="-228600" algn="l" rtl="0" eaLnBrk="1" fontAlgn="base" hangingPunct="1">
              <a:lnSpc>
                <a:spcPct val="120000"/>
              </a:lnSpc>
              <a:spcBef>
                <a:spcPct val="20000"/>
              </a:spcBef>
              <a:spcAft>
                <a:spcPct val="0"/>
              </a:spcAft>
              <a:buChar char="»"/>
              <a:defRPr>
                <a:solidFill>
                  <a:schemeClr val="tx1"/>
                </a:solidFill>
                <a:latin typeface="+mn-lt"/>
              </a:defRPr>
            </a:lvl5pPr>
            <a:lvl6pPr marL="2514600" indent="-228600" algn="l" rtl="0" eaLnBrk="1" fontAlgn="base" hangingPunct="1">
              <a:lnSpc>
                <a:spcPct val="120000"/>
              </a:lnSpc>
              <a:spcBef>
                <a:spcPct val="20000"/>
              </a:spcBef>
              <a:spcAft>
                <a:spcPct val="0"/>
              </a:spcAft>
              <a:buChar char="»"/>
              <a:defRPr>
                <a:solidFill>
                  <a:schemeClr val="accent2"/>
                </a:solidFill>
                <a:latin typeface="+mn-lt"/>
              </a:defRPr>
            </a:lvl6pPr>
            <a:lvl7pPr marL="2971800" indent="-228600" algn="l" rtl="0" eaLnBrk="1" fontAlgn="base" hangingPunct="1">
              <a:lnSpc>
                <a:spcPct val="120000"/>
              </a:lnSpc>
              <a:spcBef>
                <a:spcPct val="20000"/>
              </a:spcBef>
              <a:spcAft>
                <a:spcPct val="0"/>
              </a:spcAft>
              <a:buChar char="»"/>
              <a:defRPr>
                <a:solidFill>
                  <a:schemeClr val="accent2"/>
                </a:solidFill>
                <a:latin typeface="+mn-lt"/>
              </a:defRPr>
            </a:lvl7pPr>
            <a:lvl8pPr marL="3429000" indent="-228600" algn="l" rtl="0" eaLnBrk="1" fontAlgn="base" hangingPunct="1">
              <a:lnSpc>
                <a:spcPct val="120000"/>
              </a:lnSpc>
              <a:spcBef>
                <a:spcPct val="20000"/>
              </a:spcBef>
              <a:spcAft>
                <a:spcPct val="0"/>
              </a:spcAft>
              <a:buChar char="»"/>
              <a:defRPr>
                <a:solidFill>
                  <a:schemeClr val="accent2"/>
                </a:solidFill>
                <a:latin typeface="+mn-lt"/>
              </a:defRPr>
            </a:lvl8pPr>
            <a:lvl9pPr marL="3886200" indent="-228600" algn="l" rtl="0" eaLnBrk="1" fontAlgn="base" hangingPunct="1">
              <a:lnSpc>
                <a:spcPct val="120000"/>
              </a:lnSpc>
              <a:spcBef>
                <a:spcPct val="20000"/>
              </a:spcBef>
              <a:spcAft>
                <a:spcPct val="0"/>
              </a:spcAft>
              <a:buChar char="»"/>
              <a:defRPr>
                <a:solidFill>
                  <a:schemeClr val="accent2"/>
                </a:solidFill>
                <a:latin typeface="+mn-lt"/>
              </a:defRPr>
            </a:lvl9pPr>
          </a:lstStyle>
          <a:p>
            <a:pPr marL="0" indent="0">
              <a:spcAft>
                <a:spcPts val="0"/>
              </a:spcAft>
              <a:buNone/>
            </a:pPr>
            <a:r>
              <a:rPr lang="hu-HU" sz="1050" kern="0"/>
              <a:t/>
            </a:r>
            <a:br>
              <a:rPr lang="hu-HU" sz="1050" kern="0"/>
            </a:br>
            <a:r>
              <a:rPr lang="en-US" sz="1050" kern="0"/>
              <a:t/>
            </a:r>
            <a:br>
              <a:rPr lang="en-US" sz="1050" kern="0"/>
            </a:br>
            <a:r>
              <a:rPr lang="hu-HU" sz="1050" b="1" kern="0"/>
              <a:t>Dr. B</a:t>
            </a:r>
            <a:r>
              <a:rPr lang="en-US" sz="1050" b="1" kern="0" err="1"/>
              <a:t>alogh</a:t>
            </a:r>
            <a:r>
              <a:rPr lang="hu-HU" sz="1050" b="1" kern="0"/>
              <a:t> </a:t>
            </a:r>
            <a:r>
              <a:rPr lang="en-US" sz="1050" b="1" kern="0"/>
              <a:t>Attila</a:t>
            </a:r>
            <a:r>
              <a:rPr lang="hu-HU" sz="1050" b="1" kern="0"/>
              <a:t/>
            </a:r>
            <a:br>
              <a:rPr lang="hu-HU" sz="1050" b="1" kern="0"/>
            </a:br>
            <a:r>
              <a:rPr lang="en-US" sz="1050" err="1"/>
              <a:t>egyetemi</a:t>
            </a:r>
            <a:r>
              <a:rPr lang="en-US" sz="1050"/>
              <a:t> </a:t>
            </a:r>
            <a:r>
              <a:rPr lang="en-US" sz="1050" err="1"/>
              <a:t>docens</a:t>
            </a:r>
            <a:r>
              <a:rPr lang="en-US" sz="1050"/>
              <a:t> </a:t>
            </a:r>
            <a:r>
              <a:rPr lang="hu-HU" sz="1050" kern="0">
                <a:hlinkClick r:id="rId8"/>
              </a:rPr>
              <a:t>attila.balogh@aut.bme.hu</a:t>
            </a:r>
            <a:r>
              <a:rPr lang="hu-HU" sz="1050" kern="0"/>
              <a:t> </a:t>
            </a:r>
          </a:p>
          <a:p>
            <a:pPr marL="0" indent="0">
              <a:spcAft>
                <a:spcPts val="0"/>
              </a:spcAft>
              <a:buNone/>
            </a:pPr>
            <a:endParaRPr lang="hu-HU" sz="1050" b="1" kern="0"/>
          </a:p>
          <a:p>
            <a:pPr marL="0" indent="0">
              <a:spcAft>
                <a:spcPts val="0"/>
              </a:spcAft>
              <a:buNone/>
            </a:pPr>
            <a:r>
              <a:rPr lang="hu-HU" sz="1050" b="1"/>
              <a:t>Dr.</a:t>
            </a:r>
            <a:r>
              <a:rPr lang="hu-HU" sz="1050"/>
              <a:t> </a:t>
            </a:r>
            <a:r>
              <a:rPr lang="hu-HU" sz="1050" b="1"/>
              <a:t>Ekler Péter</a:t>
            </a:r>
            <a:br>
              <a:rPr lang="hu-HU" sz="1050" b="1"/>
            </a:br>
            <a:r>
              <a:rPr lang="en-US" sz="1050" err="1"/>
              <a:t>egyetemi</a:t>
            </a:r>
            <a:r>
              <a:rPr lang="en-US" sz="1050"/>
              <a:t> </a:t>
            </a:r>
            <a:r>
              <a:rPr lang="en-US" sz="1050" err="1"/>
              <a:t>docens</a:t>
            </a:r>
            <a:r>
              <a:rPr lang="en-US" sz="1050"/>
              <a:t/>
            </a:r>
            <a:br>
              <a:rPr lang="en-US" sz="1050"/>
            </a:br>
            <a:r>
              <a:rPr lang="hu-HU" sz="1050">
                <a:hlinkClick r:id="rId9"/>
              </a:rPr>
              <a:t>peter.ekler@aut.bme.hu</a:t>
            </a:r>
            <a:r>
              <a:rPr lang="hu-HU" sz="1050"/>
              <a:t> </a:t>
            </a:r>
            <a:endParaRPr lang="en-US" sz="1050"/>
          </a:p>
          <a:p>
            <a:pPr marL="0" indent="0">
              <a:spcAft>
                <a:spcPts val="0"/>
              </a:spcAft>
              <a:buNone/>
            </a:pPr>
            <a:endParaRPr lang="hu-HU" sz="1050" b="1" kern="0"/>
          </a:p>
          <a:p>
            <a:pPr marL="0" indent="0">
              <a:spcAft>
                <a:spcPts val="0"/>
              </a:spcAft>
              <a:buNone/>
            </a:pPr>
            <a:r>
              <a:rPr lang="hu-HU" sz="1050" b="1"/>
              <a:t>Dr.</a:t>
            </a:r>
            <a:r>
              <a:rPr lang="hu-HU" sz="1050"/>
              <a:t> </a:t>
            </a:r>
            <a:r>
              <a:rPr lang="hu-HU" sz="1050" b="1"/>
              <a:t>Csorba Kristóf</a:t>
            </a:r>
            <a:br>
              <a:rPr lang="hu-HU" sz="1050" b="1"/>
            </a:br>
            <a:r>
              <a:rPr lang="en-US" sz="1050" err="1"/>
              <a:t>egyetemi</a:t>
            </a:r>
            <a:r>
              <a:rPr lang="en-US" sz="1050"/>
              <a:t> </a:t>
            </a:r>
            <a:r>
              <a:rPr lang="en-US" sz="1050" err="1"/>
              <a:t>docens</a:t>
            </a:r>
            <a:r>
              <a:rPr lang="en-US" sz="1050"/>
              <a:t/>
            </a:r>
            <a:br>
              <a:rPr lang="en-US" sz="1050"/>
            </a:br>
            <a:r>
              <a:rPr lang="hu-HU" sz="1050">
                <a:hlinkClick r:id="rId5"/>
              </a:rPr>
              <a:t>kristof.csorba@aut.bme.hu</a:t>
            </a:r>
            <a:r>
              <a:rPr lang="hu-HU" sz="1050"/>
              <a:t>  </a:t>
            </a:r>
            <a:endParaRPr lang="en-US" sz="1050"/>
          </a:p>
          <a:p>
            <a:pPr marL="0" indent="0">
              <a:spcAft>
                <a:spcPts val="0"/>
              </a:spcAft>
              <a:buNone/>
            </a:pPr>
            <a:endParaRPr lang="hu-HU" sz="1050" b="1" kern="0"/>
          </a:p>
          <a:p>
            <a:pPr marL="0" indent="0">
              <a:spcAft>
                <a:spcPts val="0"/>
              </a:spcAft>
              <a:buNone/>
            </a:pPr>
            <a:r>
              <a:rPr lang="hu-HU" sz="1050" b="1" kern="0"/>
              <a:t>Dr.</a:t>
            </a:r>
            <a:r>
              <a:rPr lang="hu-HU" sz="1050" kern="0"/>
              <a:t> </a:t>
            </a:r>
            <a:r>
              <a:rPr lang="hu-HU" sz="1050" b="1" kern="0"/>
              <a:t>Kővári Bence</a:t>
            </a:r>
            <a:r>
              <a:rPr lang="en-US" sz="1050" b="1" kern="0"/>
              <a:t/>
            </a:r>
            <a:br>
              <a:rPr lang="en-US" sz="1050" b="1" kern="0"/>
            </a:br>
            <a:r>
              <a:rPr lang="en-US" sz="1050" err="1"/>
              <a:t>egyetemi</a:t>
            </a:r>
            <a:r>
              <a:rPr lang="en-US" sz="1050"/>
              <a:t> </a:t>
            </a:r>
            <a:r>
              <a:rPr lang="en-US" sz="1050" err="1"/>
              <a:t>docens</a:t>
            </a:r>
            <a:r>
              <a:rPr lang="en-US" sz="1050" kern="0"/>
              <a:t/>
            </a:r>
            <a:br>
              <a:rPr lang="en-US" sz="1050" kern="0"/>
            </a:br>
            <a:r>
              <a:rPr lang="hu-HU" sz="1050" kern="0">
                <a:hlinkClick r:id="rId10"/>
              </a:rPr>
              <a:t>bence.kovari@aut.bme.hu</a:t>
            </a:r>
            <a:r>
              <a:rPr lang="hu-HU" sz="1050" kern="0"/>
              <a:t> </a:t>
            </a:r>
            <a:endParaRPr lang="en-US" sz="1050" kern="0"/>
          </a:p>
          <a:p>
            <a:pPr marL="0" indent="0">
              <a:spcAft>
                <a:spcPts val="0"/>
              </a:spcAft>
              <a:buNone/>
            </a:pPr>
            <a:r>
              <a:rPr lang="en-US" sz="1050" kern="0"/>
              <a:t> </a:t>
            </a:r>
            <a:r>
              <a:rPr lang="hu-HU" sz="1050" kern="0"/>
              <a:t>  </a:t>
            </a:r>
            <a:endParaRPr lang="en-US" sz="1050" kern="0"/>
          </a:p>
          <a:p>
            <a:pPr marL="0" indent="0">
              <a:spcAft>
                <a:spcPts val="0"/>
              </a:spcAft>
              <a:buNone/>
            </a:pPr>
            <a:r>
              <a:rPr lang="en-US" sz="1050" kern="0"/>
              <a:t> </a:t>
            </a:r>
          </a:p>
          <a:p>
            <a:pPr marL="0" indent="0">
              <a:spcAft>
                <a:spcPts val="0"/>
              </a:spcAft>
              <a:buNone/>
            </a:pPr>
            <a:r>
              <a:rPr lang="en-US" sz="1050" b="1" kern="0"/>
              <a:t/>
            </a:r>
            <a:br>
              <a:rPr lang="en-US" sz="1050" b="1" kern="0"/>
            </a:br>
            <a:endParaRPr lang="en-US" sz="1050" kern="0"/>
          </a:p>
        </p:txBody>
      </p:sp>
    </p:spTree>
    <p:extLst>
      <p:ext uri="{BB962C8B-B14F-4D97-AF65-F5344CB8AC3E}">
        <p14:creationId xmlns:p14="http://schemas.microsoft.com/office/powerpoint/2010/main" val="6130747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3B4FA-3DF9-3CC0-CD71-4B358C972BB5}"/>
            </a:ext>
          </a:extLst>
        </p:cNvPr>
        <p:cNvGrpSpPr/>
        <p:nvPr/>
      </p:nvGrpSpPr>
      <p:grpSpPr>
        <a:xfrm>
          <a:off x="0" y="0"/>
          <a:ext cx="0" cy="0"/>
          <a:chOff x="0" y="0"/>
          <a:chExt cx="0" cy="0"/>
        </a:xfrm>
      </p:grpSpPr>
      <p:pic>
        <p:nvPicPr>
          <p:cNvPr id="43" name="Kép 42">
            <a:extLst>
              <a:ext uri="{FF2B5EF4-FFF2-40B4-BE49-F238E27FC236}">
                <a16:creationId xmlns:a16="http://schemas.microsoft.com/office/drawing/2014/main" id="{6C060928-DBA2-740E-2A82-E0F79A8C4DDE}"/>
              </a:ext>
            </a:extLst>
          </p:cNvPr>
          <p:cNvPicPr>
            <a:picLocks noChangeAspect="1"/>
          </p:cNvPicPr>
          <p:nvPr/>
        </p:nvPicPr>
        <p:blipFill>
          <a:blip r:embed="rId3"/>
          <a:srcRect b="10749"/>
          <a:stretch/>
        </p:blipFill>
        <p:spPr>
          <a:xfrm>
            <a:off x="6668869" y="2433522"/>
            <a:ext cx="2132051" cy="1041167"/>
          </a:xfrm>
          <a:prstGeom prst="rect">
            <a:avLst/>
          </a:prstGeom>
        </p:spPr>
      </p:pic>
      <p:pic>
        <p:nvPicPr>
          <p:cNvPr id="41" name="Kép 40">
            <a:extLst>
              <a:ext uri="{FF2B5EF4-FFF2-40B4-BE49-F238E27FC236}">
                <a16:creationId xmlns:a16="http://schemas.microsoft.com/office/drawing/2014/main" id="{E573D5C5-6EE4-76A9-9989-7D5DAB7751DF}"/>
              </a:ext>
            </a:extLst>
          </p:cNvPr>
          <p:cNvPicPr>
            <a:picLocks noChangeAspect="1"/>
          </p:cNvPicPr>
          <p:nvPr/>
        </p:nvPicPr>
        <p:blipFill>
          <a:blip r:embed="rId4"/>
          <a:stretch>
            <a:fillRect/>
          </a:stretch>
        </p:blipFill>
        <p:spPr>
          <a:xfrm>
            <a:off x="6215630" y="1486731"/>
            <a:ext cx="1992578" cy="1217932"/>
          </a:xfrm>
          <a:prstGeom prst="rect">
            <a:avLst/>
          </a:prstGeom>
          <a:ln w="38100">
            <a:solidFill>
              <a:schemeClr val="bg1"/>
            </a:solidFill>
          </a:ln>
        </p:spPr>
      </p:pic>
      <p:pic>
        <p:nvPicPr>
          <p:cNvPr id="24" name="Kép 23" descr="A képen elektronika, Elektronikus eszköz, kütyü, kábel látható&#10;&#10;Automatikusan generált leírás">
            <a:extLst>
              <a:ext uri="{FF2B5EF4-FFF2-40B4-BE49-F238E27FC236}">
                <a16:creationId xmlns:a16="http://schemas.microsoft.com/office/drawing/2014/main" id="{9E3EE824-BBCD-019E-C8BA-8D45C7D307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784" y="2525571"/>
            <a:ext cx="1423677" cy="949118"/>
          </a:xfrm>
          <a:prstGeom prst="rect">
            <a:avLst/>
          </a:prstGeom>
          <a:ln w="38100">
            <a:solidFill>
              <a:schemeClr val="bg1"/>
            </a:solidFill>
          </a:ln>
        </p:spPr>
      </p:pic>
      <p:pic>
        <p:nvPicPr>
          <p:cNvPr id="22" name="Kép 21" descr="A képen Elektrontechnika, Áramköri elem, Elektronikus alkatrész, elektronika látható&#10;&#10;Automatikusan generált leírás">
            <a:extLst>
              <a:ext uri="{FF2B5EF4-FFF2-40B4-BE49-F238E27FC236}">
                <a16:creationId xmlns:a16="http://schemas.microsoft.com/office/drawing/2014/main" id="{07B1500F-0F9C-1C7F-8A84-D30EAC13FC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784" y="1486730"/>
            <a:ext cx="1569409" cy="1046273"/>
          </a:xfrm>
          <a:prstGeom prst="rect">
            <a:avLst/>
          </a:prstGeom>
          <a:ln w="38100">
            <a:solidFill>
              <a:schemeClr val="bg1"/>
            </a:solidFill>
          </a:ln>
        </p:spPr>
      </p:pic>
      <p:pic>
        <p:nvPicPr>
          <p:cNvPr id="16" name="Kép 15" descr="A képen térkép, diagram látható&#10;&#10;Automatikusan generált leírás">
            <a:extLst>
              <a:ext uri="{FF2B5EF4-FFF2-40B4-BE49-F238E27FC236}">
                <a16:creationId xmlns:a16="http://schemas.microsoft.com/office/drawing/2014/main" id="{220F83E7-B993-97CA-7B88-74BFA0BE91EA}"/>
              </a:ext>
            </a:extLst>
          </p:cNvPr>
          <p:cNvPicPr>
            <a:picLocks noChangeAspect="1"/>
          </p:cNvPicPr>
          <p:nvPr/>
        </p:nvPicPr>
        <p:blipFill>
          <a:blip r:embed="rId7"/>
          <a:stretch>
            <a:fillRect/>
          </a:stretch>
        </p:blipFill>
        <p:spPr>
          <a:xfrm>
            <a:off x="4151100" y="1486731"/>
            <a:ext cx="2165212" cy="1217932"/>
          </a:xfrm>
          <a:prstGeom prst="rect">
            <a:avLst/>
          </a:prstGeom>
          <a:ln w="38100">
            <a:solidFill>
              <a:schemeClr val="bg1"/>
            </a:solidFill>
          </a:ln>
        </p:spPr>
      </p:pic>
      <p:sp>
        <p:nvSpPr>
          <p:cNvPr id="4" name="Dátum helye 3">
            <a:extLst>
              <a:ext uri="{FF2B5EF4-FFF2-40B4-BE49-F238E27FC236}">
                <a16:creationId xmlns:a16="http://schemas.microsoft.com/office/drawing/2014/main" id="{00E164B6-FA57-D313-E5D2-20B09BBA7BD5}"/>
              </a:ext>
            </a:extLst>
          </p:cNvPr>
          <p:cNvSpPr>
            <a:spLocks noGrp="1"/>
          </p:cNvSpPr>
          <p:nvPr>
            <p:ph type="dt" sz="half" idx="10"/>
          </p:nvPr>
        </p:nvSpPr>
        <p:spPr/>
        <p:txBody>
          <a:bodyPr/>
          <a:lstStyle/>
          <a:p>
            <a:endParaRPr lang="hu-HU"/>
          </a:p>
        </p:txBody>
      </p:sp>
      <p:sp>
        <p:nvSpPr>
          <p:cNvPr id="6" name="Dia számának helye 5">
            <a:extLst>
              <a:ext uri="{FF2B5EF4-FFF2-40B4-BE49-F238E27FC236}">
                <a16:creationId xmlns:a16="http://schemas.microsoft.com/office/drawing/2014/main" id="{93900E79-E70E-3735-C435-F1AE98F17F43}"/>
              </a:ext>
            </a:extLst>
          </p:cNvPr>
          <p:cNvSpPr>
            <a:spLocks noGrp="1"/>
          </p:cNvSpPr>
          <p:nvPr>
            <p:ph type="sldNum" sz="quarter" idx="12"/>
          </p:nvPr>
        </p:nvSpPr>
        <p:spPr/>
        <p:txBody>
          <a:bodyPr/>
          <a:lstStyle/>
          <a:p>
            <a:fld id="{429A6A0B-1885-47E1-92BC-8A7D1A028442}" type="slidenum">
              <a:rPr lang="hu-HU" smtClean="0"/>
              <a:t>35</a:t>
            </a:fld>
            <a:endParaRPr lang="hu-HU"/>
          </a:p>
        </p:txBody>
      </p:sp>
      <p:sp>
        <p:nvSpPr>
          <p:cNvPr id="3" name="Szövegdoboz 2">
            <a:extLst>
              <a:ext uri="{FF2B5EF4-FFF2-40B4-BE49-F238E27FC236}">
                <a16:creationId xmlns:a16="http://schemas.microsoft.com/office/drawing/2014/main" id="{F6F54C4B-C2D7-F570-2083-259F3097D1E2}"/>
              </a:ext>
            </a:extLst>
          </p:cNvPr>
          <p:cNvSpPr txBox="1"/>
          <p:nvPr/>
        </p:nvSpPr>
        <p:spPr>
          <a:xfrm>
            <a:off x="498401" y="3687439"/>
            <a:ext cx="2452133" cy="202619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spcAft>
                <a:spcPts val="450"/>
              </a:spcAft>
            </a:pPr>
            <a:r>
              <a:rPr lang="hu-HU" sz="1350">
                <a:ea typeface="Calibri"/>
                <a:cs typeface="Calibri"/>
              </a:rPr>
              <a:t>Hardver-szoftver szinergia az oktatásban:</a:t>
            </a:r>
          </a:p>
          <a:p>
            <a:pPr marL="214313" indent="-214313">
              <a:buFont typeface="Arial" panose="020B0604020202020204" pitchFamily="34" charset="0"/>
              <a:buChar char="•"/>
            </a:pPr>
            <a:r>
              <a:rPr lang="hu-HU" sz="1200">
                <a:ea typeface="Calibri"/>
                <a:cs typeface="Calibri"/>
              </a:rPr>
              <a:t>Mikrokontroller alapú rendszerek</a:t>
            </a:r>
          </a:p>
          <a:p>
            <a:pPr marL="214313" indent="-214313">
              <a:buFont typeface="Arial"/>
              <a:buChar char="•"/>
            </a:pPr>
            <a:r>
              <a:rPr lang="hu-HU" sz="1200">
                <a:ea typeface="Calibri"/>
                <a:cs typeface="Calibri"/>
              </a:rPr>
              <a:t>Nagyteljesítményű processzoros rendszerek, GPU architektúrák</a:t>
            </a:r>
          </a:p>
          <a:p>
            <a:pPr marL="214313" indent="-214313">
              <a:buFont typeface="Arial"/>
              <a:buChar char="•"/>
            </a:pPr>
            <a:r>
              <a:rPr lang="hu-HU" sz="1200" err="1">
                <a:ea typeface="Calibri"/>
                <a:cs typeface="Calibri"/>
              </a:rPr>
              <a:t>SoC</a:t>
            </a:r>
            <a:r>
              <a:rPr lang="hu-HU" sz="1200">
                <a:ea typeface="Calibri"/>
                <a:cs typeface="Calibri"/>
              </a:rPr>
              <a:t> alkalmazások</a:t>
            </a:r>
          </a:p>
          <a:p>
            <a:pPr marL="214313" indent="-214313">
              <a:buFont typeface="Arial"/>
              <a:buChar char="•"/>
            </a:pPr>
            <a:r>
              <a:rPr lang="hu-HU" sz="1200">
                <a:ea typeface="Calibri"/>
                <a:cs typeface="Calibri"/>
              </a:rPr>
              <a:t>Hardvertervezés</a:t>
            </a:r>
          </a:p>
          <a:p>
            <a:pPr marL="214313" indent="-214313">
              <a:buFont typeface="Arial"/>
              <a:buChar char="•"/>
            </a:pPr>
            <a:r>
              <a:rPr lang="hu-HU" sz="1200">
                <a:ea typeface="Calibri"/>
                <a:cs typeface="Calibri"/>
              </a:rPr>
              <a:t>Beágyazott operációs rendszerek</a:t>
            </a:r>
          </a:p>
          <a:p>
            <a:pPr marL="214313" indent="-214313">
              <a:buFont typeface="Arial"/>
              <a:buChar char="•"/>
            </a:pPr>
            <a:r>
              <a:rPr lang="hu-HU" sz="1200">
                <a:ea typeface="Calibri"/>
                <a:cs typeface="Calibri"/>
              </a:rPr>
              <a:t>Kliensszoftver-fejlesztés</a:t>
            </a:r>
          </a:p>
          <a:p>
            <a:pPr marL="214313" indent="-214313">
              <a:buFont typeface="Arial"/>
              <a:buChar char="•"/>
            </a:pPr>
            <a:endParaRPr lang="hu-HU" sz="1200">
              <a:ea typeface="Calibri"/>
              <a:cs typeface="Calibri"/>
            </a:endParaRPr>
          </a:p>
        </p:txBody>
      </p:sp>
      <p:sp>
        <p:nvSpPr>
          <p:cNvPr id="28" name="Szövegdoboz 27">
            <a:extLst>
              <a:ext uri="{FF2B5EF4-FFF2-40B4-BE49-F238E27FC236}">
                <a16:creationId xmlns:a16="http://schemas.microsoft.com/office/drawing/2014/main" id="{C8BAF876-888C-4AC9-CF8D-5B78243243E2}"/>
              </a:ext>
            </a:extLst>
          </p:cNvPr>
          <p:cNvSpPr txBox="1"/>
          <p:nvPr/>
        </p:nvSpPr>
        <p:spPr>
          <a:xfrm>
            <a:off x="3176476" y="3687440"/>
            <a:ext cx="2810982" cy="177741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hu-HU" sz="1350">
                <a:ea typeface="Calibri"/>
                <a:cs typeface="Calibri"/>
              </a:rPr>
              <a:t>K+F tevékenység:</a:t>
            </a:r>
          </a:p>
          <a:p>
            <a:endParaRPr lang="hu-HU" sz="1350">
              <a:ea typeface="Calibri"/>
              <a:cs typeface="Calibri"/>
            </a:endParaRPr>
          </a:p>
          <a:p>
            <a:pPr marL="214313" indent="-214313">
              <a:buFont typeface="Arial"/>
              <a:buChar char="•"/>
            </a:pPr>
            <a:r>
              <a:rPr lang="hu-HU" sz="1200" err="1">
                <a:ea typeface="Calibri"/>
                <a:cs typeface="Calibri"/>
              </a:rPr>
              <a:t>Valósidejű</a:t>
            </a:r>
            <a:r>
              <a:rPr lang="hu-HU" sz="1200">
                <a:ea typeface="Calibri"/>
                <a:cs typeface="Calibri"/>
              </a:rPr>
              <a:t> optimális robotirányítás</a:t>
            </a:r>
          </a:p>
          <a:p>
            <a:pPr marL="214313" indent="-214313">
              <a:buFont typeface="Arial"/>
              <a:buChar char="•"/>
            </a:pPr>
            <a:r>
              <a:rPr lang="hu-HU" sz="1200">
                <a:ea typeface="Calibri"/>
                <a:cs typeface="Calibri"/>
              </a:rPr>
              <a:t>Autonóm mobilis robotok, mozgástervezés, környezetfelderítés</a:t>
            </a:r>
          </a:p>
          <a:p>
            <a:pPr marL="214313" indent="-214313">
              <a:buFont typeface="Arial"/>
              <a:buChar char="•"/>
            </a:pPr>
            <a:r>
              <a:rPr lang="hu-HU" sz="1200" err="1">
                <a:ea typeface="Calibri"/>
                <a:cs typeface="Calibri"/>
              </a:rPr>
              <a:t>Immerzív</a:t>
            </a:r>
            <a:r>
              <a:rPr lang="hu-HU" sz="1200">
                <a:ea typeface="Calibri"/>
                <a:cs typeface="Calibri"/>
              </a:rPr>
              <a:t>, VR/AR alapú robot interfészek</a:t>
            </a:r>
          </a:p>
          <a:p>
            <a:pPr marL="214313" indent="-214313">
              <a:buFont typeface="Arial"/>
              <a:buChar char="•"/>
            </a:pPr>
            <a:r>
              <a:rPr lang="hu-HU" sz="1200">
                <a:ea typeface="Calibri"/>
                <a:cs typeface="Calibri"/>
              </a:rPr>
              <a:t>5G Mobile Edge </a:t>
            </a:r>
            <a:r>
              <a:rPr lang="hu-HU" sz="1200" err="1">
                <a:ea typeface="Calibri"/>
                <a:cs typeface="Calibri"/>
              </a:rPr>
              <a:t>Computing</a:t>
            </a:r>
            <a:r>
              <a:rPr lang="hu-HU" sz="1200">
                <a:ea typeface="Calibri"/>
                <a:cs typeface="Calibri"/>
              </a:rPr>
              <a:t> robotikai alkalmazásai</a:t>
            </a:r>
          </a:p>
        </p:txBody>
      </p:sp>
      <p:sp>
        <p:nvSpPr>
          <p:cNvPr id="33" name="Szövegdoboz 32">
            <a:extLst>
              <a:ext uri="{FF2B5EF4-FFF2-40B4-BE49-F238E27FC236}">
                <a16:creationId xmlns:a16="http://schemas.microsoft.com/office/drawing/2014/main" id="{D716A08B-9B4F-7B2E-1EC0-C1DA1C7959B7}"/>
              </a:ext>
            </a:extLst>
          </p:cNvPr>
          <p:cNvSpPr txBox="1"/>
          <p:nvPr/>
        </p:nvSpPr>
        <p:spPr>
          <a:xfrm>
            <a:off x="6120365" y="3488558"/>
            <a:ext cx="2893007" cy="214674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hu-HU" sz="1350">
                <a:ea typeface="Calibri"/>
                <a:cs typeface="Calibri"/>
              </a:rPr>
              <a:t>Tehetséggondozás a robotika területén:</a:t>
            </a:r>
            <a:br>
              <a:rPr lang="hu-HU" sz="1350">
                <a:ea typeface="Calibri"/>
                <a:cs typeface="Calibri"/>
              </a:rPr>
            </a:br>
            <a:endParaRPr lang="hu-HU" sz="1350">
              <a:ea typeface="Calibri"/>
              <a:cs typeface="Calibri"/>
            </a:endParaRPr>
          </a:p>
          <a:p>
            <a:pPr marL="214313" indent="-214313">
              <a:buFont typeface="Arial"/>
              <a:buChar char="•"/>
            </a:pPr>
            <a:r>
              <a:rPr lang="hu-HU" sz="1200" err="1">
                <a:ea typeface="Calibri"/>
                <a:cs typeface="Calibri"/>
              </a:rPr>
              <a:t>RobonAUT</a:t>
            </a:r>
            <a:r>
              <a:rPr lang="hu-HU" sz="1200">
                <a:ea typeface="Calibri"/>
                <a:cs typeface="Calibri"/>
              </a:rPr>
              <a:t> hallgatói verseny 2009 óta</a:t>
            </a:r>
          </a:p>
          <a:p>
            <a:pPr marL="214313" indent="-214313">
              <a:buFont typeface="Arial"/>
              <a:buChar char="•"/>
            </a:pPr>
            <a:r>
              <a:rPr lang="hu-HU" sz="1200">
                <a:ea typeface="Calibri"/>
                <a:cs typeface="Calibri"/>
              </a:rPr>
              <a:t>Villamosmérnök és mechatronikai mérnök hallgatók tehetséggondozása</a:t>
            </a:r>
          </a:p>
          <a:p>
            <a:pPr marL="214313" indent="-214313">
              <a:buFont typeface="Arial"/>
              <a:buChar char="•"/>
            </a:pPr>
            <a:r>
              <a:rPr lang="hu-HU" sz="1200">
                <a:ea typeface="Calibri"/>
                <a:cs typeface="Calibri"/>
              </a:rPr>
              <a:t>Komplex mérnöki feladat csapatmunkában</a:t>
            </a:r>
          </a:p>
          <a:p>
            <a:pPr marL="214313" indent="-214313">
              <a:buFont typeface="Arial"/>
              <a:buChar char="•"/>
            </a:pPr>
            <a:r>
              <a:rPr lang="hu-HU" sz="1200">
                <a:ea typeface="Calibri"/>
                <a:cs typeface="Calibri"/>
              </a:rPr>
              <a:t>Csapatok mentorálása, területspecifikus ismeretek oktatása intenzív formában</a:t>
            </a:r>
          </a:p>
          <a:p>
            <a:pPr marL="214313" indent="-214313">
              <a:buFont typeface="Arial"/>
              <a:buChar char="•"/>
            </a:pPr>
            <a:r>
              <a:rPr lang="hu-HU" sz="1200">
                <a:ea typeface="Calibri"/>
                <a:cs typeface="Calibri"/>
              </a:rPr>
              <a:t>Hardver, beágyazott szoftver, ROS, szabályozástechnika </a:t>
            </a:r>
          </a:p>
        </p:txBody>
      </p:sp>
      <p:pic>
        <p:nvPicPr>
          <p:cNvPr id="17" name="Tartalom helye 6" descr="A képen személy, ruházat, fedett pályás, Edzőfelszerelések látható&#10;&#10;Automatikusan generált leírás">
            <a:extLst>
              <a:ext uri="{FF2B5EF4-FFF2-40B4-BE49-F238E27FC236}">
                <a16:creationId xmlns:a16="http://schemas.microsoft.com/office/drawing/2014/main" id="{62794BC9-478B-C910-89F8-046DD4E08476}"/>
              </a:ext>
            </a:extLst>
          </p:cNvPr>
          <p:cNvPicPr>
            <a:picLocks noChangeAspect="1"/>
          </p:cNvPicPr>
          <p:nvPr/>
        </p:nvPicPr>
        <p:blipFill>
          <a:blip r:embed="rId8"/>
          <a:stretch>
            <a:fillRect/>
          </a:stretch>
        </p:blipFill>
        <p:spPr>
          <a:xfrm>
            <a:off x="5047876" y="2562880"/>
            <a:ext cx="1620993" cy="911809"/>
          </a:xfrm>
          <a:prstGeom prst="rect">
            <a:avLst/>
          </a:prstGeom>
          <a:ln w="38100">
            <a:solidFill>
              <a:schemeClr val="bg1"/>
            </a:solidFill>
          </a:ln>
        </p:spPr>
      </p:pic>
      <p:pic>
        <p:nvPicPr>
          <p:cNvPr id="18" name="Picture 5">
            <a:extLst>
              <a:ext uri="{FF2B5EF4-FFF2-40B4-BE49-F238E27FC236}">
                <a16:creationId xmlns:a16="http://schemas.microsoft.com/office/drawing/2014/main" id="{DA15CE65-83D7-A74B-678D-129B02C77AA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85456" y="1486731"/>
            <a:ext cx="2479968" cy="827366"/>
          </a:xfrm>
          <a:prstGeom prst="rect">
            <a:avLst/>
          </a:prstGeom>
          <a:ln w="38100">
            <a:solidFill>
              <a:schemeClr val="bg1"/>
            </a:solidFill>
          </a:ln>
        </p:spPr>
      </p:pic>
      <p:pic>
        <p:nvPicPr>
          <p:cNvPr id="12" name="Kép 11" descr="A képen fekete, sötétség látható&#10;&#10;Automatikusan generált leírás">
            <a:extLst>
              <a:ext uri="{FF2B5EF4-FFF2-40B4-BE49-F238E27FC236}">
                <a16:creationId xmlns:a16="http://schemas.microsoft.com/office/drawing/2014/main" id="{D4B51201-591A-DA44-1E67-89CF51572C54}"/>
              </a:ext>
            </a:extLst>
          </p:cNvPr>
          <p:cNvPicPr>
            <a:picLocks noChangeAspect="1"/>
          </p:cNvPicPr>
          <p:nvPr/>
        </p:nvPicPr>
        <p:blipFill>
          <a:blip r:embed="rId10"/>
          <a:stretch>
            <a:fillRect/>
          </a:stretch>
        </p:blipFill>
        <p:spPr>
          <a:xfrm>
            <a:off x="2997625" y="2340555"/>
            <a:ext cx="2016236" cy="1134134"/>
          </a:xfrm>
          <a:prstGeom prst="rect">
            <a:avLst/>
          </a:prstGeom>
          <a:ln w="38100">
            <a:solidFill>
              <a:schemeClr val="bg1"/>
            </a:solidFill>
          </a:ln>
        </p:spPr>
      </p:pic>
      <p:pic>
        <p:nvPicPr>
          <p:cNvPr id="20" name="Kép 19" descr="A képen elektronika, Elektrontechnika, áramkör, Elektronikus alkatrész látható&#10;&#10;Automatikusan generált leírás">
            <a:extLst>
              <a:ext uri="{FF2B5EF4-FFF2-40B4-BE49-F238E27FC236}">
                <a16:creationId xmlns:a16="http://schemas.microsoft.com/office/drawing/2014/main" id="{641E669B-37B7-5FF2-8136-F58D0EB5FB6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35003" y="2340689"/>
            <a:ext cx="1134000" cy="1134000"/>
          </a:xfrm>
          <a:prstGeom prst="rect">
            <a:avLst/>
          </a:prstGeom>
          <a:ln w="38100">
            <a:solidFill>
              <a:schemeClr val="bg1"/>
            </a:solidFill>
          </a:ln>
        </p:spPr>
      </p:pic>
      <p:sp>
        <p:nvSpPr>
          <p:cNvPr id="7" name="Title 2">
            <a:extLst>
              <a:ext uri="{FF2B5EF4-FFF2-40B4-BE49-F238E27FC236}">
                <a16:creationId xmlns:a16="http://schemas.microsoft.com/office/drawing/2014/main" id="{6414B1C4-F86A-FB04-F66C-4A11A5F27915}"/>
              </a:ext>
            </a:extLst>
          </p:cNvPr>
          <p:cNvSpPr>
            <a:spLocks noGrp="1"/>
          </p:cNvSpPr>
          <p:nvPr>
            <p:ph type="title"/>
          </p:nvPr>
        </p:nvSpPr>
        <p:spPr>
          <a:xfrm>
            <a:off x="90561" y="943650"/>
            <a:ext cx="8948867" cy="594000"/>
          </a:xfrm>
        </p:spPr>
        <p:txBody>
          <a:bodyPr>
            <a:normAutofit fontScale="90000"/>
          </a:bodyPr>
          <a:lstStyle/>
          <a:p>
            <a:r>
              <a:rPr lang="hu-HU"/>
              <a:t>Beágyazott rendszerek és robotika</a:t>
            </a:r>
            <a:endParaRPr lang="en-US"/>
          </a:p>
        </p:txBody>
      </p:sp>
    </p:spTree>
    <p:extLst>
      <p:ext uri="{BB962C8B-B14F-4D97-AF65-F5344CB8AC3E}">
        <p14:creationId xmlns:p14="http://schemas.microsoft.com/office/powerpoint/2010/main" val="8659737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8184A-748B-645F-B94D-2012E961B7B5}"/>
            </a:ext>
          </a:extLst>
        </p:cNvPr>
        <p:cNvGrpSpPr/>
        <p:nvPr/>
      </p:nvGrpSpPr>
      <p:grpSpPr>
        <a:xfrm>
          <a:off x="0" y="0"/>
          <a:ext cx="0" cy="0"/>
          <a:chOff x="0" y="0"/>
          <a:chExt cx="0" cy="0"/>
        </a:xfrm>
      </p:grpSpPr>
      <p:sp>
        <p:nvSpPr>
          <p:cNvPr id="4" name="Dátum helye 3">
            <a:extLst>
              <a:ext uri="{FF2B5EF4-FFF2-40B4-BE49-F238E27FC236}">
                <a16:creationId xmlns:a16="http://schemas.microsoft.com/office/drawing/2014/main" id="{36AD1493-F8B0-81A5-E9A8-B84556411D9A}"/>
              </a:ext>
            </a:extLst>
          </p:cNvPr>
          <p:cNvSpPr>
            <a:spLocks noGrp="1"/>
          </p:cNvSpPr>
          <p:nvPr>
            <p:ph type="dt" sz="half" idx="10"/>
          </p:nvPr>
        </p:nvSpPr>
        <p:spPr/>
        <p:txBody>
          <a:bodyPr/>
          <a:lstStyle/>
          <a:p>
            <a:endParaRPr lang="hu-HU"/>
          </a:p>
        </p:txBody>
      </p:sp>
      <p:sp>
        <p:nvSpPr>
          <p:cNvPr id="6" name="Dia számának helye 5">
            <a:extLst>
              <a:ext uri="{FF2B5EF4-FFF2-40B4-BE49-F238E27FC236}">
                <a16:creationId xmlns:a16="http://schemas.microsoft.com/office/drawing/2014/main" id="{76AC4336-DD53-B839-196B-63B9A6331FE9}"/>
              </a:ext>
            </a:extLst>
          </p:cNvPr>
          <p:cNvSpPr>
            <a:spLocks noGrp="1"/>
          </p:cNvSpPr>
          <p:nvPr>
            <p:ph type="sldNum" sz="quarter" idx="12"/>
          </p:nvPr>
        </p:nvSpPr>
        <p:spPr/>
        <p:txBody>
          <a:bodyPr/>
          <a:lstStyle/>
          <a:p>
            <a:fld id="{429A6A0B-1885-47E1-92BC-8A7D1A028442}" type="slidenum">
              <a:rPr lang="hu-HU" smtClean="0"/>
              <a:t>36</a:t>
            </a:fld>
            <a:endParaRPr lang="hu-HU"/>
          </a:p>
        </p:txBody>
      </p:sp>
      <p:pic>
        <p:nvPicPr>
          <p:cNvPr id="12" name="Kép 11" descr="A képen gép, Elektrontechnika, elektronika, Elektronikus alkatrész látható&#10;&#10;Lehet, hogy a mesterséges intelligencia által generált tartalom helytelen.">
            <a:extLst>
              <a:ext uri="{FF2B5EF4-FFF2-40B4-BE49-F238E27FC236}">
                <a16:creationId xmlns:a16="http://schemas.microsoft.com/office/drawing/2014/main" id="{2413B299-6E0A-E78B-3678-8CC0E4804758}"/>
              </a:ext>
            </a:extLst>
          </p:cNvPr>
          <p:cNvPicPr>
            <a:picLocks noChangeAspect="1"/>
          </p:cNvPicPr>
          <p:nvPr/>
        </p:nvPicPr>
        <p:blipFill>
          <a:blip r:embed="rId3"/>
          <a:stretch>
            <a:fillRect/>
          </a:stretch>
        </p:blipFill>
        <p:spPr>
          <a:xfrm>
            <a:off x="664369" y="3696891"/>
            <a:ext cx="1685925" cy="1264444"/>
          </a:xfrm>
          <a:prstGeom prst="rect">
            <a:avLst/>
          </a:prstGeom>
          <a:ln>
            <a:noFill/>
          </a:ln>
        </p:spPr>
      </p:pic>
      <p:pic>
        <p:nvPicPr>
          <p:cNvPr id="13" name="Kép 12" descr="A képen személy, ruházat, fedett pályás, Emberi arc látható&#10;&#10;Lehet, hogy a mesterséges intelligencia által generált tartalom helytelen.">
            <a:extLst>
              <a:ext uri="{FF2B5EF4-FFF2-40B4-BE49-F238E27FC236}">
                <a16:creationId xmlns:a16="http://schemas.microsoft.com/office/drawing/2014/main" id="{37368144-84E3-D59B-5E42-5C3755A620B7}"/>
              </a:ext>
            </a:extLst>
          </p:cNvPr>
          <p:cNvPicPr>
            <a:picLocks noChangeAspect="1"/>
          </p:cNvPicPr>
          <p:nvPr/>
        </p:nvPicPr>
        <p:blipFill>
          <a:blip r:embed="rId4"/>
          <a:stretch>
            <a:fillRect/>
          </a:stretch>
        </p:blipFill>
        <p:spPr>
          <a:xfrm>
            <a:off x="707231" y="1907381"/>
            <a:ext cx="1585913" cy="1057275"/>
          </a:xfrm>
          <a:prstGeom prst="rect">
            <a:avLst/>
          </a:prstGeom>
          <a:ln>
            <a:noFill/>
          </a:ln>
        </p:spPr>
      </p:pic>
      <p:pic>
        <p:nvPicPr>
          <p:cNvPr id="15" name="Kép 14" descr="A képen elektronika, Elektromos vezetékek, Elektrontechnika, gép látható&#10;&#10;Lehet, hogy a mesterséges intelligencia által generált tartalom helytelen.">
            <a:extLst>
              <a:ext uri="{FF2B5EF4-FFF2-40B4-BE49-F238E27FC236}">
                <a16:creationId xmlns:a16="http://schemas.microsoft.com/office/drawing/2014/main" id="{D7E270ED-64A4-BC5D-B80A-5145C8455E21}"/>
              </a:ext>
            </a:extLst>
          </p:cNvPr>
          <p:cNvPicPr>
            <a:picLocks noChangeAspect="1"/>
          </p:cNvPicPr>
          <p:nvPr/>
        </p:nvPicPr>
        <p:blipFill>
          <a:blip r:embed="rId5"/>
          <a:stretch>
            <a:fillRect/>
          </a:stretch>
        </p:blipFill>
        <p:spPr>
          <a:xfrm>
            <a:off x="7329488" y="2378869"/>
            <a:ext cx="1371600" cy="1828800"/>
          </a:xfrm>
          <a:prstGeom prst="rect">
            <a:avLst/>
          </a:prstGeom>
          <a:ln>
            <a:noFill/>
          </a:ln>
        </p:spPr>
      </p:pic>
      <p:pic>
        <p:nvPicPr>
          <p:cNvPr id="16" name="Kép 15" descr="A képen elektronika, áramkör, Elektronikus alkatrész, Áramköri elem látható&#10;&#10;Lehet, hogy a mesterséges intelligencia által generált tartalom helytelen.">
            <a:extLst>
              <a:ext uri="{FF2B5EF4-FFF2-40B4-BE49-F238E27FC236}">
                <a16:creationId xmlns:a16="http://schemas.microsoft.com/office/drawing/2014/main" id="{A5558982-03B6-0DE0-E449-8E18A3918F6D}"/>
              </a:ext>
            </a:extLst>
          </p:cNvPr>
          <p:cNvPicPr>
            <a:picLocks noChangeAspect="1"/>
          </p:cNvPicPr>
          <p:nvPr/>
        </p:nvPicPr>
        <p:blipFill>
          <a:blip r:embed="rId6"/>
          <a:stretch>
            <a:fillRect/>
          </a:stretch>
        </p:blipFill>
        <p:spPr>
          <a:xfrm>
            <a:off x="5361385" y="1421606"/>
            <a:ext cx="1578769" cy="1014413"/>
          </a:xfrm>
          <a:prstGeom prst="rect">
            <a:avLst/>
          </a:prstGeom>
          <a:ln>
            <a:noFill/>
          </a:ln>
        </p:spPr>
      </p:pic>
      <p:pic>
        <p:nvPicPr>
          <p:cNvPr id="17" name="Kép 16" descr="A képen fedett pályás, fal, padló, ajtó látható&#10;&#10;Lehet, hogy a mesterséges intelligencia által generált tartalom helytelen.">
            <a:extLst>
              <a:ext uri="{FF2B5EF4-FFF2-40B4-BE49-F238E27FC236}">
                <a16:creationId xmlns:a16="http://schemas.microsoft.com/office/drawing/2014/main" id="{DAFB7481-EBEE-F1A3-C542-29B4747E7363}"/>
              </a:ext>
            </a:extLst>
          </p:cNvPr>
          <p:cNvPicPr>
            <a:picLocks noChangeAspect="1"/>
          </p:cNvPicPr>
          <p:nvPr/>
        </p:nvPicPr>
        <p:blipFill>
          <a:blip r:embed="rId7"/>
          <a:stretch>
            <a:fillRect/>
          </a:stretch>
        </p:blipFill>
        <p:spPr>
          <a:xfrm>
            <a:off x="2853928" y="3639741"/>
            <a:ext cx="1900238" cy="1321594"/>
          </a:xfrm>
          <a:prstGeom prst="rect">
            <a:avLst/>
          </a:prstGeom>
          <a:ln>
            <a:noFill/>
          </a:ln>
        </p:spPr>
      </p:pic>
      <p:pic>
        <p:nvPicPr>
          <p:cNvPr id="19" name="Kép 18" descr="A képen Betűtípus, szöveg, fehér, tervezés látható&#10;&#10;Lehet, hogy a mesterséges intelligencia által generált tartalom helytelen.">
            <a:extLst>
              <a:ext uri="{FF2B5EF4-FFF2-40B4-BE49-F238E27FC236}">
                <a16:creationId xmlns:a16="http://schemas.microsoft.com/office/drawing/2014/main" id="{C3B43815-1F49-A487-6575-59B7DDB5A19C}"/>
              </a:ext>
            </a:extLst>
          </p:cNvPr>
          <p:cNvPicPr>
            <a:picLocks noChangeAspect="1"/>
          </p:cNvPicPr>
          <p:nvPr/>
        </p:nvPicPr>
        <p:blipFill>
          <a:blip r:embed="rId8"/>
          <a:stretch>
            <a:fillRect/>
          </a:stretch>
        </p:blipFill>
        <p:spPr>
          <a:xfrm>
            <a:off x="653654" y="4961335"/>
            <a:ext cx="1693069" cy="578644"/>
          </a:xfrm>
          <a:prstGeom prst="rect">
            <a:avLst/>
          </a:prstGeom>
          <a:ln>
            <a:noFill/>
          </a:ln>
        </p:spPr>
      </p:pic>
      <p:pic>
        <p:nvPicPr>
          <p:cNvPr id="20" name="Kép 19" descr="A képen Betűtípus, szöveg, fehér, Grafika látható&#10;&#10;Lehet, hogy a mesterséges intelligencia által generált tartalom helytelen.">
            <a:extLst>
              <a:ext uri="{FF2B5EF4-FFF2-40B4-BE49-F238E27FC236}">
                <a16:creationId xmlns:a16="http://schemas.microsoft.com/office/drawing/2014/main" id="{C00628B2-2F05-749D-3162-8AE1A8CB9E94}"/>
              </a:ext>
            </a:extLst>
          </p:cNvPr>
          <p:cNvPicPr>
            <a:picLocks noChangeAspect="1"/>
          </p:cNvPicPr>
          <p:nvPr/>
        </p:nvPicPr>
        <p:blipFill>
          <a:blip r:embed="rId9"/>
          <a:stretch>
            <a:fillRect/>
          </a:stretch>
        </p:blipFill>
        <p:spPr>
          <a:xfrm>
            <a:off x="728663" y="2961085"/>
            <a:ext cx="1514475" cy="578644"/>
          </a:xfrm>
          <a:prstGeom prst="rect">
            <a:avLst/>
          </a:prstGeom>
          <a:ln>
            <a:noFill/>
          </a:ln>
        </p:spPr>
      </p:pic>
      <p:pic>
        <p:nvPicPr>
          <p:cNvPr id="21" name="Kép 20" descr="A képen Betűtípus, szöveg, fehér, tervezés látható&#10;&#10;Lehet, hogy a mesterséges intelligencia által generált tartalom helytelen.">
            <a:extLst>
              <a:ext uri="{FF2B5EF4-FFF2-40B4-BE49-F238E27FC236}">
                <a16:creationId xmlns:a16="http://schemas.microsoft.com/office/drawing/2014/main" id="{1D1D3D96-AA24-7B4F-ED58-3C55AD171527}"/>
              </a:ext>
            </a:extLst>
          </p:cNvPr>
          <p:cNvPicPr>
            <a:picLocks noChangeAspect="1"/>
          </p:cNvPicPr>
          <p:nvPr/>
        </p:nvPicPr>
        <p:blipFill>
          <a:blip r:embed="rId10"/>
          <a:stretch>
            <a:fillRect/>
          </a:stretch>
        </p:blipFill>
        <p:spPr>
          <a:xfrm>
            <a:off x="3261123" y="2593181"/>
            <a:ext cx="1564481" cy="785813"/>
          </a:xfrm>
          <a:prstGeom prst="rect">
            <a:avLst/>
          </a:prstGeom>
          <a:ln>
            <a:noFill/>
          </a:ln>
        </p:spPr>
      </p:pic>
      <p:pic>
        <p:nvPicPr>
          <p:cNvPr id="22" name="Kép 21" descr="A képen szöveg, Betűtípus, képernyőkép, fehér látható&#10;&#10;Lehet, hogy a mesterséges intelligencia által generált tartalom helytelen.">
            <a:extLst>
              <a:ext uri="{FF2B5EF4-FFF2-40B4-BE49-F238E27FC236}">
                <a16:creationId xmlns:a16="http://schemas.microsoft.com/office/drawing/2014/main" id="{8918EDCB-7EBC-13A8-21E8-F14CD0D1290E}"/>
              </a:ext>
            </a:extLst>
          </p:cNvPr>
          <p:cNvPicPr>
            <a:picLocks noChangeAspect="1"/>
          </p:cNvPicPr>
          <p:nvPr/>
        </p:nvPicPr>
        <p:blipFill>
          <a:blip r:embed="rId11"/>
          <a:stretch>
            <a:fillRect/>
          </a:stretch>
        </p:blipFill>
        <p:spPr>
          <a:xfrm>
            <a:off x="6940154" y="4204098"/>
            <a:ext cx="2150269" cy="992981"/>
          </a:xfrm>
          <a:prstGeom prst="rect">
            <a:avLst/>
          </a:prstGeom>
          <a:ln>
            <a:noFill/>
          </a:ln>
        </p:spPr>
      </p:pic>
      <p:pic>
        <p:nvPicPr>
          <p:cNvPr id="23" name="Kép 22" descr="A képen Betűtípus, szöveg, Grafika, fehér látható&#10;&#10;Lehet, hogy a mesterséges intelligencia által generált tartalom helytelen.">
            <a:extLst>
              <a:ext uri="{FF2B5EF4-FFF2-40B4-BE49-F238E27FC236}">
                <a16:creationId xmlns:a16="http://schemas.microsoft.com/office/drawing/2014/main" id="{B4F1D465-6271-54FB-3673-E77003D7A431}"/>
              </a:ext>
            </a:extLst>
          </p:cNvPr>
          <p:cNvPicPr>
            <a:picLocks noChangeAspect="1"/>
          </p:cNvPicPr>
          <p:nvPr/>
        </p:nvPicPr>
        <p:blipFill>
          <a:blip r:embed="rId12"/>
          <a:stretch>
            <a:fillRect/>
          </a:stretch>
        </p:blipFill>
        <p:spPr>
          <a:xfrm>
            <a:off x="3875485" y="5010150"/>
            <a:ext cx="1585913" cy="371475"/>
          </a:xfrm>
          <a:prstGeom prst="rect">
            <a:avLst/>
          </a:prstGeom>
          <a:ln>
            <a:noFill/>
          </a:ln>
        </p:spPr>
      </p:pic>
      <p:pic>
        <p:nvPicPr>
          <p:cNvPr id="24" name="Kép 23" descr="A képen szöveg, Betűtípus, fehér, tervezés látható&#10;&#10;Lehet, hogy a mesterséges intelligencia által generált tartalom helytelen.">
            <a:extLst>
              <a:ext uri="{FF2B5EF4-FFF2-40B4-BE49-F238E27FC236}">
                <a16:creationId xmlns:a16="http://schemas.microsoft.com/office/drawing/2014/main" id="{C2F1E626-99F1-0DAF-6706-2CBBCFF64403}"/>
              </a:ext>
            </a:extLst>
          </p:cNvPr>
          <p:cNvPicPr>
            <a:picLocks noChangeAspect="1"/>
          </p:cNvPicPr>
          <p:nvPr/>
        </p:nvPicPr>
        <p:blipFill>
          <a:blip r:embed="rId13"/>
          <a:stretch>
            <a:fillRect/>
          </a:stretch>
        </p:blipFill>
        <p:spPr>
          <a:xfrm>
            <a:off x="5361385" y="2432448"/>
            <a:ext cx="1678781" cy="578644"/>
          </a:xfrm>
          <a:prstGeom prst="rect">
            <a:avLst/>
          </a:prstGeom>
          <a:ln>
            <a:noFill/>
          </a:ln>
        </p:spPr>
      </p:pic>
      <p:pic>
        <p:nvPicPr>
          <p:cNvPr id="26" name="Kép 25">
            <a:extLst>
              <a:ext uri="{FF2B5EF4-FFF2-40B4-BE49-F238E27FC236}">
                <a16:creationId xmlns:a16="http://schemas.microsoft.com/office/drawing/2014/main" id="{850173E9-5FB5-BAD9-EE93-755A646414AF}"/>
              </a:ext>
            </a:extLst>
          </p:cNvPr>
          <p:cNvPicPr>
            <a:picLocks noChangeAspect="1"/>
          </p:cNvPicPr>
          <p:nvPr/>
        </p:nvPicPr>
        <p:blipFill>
          <a:blip r:embed="rId14"/>
          <a:stretch>
            <a:fillRect/>
          </a:stretch>
        </p:blipFill>
        <p:spPr>
          <a:xfrm>
            <a:off x="3111104" y="1539479"/>
            <a:ext cx="1735931" cy="1107281"/>
          </a:xfrm>
          <a:prstGeom prst="rect">
            <a:avLst/>
          </a:prstGeom>
          <a:ln>
            <a:noFill/>
          </a:ln>
        </p:spPr>
      </p:pic>
      <p:sp>
        <p:nvSpPr>
          <p:cNvPr id="2" name="Title 2">
            <a:extLst>
              <a:ext uri="{FF2B5EF4-FFF2-40B4-BE49-F238E27FC236}">
                <a16:creationId xmlns:a16="http://schemas.microsoft.com/office/drawing/2014/main" id="{A5B4FC09-7295-E5CB-88DE-2DBC65D4289D}"/>
              </a:ext>
            </a:extLst>
          </p:cNvPr>
          <p:cNvSpPr>
            <a:spLocks noGrp="1"/>
          </p:cNvSpPr>
          <p:nvPr>
            <p:ph type="title"/>
          </p:nvPr>
        </p:nvSpPr>
        <p:spPr>
          <a:xfrm>
            <a:off x="90561" y="943650"/>
            <a:ext cx="8948867" cy="594000"/>
          </a:xfrm>
        </p:spPr>
        <p:txBody>
          <a:bodyPr>
            <a:normAutofit fontScale="90000"/>
          </a:bodyPr>
          <a:lstStyle/>
          <a:p>
            <a:r>
              <a:rPr lang="hu-HU"/>
              <a:t>Teljesítményelektronika</a:t>
            </a:r>
            <a:endParaRPr lang="en-US"/>
          </a:p>
        </p:txBody>
      </p:sp>
      <p:pic>
        <p:nvPicPr>
          <p:cNvPr id="3" name="Kép 2" descr="A képen fedett pályás, mérnöki tudomány, gép, ipar látható&#10;&#10;Lehet, hogy az AI által létrehozott tartalom helytelen.">
            <a:extLst>
              <a:ext uri="{FF2B5EF4-FFF2-40B4-BE49-F238E27FC236}">
                <a16:creationId xmlns:a16="http://schemas.microsoft.com/office/drawing/2014/main" id="{3337C8B2-21CD-4284-AFFE-186399CA2326}"/>
              </a:ext>
            </a:extLst>
          </p:cNvPr>
          <p:cNvPicPr>
            <a:picLocks noChangeAspect="1"/>
          </p:cNvPicPr>
          <p:nvPr/>
        </p:nvPicPr>
        <p:blipFill>
          <a:blip r:embed="rId15"/>
          <a:stretch>
            <a:fillRect/>
          </a:stretch>
        </p:blipFill>
        <p:spPr>
          <a:xfrm>
            <a:off x="4842452" y="3637817"/>
            <a:ext cx="1964906" cy="1324342"/>
          </a:xfrm>
          <a:prstGeom prst="rect">
            <a:avLst/>
          </a:prstGeom>
        </p:spPr>
      </p:pic>
    </p:spTree>
    <p:extLst>
      <p:ext uri="{BB962C8B-B14F-4D97-AF65-F5344CB8AC3E}">
        <p14:creationId xmlns:p14="http://schemas.microsoft.com/office/powerpoint/2010/main" val="12532200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3B4FA-3DF9-3CC0-CD71-4B358C972BB5}"/>
            </a:ext>
          </a:extLst>
        </p:cNvPr>
        <p:cNvGrpSpPr/>
        <p:nvPr/>
      </p:nvGrpSpPr>
      <p:grpSpPr>
        <a:xfrm>
          <a:off x="0" y="0"/>
          <a:ext cx="0" cy="0"/>
          <a:chOff x="0" y="0"/>
          <a:chExt cx="0" cy="0"/>
        </a:xfrm>
      </p:grpSpPr>
      <p:pic>
        <p:nvPicPr>
          <p:cNvPr id="43" name="Kép 42">
            <a:extLst>
              <a:ext uri="{FF2B5EF4-FFF2-40B4-BE49-F238E27FC236}">
                <a16:creationId xmlns:a16="http://schemas.microsoft.com/office/drawing/2014/main" id="{6C060928-DBA2-740E-2A82-E0F79A8C4DDE}"/>
              </a:ext>
            </a:extLst>
          </p:cNvPr>
          <p:cNvPicPr>
            <a:picLocks noChangeAspect="1"/>
          </p:cNvPicPr>
          <p:nvPr/>
        </p:nvPicPr>
        <p:blipFill>
          <a:blip r:embed="rId3"/>
          <a:srcRect b="10749"/>
          <a:stretch/>
        </p:blipFill>
        <p:spPr>
          <a:xfrm>
            <a:off x="6668869" y="2512103"/>
            <a:ext cx="2132051" cy="1041167"/>
          </a:xfrm>
          <a:prstGeom prst="rect">
            <a:avLst/>
          </a:prstGeom>
        </p:spPr>
      </p:pic>
      <p:pic>
        <p:nvPicPr>
          <p:cNvPr id="41" name="Kép 40">
            <a:extLst>
              <a:ext uri="{FF2B5EF4-FFF2-40B4-BE49-F238E27FC236}">
                <a16:creationId xmlns:a16="http://schemas.microsoft.com/office/drawing/2014/main" id="{E573D5C5-6EE4-76A9-9989-7D5DAB7751DF}"/>
              </a:ext>
            </a:extLst>
          </p:cNvPr>
          <p:cNvPicPr>
            <a:picLocks noChangeAspect="1"/>
          </p:cNvPicPr>
          <p:nvPr/>
        </p:nvPicPr>
        <p:blipFill>
          <a:blip r:embed="rId4"/>
          <a:stretch>
            <a:fillRect/>
          </a:stretch>
        </p:blipFill>
        <p:spPr>
          <a:xfrm>
            <a:off x="6215630" y="1565312"/>
            <a:ext cx="1992578" cy="1217932"/>
          </a:xfrm>
          <a:prstGeom prst="rect">
            <a:avLst/>
          </a:prstGeom>
          <a:ln w="38100">
            <a:solidFill>
              <a:schemeClr val="bg1"/>
            </a:solidFill>
          </a:ln>
        </p:spPr>
      </p:pic>
      <p:pic>
        <p:nvPicPr>
          <p:cNvPr id="24" name="Kép 23" descr="A képen elektronika, Elektronikus eszköz, kütyü, kábel látható&#10;&#10;Automatikusan generált leírás">
            <a:extLst>
              <a:ext uri="{FF2B5EF4-FFF2-40B4-BE49-F238E27FC236}">
                <a16:creationId xmlns:a16="http://schemas.microsoft.com/office/drawing/2014/main" id="{9E3EE824-BBCD-019E-C8BA-8D45C7D307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784" y="2604152"/>
            <a:ext cx="1423677" cy="949118"/>
          </a:xfrm>
          <a:prstGeom prst="rect">
            <a:avLst/>
          </a:prstGeom>
          <a:ln w="38100">
            <a:solidFill>
              <a:schemeClr val="bg1"/>
            </a:solidFill>
          </a:ln>
        </p:spPr>
      </p:pic>
      <p:pic>
        <p:nvPicPr>
          <p:cNvPr id="22" name="Kép 21" descr="A képen Elektrontechnika, Áramköri elem, Elektronikus alkatrész, elektronika látható&#10;&#10;Automatikusan generált leírás">
            <a:extLst>
              <a:ext uri="{FF2B5EF4-FFF2-40B4-BE49-F238E27FC236}">
                <a16:creationId xmlns:a16="http://schemas.microsoft.com/office/drawing/2014/main" id="{07B1500F-0F9C-1C7F-8A84-D30EAC13FC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784" y="1565311"/>
            <a:ext cx="1569409" cy="1046273"/>
          </a:xfrm>
          <a:prstGeom prst="rect">
            <a:avLst/>
          </a:prstGeom>
          <a:ln w="38100">
            <a:solidFill>
              <a:schemeClr val="bg1"/>
            </a:solidFill>
          </a:ln>
        </p:spPr>
      </p:pic>
      <p:pic>
        <p:nvPicPr>
          <p:cNvPr id="16" name="Kép 15" descr="A képen térkép, diagram látható&#10;&#10;Automatikusan generált leírás">
            <a:extLst>
              <a:ext uri="{FF2B5EF4-FFF2-40B4-BE49-F238E27FC236}">
                <a16:creationId xmlns:a16="http://schemas.microsoft.com/office/drawing/2014/main" id="{220F83E7-B993-97CA-7B88-74BFA0BE91EA}"/>
              </a:ext>
            </a:extLst>
          </p:cNvPr>
          <p:cNvPicPr>
            <a:picLocks noChangeAspect="1"/>
          </p:cNvPicPr>
          <p:nvPr/>
        </p:nvPicPr>
        <p:blipFill>
          <a:blip r:embed="rId7"/>
          <a:stretch>
            <a:fillRect/>
          </a:stretch>
        </p:blipFill>
        <p:spPr>
          <a:xfrm>
            <a:off x="4151100" y="1565312"/>
            <a:ext cx="2165212" cy="1217932"/>
          </a:xfrm>
          <a:prstGeom prst="rect">
            <a:avLst/>
          </a:prstGeom>
          <a:ln w="38100">
            <a:solidFill>
              <a:schemeClr val="bg1"/>
            </a:solidFill>
          </a:ln>
        </p:spPr>
      </p:pic>
      <p:sp>
        <p:nvSpPr>
          <p:cNvPr id="4" name="Dátum helye 3">
            <a:extLst>
              <a:ext uri="{FF2B5EF4-FFF2-40B4-BE49-F238E27FC236}">
                <a16:creationId xmlns:a16="http://schemas.microsoft.com/office/drawing/2014/main" id="{00E164B6-FA57-D313-E5D2-20B09BBA7BD5}"/>
              </a:ext>
            </a:extLst>
          </p:cNvPr>
          <p:cNvSpPr>
            <a:spLocks noGrp="1"/>
          </p:cNvSpPr>
          <p:nvPr>
            <p:ph type="dt" sz="half" idx="10"/>
          </p:nvPr>
        </p:nvSpPr>
        <p:spPr/>
        <p:txBody>
          <a:bodyPr/>
          <a:lstStyle/>
          <a:p>
            <a:endParaRPr lang="hu-HU"/>
          </a:p>
        </p:txBody>
      </p:sp>
      <p:sp>
        <p:nvSpPr>
          <p:cNvPr id="6" name="Dia számának helye 5">
            <a:extLst>
              <a:ext uri="{FF2B5EF4-FFF2-40B4-BE49-F238E27FC236}">
                <a16:creationId xmlns:a16="http://schemas.microsoft.com/office/drawing/2014/main" id="{93900E79-E70E-3735-C435-F1AE98F17F43}"/>
              </a:ext>
            </a:extLst>
          </p:cNvPr>
          <p:cNvSpPr>
            <a:spLocks noGrp="1"/>
          </p:cNvSpPr>
          <p:nvPr>
            <p:ph type="sldNum" sz="quarter" idx="12"/>
          </p:nvPr>
        </p:nvSpPr>
        <p:spPr/>
        <p:txBody>
          <a:bodyPr/>
          <a:lstStyle/>
          <a:p>
            <a:fld id="{429A6A0B-1885-47E1-92BC-8A7D1A028442}" type="slidenum">
              <a:rPr lang="hu-HU" smtClean="0"/>
              <a:t>37</a:t>
            </a:fld>
            <a:endParaRPr lang="hu-HU"/>
          </a:p>
        </p:txBody>
      </p:sp>
      <p:sp>
        <p:nvSpPr>
          <p:cNvPr id="3" name="Szövegdoboz 2">
            <a:extLst>
              <a:ext uri="{FF2B5EF4-FFF2-40B4-BE49-F238E27FC236}">
                <a16:creationId xmlns:a16="http://schemas.microsoft.com/office/drawing/2014/main" id="{F6F54C4B-C2D7-F570-2083-259F3097D1E2}"/>
              </a:ext>
            </a:extLst>
          </p:cNvPr>
          <p:cNvSpPr txBox="1"/>
          <p:nvPr/>
        </p:nvSpPr>
        <p:spPr>
          <a:xfrm>
            <a:off x="498401" y="3687439"/>
            <a:ext cx="2452133" cy="202619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spcAft>
                <a:spcPts val="450"/>
              </a:spcAft>
            </a:pPr>
            <a:r>
              <a:rPr lang="hu-HU" sz="1350">
                <a:ea typeface="Calibri"/>
                <a:cs typeface="Calibri"/>
              </a:rPr>
              <a:t>Hardver-szoftver szinergia az oktatásban:</a:t>
            </a:r>
          </a:p>
          <a:p>
            <a:pPr marL="214313" indent="-214313">
              <a:buFont typeface="Arial" panose="020B0604020202020204" pitchFamily="34" charset="0"/>
              <a:buChar char="•"/>
            </a:pPr>
            <a:r>
              <a:rPr lang="hu-HU" sz="1200">
                <a:ea typeface="Calibri"/>
                <a:cs typeface="Calibri"/>
              </a:rPr>
              <a:t>Mikrokontroller alapú rendszerek</a:t>
            </a:r>
          </a:p>
          <a:p>
            <a:pPr marL="214313" indent="-214313">
              <a:buFont typeface="Arial"/>
              <a:buChar char="•"/>
            </a:pPr>
            <a:r>
              <a:rPr lang="hu-HU" sz="1200">
                <a:ea typeface="Calibri"/>
                <a:cs typeface="Calibri"/>
              </a:rPr>
              <a:t>Nagyteljesítményű processzoros rendszerek, GPU architektúrák</a:t>
            </a:r>
          </a:p>
          <a:p>
            <a:pPr marL="214313" indent="-214313">
              <a:buFont typeface="Arial"/>
              <a:buChar char="•"/>
            </a:pPr>
            <a:r>
              <a:rPr lang="hu-HU" sz="1200" err="1">
                <a:ea typeface="Calibri"/>
                <a:cs typeface="Calibri"/>
              </a:rPr>
              <a:t>SoC</a:t>
            </a:r>
            <a:r>
              <a:rPr lang="hu-HU" sz="1200">
                <a:ea typeface="Calibri"/>
                <a:cs typeface="Calibri"/>
              </a:rPr>
              <a:t> alkalmazások</a:t>
            </a:r>
          </a:p>
          <a:p>
            <a:pPr marL="214313" indent="-214313">
              <a:buFont typeface="Arial"/>
              <a:buChar char="•"/>
            </a:pPr>
            <a:r>
              <a:rPr lang="hu-HU" sz="1200">
                <a:ea typeface="Calibri"/>
                <a:cs typeface="Calibri"/>
              </a:rPr>
              <a:t>Hardvertervezés</a:t>
            </a:r>
          </a:p>
          <a:p>
            <a:pPr marL="214313" indent="-214313">
              <a:buFont typeface="Arial"/>
              <a:buChar char="•"/>
            </a:pPr>
            <a:r>
              <a:rPr lang="hu-HU" sz="1200">
                <a:ea typeface="Calibri"/>
                <a:cs typeface="Calibri"/>
              </a:rPr>
              <a:t>Beágyazott operációs rendszerek</a:t>
            </a:r>
          </a:p>
          <a:p>
            <a:pPr marL="214313" indent="-214313">
              <a:buFont typeface="Arial"/>
              <a:buChar char="•"/>
            </a:pPr>
            <a:r>
              <a:rPr lang="hu-HU" sz="1200">
                <a:ea typeface="Calibri"/>
                <a:cs typeface="Calibri"/>
              </a:rPr>
              <a:t>Kliensszoftver-fejlesztés</a:t>
            </a:r>
          </a:p>
          <a:p>
            <a:pPr marL="214313" indent="-214313">
              <a:buFont typeface="Arial"/>
              <a:buChar char="•"/>
            </a:pPr>
            <a:endParaRPr lang="hu-HU" sz="1200">
              <a:ea typeface="Calibri"/>
              <a:cs typeface="Calibri"/>
            </a:endParaRPr>
          </a:p>
        </p:txBody>
      </p:sp>
      <p:sp>
        <p:nvSpPr>
          <p:cNvPr id="28" name="Szövegdoboz 27">
            <a:extLst>
              <a:ext uri="{FF2B5EF4-FFF2-40B4-BE49-F238E27FC236}">
                <a16:creationId xmlns:a16="http://schemas.microsoft.com/office/drawing/2014/main" id="{C8BAF876-888C-4AC9-CF8D-5B78243243E2}"/>
              </a:ext>
            </a:extLst>
          </p:cNvPr>
          <p:cNvSpPr txBox="1"/>
          <p:nvPr/>
        </p:nvSpPr>
        <p:spPr>
          <a:xfrm>
            <a:off x="3176476" y="3687440"/>
            <a:ext cx="2810982" cy="177741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hu-HU" sz="1350">
                <a:ea typeface="Calibri"/>
                <a:cs typeface="Calibri"/>
              </a:rPr>
              <a:t>K+F tevékenység:</a:t>
            </a:r>
          </a:p>
          <a:p>
            <a:endParaRPr lang="hu-HU" sz="1350">
              <a:ea typeface="Calibri"/>
              <a:cs typeface="Calibri"/>
            </a:endParaRPr>
          </a:p>
          <a:p>
            <a:pPr marL="214313" indent="-214313">
              <a:buFont typeface="Arial"/>
              <a:buChar char="•"/>
            </a:pPr>
            <a:r>
              <a:rPr lang="hu-HU" sz="1200" err="1">
                <a:ea typeface="Calibri"/>
                <a:cs typeface="Calibri"/>
              </a:rPr>
              <a:t>Valósidejű</a:t>
            </a:r>
            <a:r>
              <a:rPr lang="hu-HU" sz="1200">
                <a:ea typeface="Calibri"/>
                <a:cs typeface="Calibri"/>
              </a:rPr>
              <a:t> optimális robotirányítás</a:t>
            </a:r>
          </a:p>
          <a:p>
            <a:pPr marL="214313" indent="-214313">
              <a:buFont typeface="Arial"/>
              <a:buChar char="•"/>
            </a:pPr>
            <a:r>
              <a:rPr lang="hu-HU" sz="1200">
                <a:ea typeface="Calibri"/>
                <a:cs typeface="Calibri"/>
              </a:rPr>
              <a:t>Autonóm mobilis robotok, mozgástervezés, környezetfelderítés</a:t>
            </a:r>
          </a:p>
          <a:p>
            <a:pPr marL="214313" indent="-214313">
              <a:buFont typeface="Arial"/>
              <a:buChar char="•"/>
            </a:pPr>
            <a:r>
              <a:rPr lang="hu-HU" sz="1200" err="1">
                <a:ea typeface="Calibri"/>
                <a:cs typeface="Calibri"/>
              </a:rPr>
              <a:t>Immerzív</a:t>
            </a:r>
            <a:r>
              <a:rPr lang="hu-HU" sz="1200">
                <a:ea typeface="Calibri"/>
                <a:cs typeface="Calibri"/>
              </a:rPr>
              <a:t>, VR/AR alapú robot interfészek</a:t>
            </a:r>
          </a:p>
          <a:p>
            <a:pPr marL="214313" indent="-214313">
              <a:buFont typeface="Arial"/>
              <a:buChar char="•"/>
            </a:pPr>
            <a:r>
              <a:rPr lang="hu-HU" sz="1200">
                <a:ea typeface="Calibri"/>
                <a:cs typeface="Calibri"/>
              </a:rPr>
              <a:t>5G Mobile Edge </a:t>
            </a:r>
            <a:r>
              <a:rPr lang="hu-HU" sz="1200" err="1">
                <a:ea typeface="Calibri"/>
                <a:cs typeface="Calibri"/>
              </a:rPr>
              <a:t>Computing</a:t>
            </a:r>
            <a:r>
              <a:rPr lang="hu-HU" sz="1200">
                <a:ea typeface="Calibri"/>
                <a:cs typeface="Calibri"/>
              </a:rPr>
              <a:t> robotikai alkalmazásai</a:t>
            </a:r>
          </a:p>
        </p:txBody>
      </p:sp>
      <p:sp>
        <p:nvSpPr>
          <p:cNvPr id="33" name="Szövegdoboz 32">
            <a:extLst>
              <a:ext uri="{FF2B5EF4-FFF2-40B4-BE49-F238E27FC236}">
                <a16:creationId xmlns:a16="http://schemas.microsoft.com/office/drawing/2014/main" id="{D716A08B-9B4F-7B2E-1EC0-C1DA1C7959B7}"/>
              </a:ext>
            </a:extLst>
          </p:cNvPr>
          <p:cNvSpPr txBox="1"/>
          <p:nvPr/>
        </p:nvSpPr>
        <p:spPr>
          <a:xfrm>
            <a:off x="6079331" y="3646292"/>
            <a:ext cx="2934041" cy="214674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hu-HU" sz="1350">
                <a:ea typeface="Calibri"/>
                <a:cs typeface="Calibri"/>
              </a:rPr>
              <a:t>Tehetséggondozás a robotika területén:</a:t>
            </a:r>
            <a:br>
              <a:rPr lang="hu-HU" sz="1350">
                <a:ea typeface="Calibri"/>
                <a:cs typeface="Calibri"/>
              </a:rPr>
            </a:br>
            <a:endParaRPr lang="hu-HU" sz="1350">
              <a:ea typeface="Calibri"/>
              <a:cs typeface="Calibri"/>
            </a:endParaRPr>
          </a:p>
          <a:p>
            <a:pPr marL="214313" indent="-214313">
              <a:buFont typeface="Arial"/>
              <a:buChar char="•"/>
            </a:pPr>
            <a:r>
              <a:rPr lang="hu-HU" sz="1200">
                <a:ea typeface="Calibri"/>
                <a:cs typeface="Calibri"/>
              </a:rPr>
              <a:t>RobonAUT hallgatói verseny 2009 óta</a:t>
            </a:r>
          </a:p>
          <a:p>
            <a:pPr marL="214313" indent="-214313">
              <a:buFont typeface="Arial"/>
              <a:buChar char="•"/>
            </a:pPr>
            <a:r>
              <a:rPr lang="hu-HU" sz="1200">
                <a:ea typeface="Calibri"/>
                <a:cs typeface="Calibri"/>
              </a:rPr>
              <a:t>Villamosmérnök és mechatronikai mérnök hallgatók tehetséggondozása</a:t>
            </a:r>
          </a:p>
          <a:p>
            <a:pPr marL="214313" indent="-214313">
              <a:buFont typeface="Arial"/>
              <a:buChar char="•"/>
            </a:pPr>
            <a:r>
              <a:rPr lang="hu-HU" sz="1200">
                <a:ea typeface="Calibri"/>
                <a:cs typeface="Calibri"/>
              </a:rPr>
              <a:t>Komplex mérnöki feladat csapatmunkában</a:t>
            </a:r>
          </a:p>
          <a:p>
            <a:pPr marL="214313" indent="-214313">
              <a:buFont typeface="Arial"/>
              <a:buChar char="•"/>
            </a:pPr>
            <a:r>
              <a:rPr lang="hu-HU" sz="1200">
                <a:ea typeface="Calibri"/>
                <a:cs typeface="Calibri"/>
              </a:rPr>
              <a:t>Csapatok mentorálása, területspecifikus ismeretek oktatása intenzív formában</a:t>
            </a:r>
          </a:p>
          <a:p>
            <a:pPr marL="214313" indent="-214313">
              <a:buFont typeface="Arial"/>
              <a:buChar char="•"/>
            </a:pPr>
            <a:r>
              <a:rPr lang="hu-HU" sz="1200">
                <a:ea typeface="Calibri"/>
                <a:cs typeface="Calibri"/>
              </a:rPr>
              <a:t>Hardver, beágyazott szoftver, ROS, szabályozástechnika </a:t>
            </a:r>
          </a:p>
        </p:txBody>
      </p:sp>
      <p:pic>
        <p:nvPicPr>
          <p:cNvPr id="17" name="Tartalom helye 6" descr="A képen személy, ruházat, fedett pályás, Edzőfelszerelések látható&#10;&#10;Automatikusan generált leírás">
            <a:extLst>
              <a:ext uri="{FF2B5EF4-FFF2-40B4-BE49-F238E27FC236}">
                <a16:creationId xmlns:a16="http://schemas.microsoft.com/office/drawing/2014/main" id="{62794BC9-478B-C910-89F8-046DD4E08476}"/>
              </a:ext>
            </a:extLst>
          </p:cNvPr>
          <p:cNvPicPr>
            <a:picLocks noChangeAspect="1"/>
          </p:cNvPicPr>
          <p:nvPr/>
        </p:nvPicPr>
        <p:blipFill>
          <a:blip r:embed="rId8"/>
          <a:stretch>
            <a:fillRect/>
          </a:stretch>
        </p:blipFill>
        <p:spPr>
          <a:xfrm>
            <a:off x="5040732" y="2641461"/>
            <a:ext cx="1620993" cy="911809"/>
          </a:xfrm>
          <a:prstGeom prst="rect">
            <a:avLst/>
          </a:prstGeom>
          <a:ln w="38100">
            <a:solidFill>
              <a:schemeClr val="bg1"/>
            </a:solidFill>
          </a:ln>
        </p:spPr>
      </p:pic>
      <p:pic>
        <p:nvPicPr>
          <p:cNvPr id="18" name="Picture 5">
            <a:extLst>
              <a:ext uri="{FF2B5EF4-FFF2-40B4-BE49-F238E27FC236}">
                <a16:creationId xmlns:a16="http://schemas.microsoft.com/office/drawing/2014/main" id="{DA15CE65-83D7-A74B-678D-129B02C77AA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85456" y="1565312"/>
            <a:ext cx="2479968" cy="827366"/>
          </a:xfrm>
          <a:prstGeom prst="rect">
            <a:avLst/>
          </a:prstGeom>
          <a:ln w="38100">
            <a:solidFill>
              <a:schemeClr val="bg1"/>
            </a:solidFill>
          </a:ln>
        </p:spPr>
      </p:pic>
      <p:pic>
        <p:nvPicPr>
          <p:cNvPr id="20" name="Kép 19" descr="A képen elektronika, Elektrontechnika, áramkör, Elektronikus alkatrész látható&#10;&#10;Automatikusan generált leírás">
            <a:extLst>
              <a:ext uri="{FF2B5EF4-FFF2-40B4-BE49-F238E27FC236}">
                <a16:creationId xmlns:a16="http://schemas.microsoft.com/office/drawing/2014/main" id="{641E669B-37B7-5FF2-8136-F58D0EB5FB6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42146" y="2419270"/>
            <a:ext cx="1134000" cy="1134000"/>
          </a:xfrm>
          <a:prstGeom prst="rect">
            <a:avLst/>
          </a:prstGeom>
          <a:ln w="38100">
            <a:solidFill>
              <a:schemeClr val="bg1"/>
            </a:solidFill>
          </a:ln>
        </p:spPr>
      </p:pic>
      <p:sp>
        <p:nvSpPr>
          <p:cNvPr id="7" name="Title 2">
            <a:extLst>
              <a:ext uri="{FF2B5EF4-FFF2-40B4-BE49-F238E27FC236}">
                <a16:creationId xmlns:a16="http://schemas.microsoft.com/office/drawing/2014/main" id="{935500D0-8CD0-6D67-DB54-555370AD67D6}"/>
              </a:ext>
            </a:extLst>
          </p:cNvPr>
          <p:cNvSpPr>
            <a:spLocks noGrp="1"/>
          </p:cNvSpPr>
          <p:nvPr>
            <p:ph type="title"/>
          </p:nvPr>
        </p:nvSpPr>
        <p:spPr>
          <a:xfrm>
            <a:off x="90561" y="943650"/>
            <a:ext cx="8948867" cy="594000"/>
          </a:xfrm>
        </p:spPr>
        <p:txBody>
          <a:bodyPr>
            <a:normAutofit fontScale="90000"/>
          </a:bodyPr>
          <a:lstStyle/>
          <a:p>
            <a:r>
              <a:rPr lang="hu-HU"/>
              <a:t>Beágyazott rendszerek és robotika</a:t>
            </a:r>
            <a:endParaRPr lang="en-US"/>
          </a:p>
        </p:txBody>
      </p:sp>
      <p:pic>
        <p:nvPicPr>
          <p:cNvPr id="2" name="Kép 1" descr="A képen fedett pályás, asztal, szék, fal látható&#10;&#10;Automatikusan generált leírás">
            <a:extLst>
              <a:ext uri="{FF2B5EF4-FFF2-40B4-BE49-F238E27FC236}">
                <a16:creationId xmlns:a16="http://schemas.microsoft.com/office/drawing/2014/main" id="{BADE4045-0E32-87CE-95D3-82A86A864A7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12998" y="2427558"/>
            <a:ext cx="1997191" cy="1123200"/>
          </a:xfrm>
          <a:prstGeom prst="rect">
            <a:avLst/>
          </a:prstGeom>
          <a:ln w="38100">
            <a:solidFill>
              <a:schemeClr val="bg1"/>
            </a:solidFill>
          </a:ln>
        </p:spPr>
      </p:pic>
      <p:pic>
        <p:nvPicPr>
          <p:cNvPr id="8" name="Kép 7">
            <a:extLst>
              <a:ext uri="{FF2B5EF4-FFF2-40B4-BE49-F238E27FC236}">
                <a16:creationId xmlns:a16="http://schemas.microsoft.com/office/drawing/2014/main" id="{37303C8C-9A0B-1019-B9B4-925D5AF662ED}"/>
              </a:ext>
            </a:extLst>
          </p:cNvPr>
          <p:cNvPicPr>
            <a:picLocks noChangeAspect="1"/>
          </p:cNvPicPr>
          <p:nvPr/>
        </p:nvPicPr>
        <p:blipFill>
          <a:blip r:embed="rId12"/>
          <a:stretch>
            <a:fillRect/>
          </a:stretch>
        </p:blipFill>
        <p:spPr>
          <a:xfrm>
            <a:off x="0" y="857250"/>
            <a:ext cx="9144000" cy="5143500"/>
          </a:xfrm>
          <a:prstGeom prst="rect">
            <a:avLst/>
          </a:prstGeom>
        </p:spPr>
      </p:pic>
    </p:spTree>
    <p:extLst>
      <p:ext uri="{BB962C8B-B14F-4D97-AF65-F5344CB8AC3E}">
        <p14:creationId xmlns:p14="http://schemas.microsoft.com/office/powerpoint/2010/main" val="18708703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252D3-9F8D-79FD-928B-9F2D3D3E160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63B972-9ABB-2B2B-7E4A-419C09F7A41C}"/>
              </a:ext>
            </a:extLst>
          </p:cNvPr>
          <p:cNvSpPr>
            <a:spLocks noGrp="1"/>
          </p:cNvSpPr>
          <p:nvPr>
            <p:ph sz="quarter" idx="12"/>
          </p:nvPr>
        </p:nvSpPr>
        <p:spPr>
          <a:xfrm>
            <a:off x="468315" y="1603940"/>
            <a:ext cx="8207375" cy="3996444"/>
          </a:xfrm>
        </p:spPr>
        <p:txBody>
          <a:bodyPr>
            <a:normAutofit fontScale="92500" lnSpcReduction="20000"/>
          </a:bodyPr>
          <a:lstStyle/>
          <a:p>
            <a:r>
              <a:rPr lang="hu-HU" sz="2100"/>
              <a:t>QB205</a:t>
            </a:r>
          </a:p>
          <a:p>
            <a:pPr lvl="1"/>
            <a:r>
              <a:rPr lang="hu-HU" sz="1800"/>
              <a:t>Alkalmazott Informatika kompetenciái</a:t>
            </a:r>
          </a:p>
          <a:p>
            <a:pPr lvl="1"/>
            <a:r>
              <a:rPr lang="hu-HU" sz="1800"/>
              <a:t>Nagy nyelvi modell alapú információkeresés, szintetikus adatgenerálás</a:t>
            </a:r>
          </a:p>
          <a:p>
            <a:pPr lvl="1"/>
            <a:r>
              <a:rPr lang="hu-HU" sz="1800"/>
              <a:t>5G protézis vezérlés</a:t>
            </a:r>
          </a:p>
          <a:p>
            <a:r>
              <a:rPr lang="hu-HU" sz="2100"/>
              <a:t>QB236 (5G Labor)</a:t>
            </a:r>
          </a:p>
          <a:p>
            <a:pPr lvl="1"/>
            <a:r>
              <a:rPr lang="hu-HU" sz="1800"/>
              <a:t>VR/AR lehetőségek az orvoslásban</a:t>
            </a:r>
          </a:p>
          <a:p>
            <a:pPr lvl="1"/>
            <a:r>
              <a:rPr lang="hu-HU" sz="1800"/>
              <a:t>Robot pingpong: </a:t>
            </a:r>
            <a:r>
              <a:rPr lang="hu-HU" sz="1800" err="1"/>
              <a:t>valósidejű</a:t>
            </a:r>
            <a:r>
              <a:rPr lang="hu-HU" sz="1800"/>
              <a:t> robotirányítás, 5G MEC</a:t>
            </a:r>
          </a:p>
          <a:p>
            <a:pPr lvl="1"/>
            <a:r>
              <a:rPr lang="hu-HU" sz="1800"/>
              <a:t>Alacsony </a:t>
            </a:r>
            <a:r>
              <a:rPr lang="hu-HU" sz="1800" err="1"/>
              <a:t>késleltetésű</a:t>
            </a:r>
            <a:r>
              <a:rPr lang="hu-HU" sz="1800"/>
              <a:t> videóátvitel</a:t>
            </a:r>
          </a:p>
          <a:p>
            <a:r>
              <a:rPr lang="hu-HU" sz="2100"/>
              <a:t>QB116: Okosszélvédő</a:t>
            </a:r>
          </a:p>
          <a:p>
            <a:r>
              <a:rPr lang="hu-HU" sz="2100"/>
              <a:t>QB120: Mobil robotok: </a:t>
            </a:r>
          </a:p>
          <a:p>
            <a:pPr lvl="1"/>
            <a:r>
              <a:rPr lang="hu-HU" sz="1800"/>
              <a:t>5G MEC alapú robotvezérlés</a:t>
            </a:r>
          </a:p>
          <a:p>
            <a:pPr lvl="1"/>
            <a:r>
              <a:rPr lang="hu-HU" sz="1800" err="1"/>
              <a:t>Immerzív</a:t>
            </a:r>
            <a:r>
              <a:rPr lang="hu-HU" sz="1800"/>
              <a:t> távvezérlés, felderítés, térképezés</a:t>
            </a:r>
          </a:p>
          <a:p>
            <a:r>
              <a:rPr lang="hu-HU" sz="2100"/>
              <a:t>QBP105: Teljesítményelektronika</a:t>
            </a:r>
          </a:p>
        </p:txBody>
      </p:sp>
      <p:sp>
        <p:nvSpPr>
          <p:cNvPr id="3" name="Title 2">
            <a:extLst>
              <a:ext uri="{FF2B5EF4-FFF2-40B4-BE49-F238E27FC236}">
                <a16:creationId xmlns:a16="http://schemas.microsoft.com/office/drawing/2014/main" id="{5CD327BD-6FEE-BDDF-EBC7-5E7BC3DF0D21}"/>
              </a:ext>
            </a:extLst>
          </p:cNvPr>
          <p:cNvSpPr>
            <a:spLocks noGrp="1"/>
          </p:cNvSpPr>
          <p:nvPr>
            <p:ph type="title"/>
          </p:nvPr>
        </p:nvSpPr>
        <p:spPr/>
        <p:txBody>
          <a:bodyPr/>
          <a:lstStyle/>
          <a:p>
            <a:r>
              <a:rPr lang="hu-HU" err="1"/>
              <a:t>Demok</a:t>
            </a:r>
            <a:r>
              <a:rPr lang="hu-HU"/>
              <a:t> / laborlátogatások</a:t>
            </a:r>
            <a:endParaRPr lang="en-US"/>
          </a:p>
        </p:txBody>
      </p:sp>
      <p:sp>
        <p:nvSpPr>
          <p:cNvPr id="4" name="Footer Placeholder 3">
            <a:extLst>
              <a:ext uri="{FF2B5EF4-FFF2-40B4-BE49-F238E27FC236}">
                <a16:creationId xmlns:a16="http://schemas.microsoft.com/office/drawing/2014/main" id="{FDCAF24F-22DF-6C57-DCA8-E23217BA6472}"/>
              </a:ext>
            </a:extLst>
          </p:cNvPr>
          <p:cNvSpPr>
            <a:spLocks noGrp="1"/>
          </p:cNvSpPr>
          <p:nvPr>
            <p:ph type="ftr" sz="quarter" idx="13"/>
          </p:nvPr>
        </p:nvSpPr>
        <p:spPr/>
        <p:txBody>
          <a:bodyPr/>
          <a:lstStyle/>
          <a:p>
            <a:pPr algn="r">
              <a:defRPr/>
            </a:pPr>
            <a:r>
              <a:rPr lang="hu-HU"/>
              <a:t>Alkalmazott informatika csoport</a:t>
            </a:r>
          </a:p>
        </p:txBody>
      </p:sp>
      <p:sp>
        <p:nvSpPr>
          <p:cNvPr id="5" name="Slide Number Placeholder 4">
            <a:extLst>
              <a:ext uri="{FF2B5EF4-FFF2-40B4-BE49-F238E27FC236}">
                <a16:creationId xmlns:a16="http://schemas.microsoft.com/office/drawing/2014/main" id="{0EF00166-D390-D11A-32A3-52AA69C7DB36}"/>
              </a:ext>
            </a:extLst>
          </p:cNvPr>
          <p:cNvSpPr>
            <a:spLocks noGrp="1"/>
          </p:cNvSpPr>
          <p:nvPr>
            <p:ph type="sldNum" sz="quarter" idx="14"/>
          </p:nvPr>
        </p:nvSpPr>
        <p:spPr/>
        <p:txBody>
          <a:bodyPr/>
          <a:lstStyle/>
          <a:p>
            <a:pPr>
              <a:defRPr/>
            </a:pPr>
            <a:fld id="{CAEF16A1-5EB1-481C-AFC2-C5E077952C8E}" type="slidenum">
              <a:rPr lang="hu-HU" smtClean="0"/>
              <a:pPr>
                <a:defRPr/>
              </a:pPr>
              <a:t>38</a:t>
            </a:fld>
            <a:endParaRPr lang="hu-HU"/>
          </a:p>
        </p:txBody>
      </p:sp>
    </p:spTree>
    <p:extLst>
      <p:ext uri="{BB962C8B-B14F-4D97-AF65-F5344CB8AC3E}">
        <p14:creationId xmlns:p14="http://schemas.microsoft.com/office/powerpoint/2010/main" val="4651386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1C1D995-587C-7353-B0CA-D8956B1586E6}"/>
              </a:ext>
            </a:extLst>
          </p:cNvPr>
          <p:cNvSpPr>
            <a:spLocks noGrp="1"/>
          </p:cNvSpPr>
          <p:nvPr>
            <p:ph type="title"/>
          </p:nvPr>
        </p:nvSpPr>
        <p:spPr/>
        <p:txBody>
          <a:bodyPr/>
          <a:lstStyle/>
          <a:p>
            <a:r>
              <a:rPr lang="hu-HU"/>
              <a:t>Alkalmazott Informatika</a:t>
            </a:r>
          </a:p>
        </p:txBody>
      </p:sp>
      <p:sp>
        <p:nvSpPr>
          <p:cNvPr id="3" name="Szöveg helye 2">
            <a:extLst>
              <a:ext uri="{FF2B5EF4-FFF2-40B4-BE49-F238E27FC236}">
                <a16:creationId xmlns:a16="http://schemas.microsoft.com/office/drawing/2014/main" id="{0527924D-D0FC-2CF5-CAE6-64169606D882}"/>
              </a:ext>
            </a:extLst>
          </p:cNvPr>
          <p:cNvSpPr>
            <a:spLocks noGrp="1"/>
          </p:cNvSpPr>
          <p:nvPr>
            <p:ph type="body" idx="1"/>
          </p:nvPr>
        </p:nvSpPr>
        <p:spPr/>
        <p:txBody>
          <a:bodyPr/>
          <a:lstStyle/>
          <a:p>
            <a:endParaRPr lang="hu-HU"/>
          </a:p>
        </p:txBody>
      </p:sp>
      <p:sp>
        <p:nvSpPr>
          <p:cNvPr id="5" name="Dia számának helye 4">
            <a:extLst>
              <a:ext uri="{FF2B5EF4-FFF2-40B4-BE49-F238E27FC236}">
                <a16:creationId xmlns:a16="http://schemas.microsoft.com/office/drawing/2014/main" id="{CA81F283-D302-3A8F-D798-F9C8A8F1778D}"/>
              </a:ext>
            </a:extLst>
          </p:cNvPr>
          <p:cNvSpPr>
            <a:spLocks noGrp="1"/>
          </p:cNvSpPr>
          <p:nvPr>
            <p:ph type="sldNum" sz="quarter" idx="12"/>
          </p:nvPr>
        </p:nvSpPr>
        <p:spPr/>
        <p:txBody>
          <a:bodyPr/>
          <a:lstStyle/>
          <a:p>
            <a:fld id="{429A6A0B-1885-47E1-92BC-8A7D1A028442}" type="slidenum">
              <a:rPr lang="hu-HU" smtClean="0"/>
              <a:t>39</a:t>
            </a:fld>
            <a:endParaRPr lang="hu-HU"/>
          </a:p>
        </p:txBody>
      </p:sp>
    </p:spTree>
    <p:extLst>
      <p:ext uri="{BB962C8B-B14F-4D97-AF65-F5344CB8AC3E}">
        <p14:creationId xmlns:p14="http://schemas.microsoft.com/office/powerpoint/2010/main" val="490415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B3379-CB00-311B-7801-E5932E1DC5F0}"/>
              </a:ext>
            </a:extLst>
          </p:cNvPr>
          <p:cNvSpPr>
            <a:spLocks noGrp="1"/>
          </p:cNvSpPr>
          <p:nvPr>
            <p:ph type="title"/>
          </p:nvPr>
        </p:nvSpPr>
        <p:spPr/>
        <p:txBody>
          <a:bodyPr/>
          <a:lstStyle/>
          <a:p>
            <a:r>
              <a:rPr lang="en-US" dirty="0"/>
              <a:t>Az AUT </a:t>
            </a:r>
            <a:r>
              <a:rPr lang="en-US" dirty="0" err="1"/>
              <a:t>tanszék</a:t>
            </a:r>
            <a:r>
              <a:rPr lang="en-US" dirty="0"/>
              <a:t> </a:t>
            </a:r>
            <a:r>
              <a:rPr lang="en-US" dirty="0" err="1"/>
              <a:t>alakulása</a:t>
            </a:r>
            <a:r>
              <a:rPr lang="en-US" dirty="0"/>
              <a:t> </a:t>
            </a:r>
          </a:p>
        </p:txBody>
      </p:sp>
      <p:sp>
        <p:nvSpPr>
          <p:cNvPr id="4" name="Slide Number Placeholder 3">
            <a:extLst>
              <a:ext uri="{FF2B5EF4-FFF2-40B4-BE49-F238E27FC236}">
                <a16:creationId xmlns:a16="http://schemas.microsoft.com/office/drawing/2014/main" id="{9A42CF6E-F8D8-CEC3-C946-FD8C7D4424E2}"/>
              </a:ext>
            </a:extLst>
          </p:cNvPr>
          <p:cNvSpPr>
            <a:spLocks noGrp="1"/>
          </p:cNvSpPr>
          <p:nvPr>
            <p:ph type="sldNum" sz="quarter" idx="10"/>
          </p:nvPr>
        </p:nvSpPr>
        <p:spPr/>
        <p:txBody>
          <a:bodyPr/>
          <a:lstStyle/>
          <a:p>
            <a:fld id="{E60619B7-7253-4266-8DD2-30323879BAFD}" type="slidenum">
              <a:rPr lang="en-US" altLang="hu-HU" smtClean="0"/>
              <a:pPr/>
              <a:t>4</a:t>
            </a:fld>
            <a:endParaRPr lang="en-US" altLang="hu-HU"/>
          </a:p>
        </p:txBody>
      </p:sp>
      <p:graphicFrame>
        <p:nvGraphicFramePr>
          <p:cNvPr id="5" name="Diagram 4">
            <a:extLst>
              <a:ext uri="{FF2B5EF4-FFF2-40B4-BE49-F238E27FC236}">
                <a16:creationId xmlns:a16="http://schemas.microsoft.com/office/drawing/2014/main" id="{0C73EF88-D7A3-77D8-8E1E-37564FF1D87A}"/>
              </a:ext>
            </a:extLst>
          </p:cNvPr>
          <p:cNvGraphicFramePr/>
          <p:nvPr>
            <p:extLst>
              <p:ext uri="{D42A27DB-BD31-4B8C-83A1-F6EECF244321}">
                <p14:modId xmlns:p14="http://schemas.microsoft.com/office/powerpoint/2010/main" val="3810389917"/>
              </p:ext>
            </p:extLst>
          </p:nvPr>
        </p:nvGraphicFramePr>
        <p:xfrm>
          <a:off x="543514" y="1332264"/>
          <a:ext cx="8382001"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0BFE3295-6FB8-DAED-94FD-324AFF760210}"/>
              </a:ext>
            </a:extLst>
          </p:cNvPr>
          <p:cNvSpPr txBox="1"/>
          <p:nvPr/>
        </p:nvSpPr>
        <p:spPr>
          <a:xfrm>
            <a:off x="1027688" y="2508531"/>
            <a:ext cx="946478" cy="369332"/>
          </a:xfrm>
          <a:prstGeom prst="rect">
            <a:avLst/>
          </a:prstGeom>
          <a:noFill/>
        </p:spPr>
        <p:txBody>
          <a:bodyPr wrap="none" rtlCol="0">
            <a:spAutoFit/>
          </a:bodyPr>
          <a:lstStyle/>
          <a:p>
            <a:r>
              <a:rPr lang="hu-HU" dirty="0">
                <a:solidFill>
                  <a:schemeClr val="tx2"/>
                </a:solidFill>
              </a:rPr>
              <a:t>Elméleti</a:t>
            </a:r>
            <a:endParaRPr lang="en-US" dirty="0">
              <a:solidFill>
                <a:schemeClr val="tx2"/>
              </a:solidFill>
            </a:endParaRPr>
          </a:p>
        </p:txBody>
      </p:sp>
      <p:sp>
        <p:nvSpPr>
          <p:cNvPr id="9" name="TextBox 8">
            <a:extLst>
              <a:ext uri="{FF2B5EF4-FFF2-40B4-BE49-F238E27FC236}">
                <a16:creationId xmlns:a16="http://schemas.microsoft.com/office/drawing/2014/main" id="{2E290F2A-2BDB-229E-3BDC-5FF26B686003}"/>
              </a:ext>
            </a:extLst>
          </p:cNvPr>
          <p:cNvSpPr txBox="1"/>
          <p:nvPr/>
        </p:nvSpPr>
        <p:spPr>
          <a:xfrm>
            <a:off x="3186912" y="2508531"/>
            <a:ext cx="1128129" cy="369332"/>
          </a:xfrm>
          <a:prstGeom prst="rect">
            <a:avLst/>
          </a:prstGeom>
          <a:noFill/>
        </p:spPr>
        <p:txBody>
          <a:bodyPr wrap="none" rtlCol="0">
            <a:spAutoFit/>
          </a:bodyPr>
          <a:lstStyle/>
          <a:p>
            <a:r>
              <a:rPr lang="hu-HU" dirty="0">
                <a:solidFill>
                  <a:schemeClr val="tx2"/>
                </a:solidFill>
              </a:rPr>
              <a:t>Gyakorlati</a:t>
            </a:r>
            <a:endParaRPr lang="en-US" dirty="0">
              <a:solidFill>
                <a:schemeClr val="tx2"/>
              </a:solidFill>
            </a:endParaRPr>
          </a:p>
        </p:txBody>
      </p:sp>
      <p:sp>
        <p:nvSpPr>
          <p:cNvPr id="10" name="TextBox 9">
            <a:extLst>
              <a:ext uri="{FF2B5EF4-FFF2-40B4-BE49-F238E27FC236}">
                <a16:creationId xmlns:a16="http://schemas.microsoft.com/office/drawing/2014/main" id="{B654816E-EB66-6869-2388-B23ECA662A50}"/>
              </a:ext>
            </a:extLst>
          </p:cNvPr>
          <p:cNvSpPr txBox="1"/>
          <p:nvPr/>
        </p:nvSpPr>
        <p:spPr>
          <a:xfrm>
            <a:off x="5062916" y="2508531"/>
            <a:ext cx="1211101" cy="369332"/>
          </a:xfrm>
          <a:prstGeom prst="rect">
            <a:avLst/>
          </a:prstGeom>
          <a:noFill/>
        </p:spPr>
        <p:txBody>
          <a:bodyPr wrap="none" rtlCol="0">
            <a:spAutoFit/>
          </a:bodyPr>
          <a:lstStyle/>
          <a:p>
            <a:r>
              <a:rPr lang="hu-HU" dirty="0">
                <a:solidFill>
                  <a:schemeClr val="tx2"/>
                </a:solidFill>
              </a:rPr>
              <a:t>Növekedés</a:t>
            </a:r>
            <a:endParaRPr lang="en-US" dirty="0">
              <a:solidFill>
                <a:schemeClr val="tx2"/>
              </a:solidFill>
            </a:endParaRPr>
          </a:p>
        </p:txBody>
      </p:sp>
    </p:spTree>
    <p:extLst>
      <p:ext uri="{BB962C8B-B14F-4D97-AF65-F5344CB8AC3E}">
        <p14:creationId xmlns:p14="http://schemas.microsoft.com/office/powerpoint/2010/main" val="11893053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26C8A7-6A94-324C-5E4B-7DD14CD25C04}"/>
              </a:ext>
            </a:extLst>
          </p:cNvPr>
          <p:cNvSpPr>
            <a:spLocks noGrp="1"/>
          </p:cNvSpPr>
          <p:nvPr>
            <p:ph sz="quarter" idx="12"/>
          </p:nvPr>
        </p:nvSpPr>
        <p:spPr/>
        <p:txBody>
          <a:bodyPr vert="horz" lIns="68580" tIns="34290" rIns="68580" bIns="34290" rtlCol="0" anchor="t">
            <a:normAutofit/>
          </a:bodyPr>
          <a:lstStyle/>
          <a:p>
            <a:r>
              <a:rPr lang="hu-HU" sz="2100"/>
              <a:t>Alkalmazott mesterséges intelligencia, gépi tanulás </a:t>
            </a:r>
          </a:p>
          <a:p>
            <a:r>
              <a:rPr lang="hu-HU" sz="2100"/>
              <a:t>Mobil szoftverfejlesztés</a:t>
            </a:r>
          </a:p>
          <a:p>
            <a:r>
              <a:rPr lang="hu-HU" sz="2100" err="1"/>
              <a:t>FullStack</a:t>
            </a:r>
            <a:r>
              <a:rPr lang="hu-HU" sz="2100"/>
              <a:t> megoldások fejlesztése</a:t>
            </a:r>
          </a:p>
          <a:p>
            <a:r>
              <a:rPr lang="hu-HU" sz="2100"/>
              <a:t>Szoftverfejlesztési módszerek kutatása</a:t>
            </a:r>
          </a:p>
          <a:p>
            <a:r>
              <a:rPr lang="hu-HU" sz="2100"/>
              <a:t>Hatékony és karbantartható fejlesztési technikák</a:t>
            </a:r>
          </a:p>
          <a:p>
            <a:r>
              <a:rPr lang="hu-HU" sz="2100" err="1"/>
              <a:t>DevOps</a:t>
            </a:r>
            <a:r>
              <a:rPr lang="hu-HU" sz="2100"/>
              <a:t>, tesztelés, CI/CD</a:t>
            </a:r>
          </a:p>
          <a:p>
            <a:r>
              <a:rPr lang="hu-HU" sz="2100"/>
              <a:t>Skálázódó szoftver architektúrák és környezetek</a:t>
            </a:r>
          </a:p>
          <a:p>
            <a:r>
              <a:rPr lang="hu-HU" sz="2100"/>
              <a:t>Üzleti intelligencia</a:t>
            </a:r>
          </a:p>
          <a:p>
            <a:r>
              <a:rPr lang="hu-HU" sz="2100"/>
              <a:t>Okos adatgyűjtés területe </a:t>
            </a:r>
          </a:p>
          <a:p>
            <a:r>
              <a:rPr lang="hu-HU" sz="2100">
                <a:latin typeface="Bariol Regular"/>
              </a:rPr>
              <a:t>Saját szakterületi nyelvek, fordítók és </a:t>
            </a:r>
            <a:r>
              <a:rPr lang="hu-HU" sz="2100" err="1">
                <a:latin typeface="Bariol Regular"/>
              </a:rPr>
              <a:t>interpreterek</a:t>
            </a:r>
            <a:endParaRPr lang="hu-HU" sz="2100" err="1"/>
          </a:p>
        </p:txBody>
      </p:sp>
      <p:sp>
        <p:nvSpPr>
          <p:cNvPr id="3" name="Title 2">
            <a:extLst>
              <a:ext uri="{FF2B5EF4-FFF2-40B4-BE49-F238E27FC236}">
                <a16:creationId xmlns:a16="http://schemas.microsoft.com/office/drawing/2014/main" id="{2BC0D7B0-FEF0-EBA0-E42E-AC9D8E264FF5}"/>
              </a:ext>
            </a:extLst>
          </p:cNvPr>
          <p:cNvSpPr>
            <a:spLocks noGrp="1"/>
          </p:cNvSpPr>
          <p:nvPr>
            <p:ph type="title"/>
          </p:nvPr>
        </p:nvSpPr>
        <p:spPr/>
        <p:txBody>
          <a:bodyPr/>
          <a:lstStyle/>
          <a:p>
            <a:r>
              <a:rPr lang="hu-HU"/>
              <a:t>Fő kompetenciák</a:t>
            </a:r>
            <a:endParaRPr lang="en-US"/>
          </a:p>
        </p:txBody>
      </p:sp>
      <p:sp>
        <p:nvSpPr>
          <p:cNvPr id="4" name="Footer Placeholder 3">
            <a:extLst>
              <a:ext uri="{FF2B5EF4-FFF2-40B4-BE49-F238E27FC236}">
                <a16:creationId xmlns:a16="http://schemas.microsoft.com/office/drawing/2014/main" id="{859837B7-3EEC-1689-4FBB-F2F9BCEC12B9}"/>
              </a:ext>
            </a:extLst>
          </p:cNvPr>
          <p:cNvSpPr>
            <a:spLocks noGrp="1"/>
          </p:cNvSpPr>
          <p:nvPr>
            <p:ph type="ftr" sz="quarter" idx="13"/>
          </p:nvPr>
        </p:nvSpPr>
        <p:spPr/>
        <p:txBody>
          <a:bodyPr/>
          <a:lstStyle/>
          <a:p>
            <a:pPr algn="r">
              <a:defRPr/>
            </a:pPr>
            <a:r>
              <a:rPr lang="hu-HU"/>
              <a:t>Alkalmazott informatika csoport</a:t>
            </a:r>
          </a:p>
        </p:txBody>
      </p:sp>
      <p:sp>
        <p:nvSpPr>
          <p:cNvPr id="5" name="Slide Number Placeholder 4">
            <a:extLst>
              <a:ext uri="{FF2B5EF4-FFF2-40B4-BE49-F238E27FC236}">
                <a16:creationId xmlns:a16="http://schemas.microsoft.com/office/drawing/2014/main" id="{090453F8-712C-EC8A-AE4F-8EB037EA220F}"/>
              </a:ext>
            </a:extLst>
          </p:cNvPr>
          <p:cNvSpPr>
            <a:spLocks noGrp="1"/>
          </p:cNvSpPr>
          <p:nvPr>
            <p:ph type="sldNum" sz="quarter" idx="14"/>
          </p:nvPr>
        </p:nvSpPr>
        <p:spPr/>
        <p:txBody>
          <a:bodyPr/>
          <a:lstStyle/>
          <a:p>
            <a:pPr>
              <a:defRPr/>
            </a:pPr>
            <a:fld id="{CAEF16A1-5EB1-481C-AFC2-C5E077952C8E}" type="slidenum">
              <a:rPr lang="hu-HU" smtClean="0"/>
              <a:pPr>
                <a:defRPr/>
              </a:pPr>
              <a:t>40</a:t>
            </a:fld>
            <a:endParaRPr lang="hu-HU"/>
          </a:p>
        </p:txBody>
      </p:sp>
    </p:spTree>
    <p:extLst>
      <p:ext uri="{BB962C8B-B14F-4D97-AF65-F5344CB8AC3E}">
        <p14:creationId xmlns:p14="http://schemas.microsoft.com/office/powerpoint/2010/main" val="12740828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a:t>Alkalmazási területek, lehetőségek, Ipar 4.0 </a:t>
            </a:r>
            <a:r>
              <a:rPr lang="hu-HU" err="1"/>
              <a:t>tech</a:t>
            </a:r>
            <a:r>
              <a:rPr lang="hu-HU"/>
              <a:t> központ</a:t>
            </a:r>
          </a:p>
        </p:txBody>
      </p:sp>
      <p:sp>
        <p:nvSpPr>
          <p:cNvPr id="3" name="Élőláb helye 2"/>
          <p:cNvSpPr>
            <a:spLocks noGrp="1"/>
          </p:cNvSpPr>
          <p:nvPr>
            <p:ph type="ftr" sz="quarter" idx="10"/>
          </p:nvPr>
        </p:nvSpPr>
        <p:spPr/>
        <p:txBody>
          <a:bodyPr/>
          <a:lstStyle/>
          <a:p>
            <a:r>
              <a:rPr lang="hu-HU"/>
              <a:t>Alkalmazott informatika csoport</a:t>
            </a:r>
          </a:p>
        </p:txBody>
      </p:sp>
      <p:sp>
        <p:nvSpPr>
          <p:cNvPr id="4" name="Dia számának helye 3"/>
          <p:cNvSpPr>
            <a:spLocks noGrp="1"/>
          </p:cNvSpPr>
          <p:nvPr>
            <p:ph type="sldNum" sz="quarter" idx="11"/>
          </p:nvPr>
        </p:nvSpPr>
        <p:spPr/>
        <p:txBody>
          <a:bodyPr/>
          <a:lstStyle/>
          <a:p>
            <a:fld id="{749F71C9-278E-471F-A52B-879E4728A843}" type="slidenum">
              <a:rPr lang="hu-HU" smtClean="0"/>
              <a:pPr/>
              <a:t>41</a:t>
            </a:fld>
            <a:endParaRPr lang="hu-HU"/>
          </a:p>
        </p:txBody>
      </p:sp>
      <p:sp>
        <p:nvSpPr>
          <p:cNvPr id="5" name="Tartalom helye 4"/>
          <p:cNvSpPr>
            <a:spLocks noGrp="1"/>
          </p:cNvSpPr>
          <p:nvPr>
            <p:ph sz="quarter" idx="12"/>
          </p:nvPr>
        </p:nvSpPr>
        <p:spPr>
          <a:xfrm>
            <a:off x="457200" y="1645650"/>
            <a:ext cx="3783725" cy="3869100"/>
          </a:xfrm>
        </p:spPr>
        <p:txBody>
          <a:bodyPr>
            <a:normAutofit fontScale="70000" lnSpcReduction="20000"/>
          </a:bodyPr>
          <a:lstStyle/>
          <a:p>
            <a:r>
              <a:rPr lang="hu-HU" err="1"/>
              <a:t>IoT</a:t>
            </a:r>
            <a:r>
              <a:rPr lang="hu-HU"/>
              <a:t> - Internet of </a:t>
            </a:r>
            <a:r>
              <a:rPr lang="hu-HU" err="1"/>
              <a:t>Things</a:t>
            </a:r>
            <a:endParaRPr lang="hu-HU"/>
          </a:p>
          <a:p>
            <a:r>
              <a:rPr lang="hu-HU"/>
              <a:t>Ipar 4.0 – okos gyárak</a:t>
            </a:r>
          </a:p>
          <a:p>
            <a:r>
              <a:rPr lang="hu-HU"/>
              <a:t>Robotika</a:t>
            </a:r>
          </a:p>
          <a:p>
            <a:r>
              <a:rPr lang="hu-HU"/>
              <a:t>Virtuális/kiterjesztett valóság</a:t>
            </a:r>
          </a:p>
          <a:p>
            <a:r>
              <a:rPr lang="hu-HU"/>
              <a:t>Autonóm és összekapcsolt járművek, okosváros</a:t>
            </a:r>
          </a:p>
          <a:p>
            <a:r>
              <a:rPr lang="hu-HU"/>
              <a:t>Logisztika</a:t>
            </a:r>
          </a:p>
          <a:p>
            <a:r>
              <a:rPr lang="hu-HU"/>
              <a:t>Egészségügy</a:t>
            </a:r>
          </a:p>
          <a:p>
            <a:r>
              <a:rPr lang="hu-HU" err="1"/>
              <a:t>Drónok</a:t>
            </a:r>
            <a:endParaRPr lang="hu-HU"/>
          </a:p>
          <a:p>
            <a:r>
              <a:rPr lang="hu-HU"/>
              <a:t>…</a:t>
            </a:r>
          </a:p>
        </p:txBody>
      </p:sp>
      <p:pic>
        <p:nvPicPr>
          <p:cNvPr id="6" name="Kép 5"/>
          <p:cNvPicPr>
            <a:picLocks noChangeAspect="1"/>
          </p:cNvPicPr>
          <p:nvPr/>
        </p:nvPicPr>
        <p:blipFill>
          <a:blip r:embed="rId2"/>
          <a:stretch>
            <a:fillRect/>
          </a:stretch>
        </p:blipFill>
        <p:spPr>
          <a:xfrm>
            <a:off x="4067504" y="1748002"/>
            <a:ext cx="4971924" cy="3202919"/>
          </a:xfrm>
          <a:prstGeom prst="rect">
            <a:avLst/>
          </a:prstGeom>
        </p:spPr>
      </p:pic>
    </p:spTree>
    <p:extLst>
      <p:ext uri="{BB962C8B-B14F-4D97-AF65-F5344CB8AC3E}">
        <p14:creationId xmlns:p14="http://schemas.microsoft.com/office/powerpoint/2010/main" val="15715104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5G konvoj és flottakövetés </a:t>
            </a:r>
          </a:p>
        </p:txBody>
      </p:sp>
      <p:sp>
        <p:nvSpPr>
          <p:cNvPr id="3" name="Élőláb helye 2"/>
          <p:cNvSpPr>
            <a:spLocks noGrp="1"/>
          </p:cNvSpPr>
          <p:nvPr>
            <p:ph type="ftr" sz="quarter" idx="10"/>
          </p:nvPr>
        </p:nvSpPr>
        <p:spPr/>
        <p:txBody>
          <a:bodyPr/>
          <a:lstStyle/>
          <a:p>
            <a:r>
              <a:rPr lang="hu-HU"/>
              <a:t>Alkalmazott informatika csoport</a:t>
            </a:r>
          </a:p>
        </p:txBody>
      </p:sp>
      <p:sp>
        <p:nvSpPr>
          <p:cNvPr id="4" name="Dia számának helye 3"/>
          <p:cNvSpPr>
            <a:spLocks noGrp="1"/>
          </p:cNvSpPr>
          <p:nvPr>
            <p:ph type="sldNum" sz="quarter" idx="11"/>
          </p:nvPr>
        </p:nvSpPr>
        <p:spPr/>
        <p:txBody>
          <a:bodyPr/>
          <a:lstStyle/>
          <a:p>
            <a:fld id="{749F71C9-278E-471F-A52B-879E4728A843}" type="slidenum">
              <a:rPr lang="hu-HU" smtClean="0"/>
              <a:pPr/>
              <a:t>42</a:t>
            </a:fld>
            <a:endParaRPr lang="hu-HU"/>
          </a:p>
        </p:txBody>
      </p:sp>
      <p:pic>
        <p:nvPicPr>
          <p:cNvPr id="6" name="Tartalom helye 5"/>
          <p:cNvPicPr>
            <a:picLocks noGrp="1" noChangeAspect="1"/>
          </p:cNvPicPr>
          <p:nvPr>
            <p:ph sz="quarter" idx="12"/>
          </p:nvPr>
        </p:nvPicPr>
        <p:blipFill>
          <a:blip r:embed="rId2">
            <a:extLst>
              <a:ext uri="{28A0092B-C50C-407E-A947-70E740481C1C}">
                <a14:useLocalDpi xmlns:a14="http://schemas.microsoft.com/office/drawing/2010/main" val="0"/>
              </a:ext>
            </a:extLst>
          </a:blip>
          <a:stretch>
            <a:fillRect/>
          </a:stretch>
        </p:blipFill>
        <p:spPr>
          <a:xfrm>
            <a:off x="1132417" y="1645444"/>
            <a:ext cx="6879167" cy="3869531"/>
          </a:xfrm>
        </p:spPr>
      </p:pic>
    </p:spTree>
    <p:extLst>
      <p:ext uri="{BB962C8B-B14F-4D97-AF65-F5344CB8AC3E}">
        <p14:creationId xmlns:p14="http://schemas.microsoft.com/office/powerpoint/2010/main" val="5258778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Image result for zalazone">
            <a:extLst>
              <a:ext uri="{FF2B5EF4-FFF2-40B4-BE49-F238E27FC236}">
                <a16:creationId xmlns:a16="http://schemas.microsoft.com/office/drawing/2014/main" id="{5891B4D3-6B49-407D-ADFF-5B1A89F52FB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1" y="1507893"/>
            <a:ext cx="5596847" cy="31482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zalazone">
            <a:extLst>
              <a:ext uri="{FF2B5EF4-FFF2-40B4-BE49-F238E27FC236}">
                <a16:creationId xmlns:a16="http://schemas.microsoft.com/office/drawing/2014/main" id="{E5253E82-166D-4C24-978A-5245200106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1140" y="1445674"/>
            <a:ext cx="5590928" cy="357198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3">
            <a:extLst>
              <a:ext uri="{FF2B5EF4-FFF2-40B4-BE49-F238E27FC236}">
                <a16:creationId xmlns:a16="http://schemas.microsoft.com/office/drawing/2014/main" id="{6E09F14E-852F-443A-8A8D-B2CEB46C2A93}"/>
              </a:ext>
            </a:extLst>
          </p:cNvPr>
          <p:cNvSpPr>
            <a:spLocks noGrp="1"/>
          </p:cNvSpPr>
          <p:nvPr>
            <p:ph type="title"/>
          </p:nvPr>
        </p:nvSpPr>
        <p:spPr>
          <a:xfrm>
            <a:off x="109093" y="857250"/>
            <a:ext cx="6172200" cy="594000"/>
          </a:xfrm>
        </p:spPr>
        <p:txBody>
          <a:bodyPr/>
          <a:lstStyle/>
          <a:p>
            <a:r>
              <a:rPr lang="hu-HU" err="1"/>
              <a:t>ZalaZone</a:t>
            </a:r>
            <a:r>
              <a:rPr lang="hu-HU"/>
              <a:t> </a:t>
            </a:r>
            <a:r>
              <a:rPr lang="hu-HU" err="1"/>
              <a:t>Tracker</a:t>
            </a:r>
            <a:r>
              <a:rPr lang="hu-HU"/>
              <a:t> rendszer</a:t>
            </a:r>
          </a:p>
        </p:txBody>
      </p:sp>
      <p:pic>
        <p:nvPicPr>
          <p:cNvPr id="7" name="Picture 6">
            <a:extLst>
              <a:ext uri="{FF2B5EF4-FFF2-40B4-BE49-F238E27FC236}">
                <a16:creationId xmlns:a16="http://schemas.microsoft.com/office/drawing/2014/main" id="{1B4FE326-1D3A-453A-BB78-BF4B794FBD87}"/>
              </a:ext>
            </a:extLst>
          </p:cNvPr>
          <p:cNvPicPr>
            <a:picLocks noChangeAspect="1"/>
          </p:cNvPicPr>
          <p:nvPr/>
        </p:nvPicPr>
        <p:blipFill>
          <a:blip r:embed="rId4"/>
          <a:stretch>
            <a:fillRect/>
          </a:stretch>
        </p:blipFill>
        <p:spPr>
          <a:xfrm>
            <a:off x="6355362" y="1084138"/>
            <a:ext cx="1442933" cy="3001338"/>
          </a:xfrm>
          <a:prstGeom prst="rect">
            <a:avLst/>
          </a:prstGeom>
        </p:spPr>
      </p:pic>
      <p:pic>
        <p:nvPicPr>
          <p:cNvPr id="4" name="Picture 3">
            <a:extLst>
              <a:ext uri="{FF2B5EF4-FFF2-40B4-BE49-F238E27FC236}">
                <a16:creationId xmlns:a16="http://schemas.microsoft.com/office/drawing/2014/main" id="{6A92C27A-6B40-42B5-AABA-E8C0D70682E9}"/>
              </a:ext>
            </a:extLst>
          </p:cNvPr>
          <p:cNvPicPr>
            <a:picLocks noChangeAspect="1"/>
          </p:cNvPicPr>
          <p:nvPr/>
        </p:nvPicPr>
        <p:blipFill>
          <a:blip r:embed="rId5"/>
          <a:stretch>
            <a:fillRect/>
          </a:stretch>
        </p:blipFill>
        <p:spPr>
          <a:xfrm>
            <a:off x="3743279" y="3167749"/>
            <a:ext cx="3914822" cy="2406101"/>
          </a:xfrm>
          <a:prstGeom prst="rect">
            <a:avLst/>
          </a:prstGeom>
        </p:spPr>
      </p:pic>
      <p:sp>
        <p:nvSpPr>
          <p:cNvPr id="2" name="Footer Placeholder 1">
            <a:extLst>
              <a:ext uri="{FF2B5EF4-FFF2-40B4-BE49-F238E27FC236}">
                <a16:creationId xmlns:a16="http://schemas.microsoft.com/office/drawing/2014/main" id="{DAF90616-7DE6-41D5-1505-6B81392D5311}"/>
              </a:ext>
            </a:extLst>
          </p:cNvPr>
          <p:cNvSpPr>
            <a:spLocks noGrp="1"/>
          </p:cNvSpPr>
          <p:nvPr>
            <p:ph type="ftr" sz="quarter" idx="10"/>
          </p:nvPr>
        </p:nvSpPr>
        <p:spPr/>
        <p:txBody>
          <a:bodyPr/>
          <a:lstStyle/>
          <a:p>
            <a:r>
              <a:rPr lang="hu-HU"/>
              <a:t>Alkalmazott informatika csoport</a:t>
            </a:r>
          </a:p>
        </p:txBody>
      </p:sp>
      <p:sp>
        <p:nvSpPr>
          <p:cNvPr id="3" name="Slide Number Placeholder 2">
            <a:extLst>
              <a:ext uri="{FF2B5EF4-FFF2-40B4-BE49-F238E27FC236}">
                <a16:creationId xmlns:a16="http://schemas.microsoft.com/office/drawing/2014/main" id="{8B40DF50-66ED-F99B-8057-1B406026E1ED}"/>
              </a:ext>
            </a:extLst>
          </p:cNvPr>
          <p:cNvSpPr>
            <a:spLocks noGrp="1"/>
          </p:cNvSpPr>
          <p:nvPr>
            <p:ph type="sldNum" sz="quarter" idx="11"/>
          </p:nvPr>
        </p:nvSpPr>
        <p:spPr/>
        <p:txBody>
          <a:bodyPr/>
          <a:lstStyle/>
          <a:p>
            <a:fld id="{749F71C9-278E-471F-A52B-879E4728A843}" type="slidenum">
              <a:rPr lang="hu-HU" smtClean="0"/>
              <a:pPr/>
              <a:t>43</a:t>
            </a:fld>
            <a:endParaRPr lang="hu-HU"/>
          </a:p>
        </p:txBody>
      </p:sp>
    </p:spTree>
    <p:extLst>
      <p:ext uri="{BB962C8B-B14F-4D97-AF65-F5344CB8AC3E}">
        <p14:creationId xmlns:p14="http://schemas.microsoft.com/office/powerpoint/2010/main" val="36029862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1026"/>
                                        </p:tgtEl>
                                        <p:attrNameLst>
                                          <p:attrName>ppt_w</p:attrName>
                                        </p:attrNameLst>
                                      </p:cBhvr>
                                      <p:tavLst>
                                        <p:tav tm="0">
                                          <p:val>
                                            <p:strVal val="ppt_w"/>
                                          </p:val>
                                        </p:tav>
                                        <p:tav tm="100000">
                                          <p:val>
                                            <p:fltVal val="0"/>
                                          </p:val>
                                        </p:tav>
                                      </p:tavLst>
                                    </p:anim>
                                    <p:anim calcmode="lin" valueType="num">
                                      <p:cBhvr>
                                        <p:cTn id="12" dur="500"/>
                                        <p:tgtEl>
                                          <p:spTgt spid="1026"/>
                                        </p:tgtEl>
                                        <p:attrNameLst>
                                          <p:attrName>ppt_h</p:attrName>
                                        </p:attrNameLst>
                                      </p:cBhvr>
                                      <p:tavLst>
                                        <p:tav tm="0">
                                          <p:val>
                                            <p:strVal val="ppt_h"/>
                                          </p:val>
                                        </p:tav>
                                        <p:tav tm="100000">
                                          <p:val>
                                            <p:fltVal val="0"/>
                                          </p:val>
                                        </p:tav>
                                      </p:tavLst>
                                    </p:anim>
                                    <p:animEffect transition="out" filter="fade">
                                      <p:cBhvr>
                                        <p:cTn id="13" dur="500"/>
                                        <p:tgtEl>
                                          <p:spTgt spid="1026"/>
                                        </p:tgtEl>
                                      </p:cBhvr>
                                    </p:animEffect>
                                    <p:set>
                                      <p:cBhvr>
                                        <p:cTn id="14" dur="1" fill="hold">
                                          <p:stCondLst>
                                            <p:cond delay="499"/>
                                          </p:stCondLst>
                                        </p:cTn>
                                        <p:tgtEl>
                                          <p:spTgt spid="1026"/>
                                        </p:tgtEl>
                                        <p:attrNameLst>
                                          <p:attrName>style.visibility</p:attrName>
                                        </p:attrNameLst>
                                      </p:cBhvr>
                                      <p:to>
                                        <p:strVal val="hidden"/>
                                      </p:to>
                                    </p:se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1028"/>
                                        </p:tgtEl>
                                        <p:attrNameLst>
                                          <p:attrName>style.visibility</p:attrName>
                                        </p:attrNameLst>
                                      </p:cBhvr>
                                      <p:to>
                                        <p:strVal val="visible"/>
                                      </p:to>
                                    </p:set>
                                    <p:anim calcmode="lin" valueType="num">
                                      <p:cBhvr>
                                        <p:cTn id="18" dur="500" fill="hold"/>
                                        <p:tgtEl>
                                          <p:spTgt spid="1028"/>
                                        </p:tgtEl>
                                        <p:attrNameLst>
                                          <p:attrName>ppt_w</p:attrName>
                                        </p:attrNameLst>
                                      </p:cBhvr>
                                      <p:tavLst>
                                        <p:tav tm="0">
                                          <p:val>
                                            <p:fltVal val="0"/>
                                          </p:val>
                                        </p:tav>
                                        <p:tav tm="100000">
                                          <p:val>
                                            <p:strVal val="#ppt_w"/>
                                          </p:val>
                                        </p:tav>
                                      </p:tavLst>
                                    </p:anim>
                                    <p:anim calcmode="lin" valueType="num">
                                      <p:cBhvr>
                                        <p:cTn id="19" dur="500" fill="hold"/>
                                        <p:tgtEl>
                                          <p:spTgt spid="1028"/>
                                        </p:tgtEl>
                                        <p:attrNameLst>
                                          <p:attrName>ppt_h</p:attrName>
                                        </p:attrNameLst>
                                      </p:cBhvr>
                                      <p:tavLst>
                                        <p:tav tm="0">
                                          <p:val>
                                            <p:fltVal val="0"/>
                                          </p:val>
                                        </p:tav>
                                        <p:tav tm="100000">
                                          <p:val>
                                            <p:strVal val="#ppt_h"/>
                                          </p:val>
                                        </p:tav>
                                      </p:tavLst>
                                    </p:anim>
                                    <p:animEffect transition="in" filter="fade">
                                      <p:cBhvr>
                                        <p:cTn id="20" dur="500"/>
                                        <p:tgtEl>
                                          <p:spTgt spid="102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mph" presetSubtype="0" fill="hold" nodeType="clickEffect">
                                  <p:stCondLst>
                                    <p:cond delay="0"/>
                                  </p:stCondLst>
                                  <p:childTnLst>
                                    <p:animScale>
                                      <p:cBhvr>
                                        <p:cTn id="24" dur="2000" fill="hold"/>
                                        <p:tgtEl>
                                          <p:spTgt spid="1028"/>
                                        </p:tgtEl>
                                      </p:cBhvr>
                                      <p:by x="65000" y="65000"/>
                                    </p:animScale>
                                  </p:childTnLst>
                                </p:cTn>
                              </p:par>
                              <p:par>
                                <p:cTn id="25" presetID="42" presetClass="path" presetSubtype="0" accel="50000" decel="50000" fill="hold" nodeType="withEffect">
                                  <p:stCondLst>
                                    <p:cond delay="0"/>
                                  </p:stCondLst>
                                  <p:childTnLst>
                                    <p:animMotion origin="layout" path="M 3.88889E-6 -1.11111E-6 L -0.10243 -0.07662 " pathEditMode="relative" rAng="0" ptsTypes="AA">
                                      <p:cBhvr>
                                        <p:cTn id="26" dur="2000" fill="hold"/>
                                        <p:tgtEl>
                                          <p:spTgt spid="1028"/>
                                        </p:tgtEl>
                                        <p:attrNameLst>
                                          <p:attrName>ppt_x</p:attrName>
                                          <p:attrName>ppt_y</p:attrName>
                                        </p:attrNameLst>
                                      </p:cBhvr>
                                      <p:rCtr x="-5122" y="-3843"/>
                                    </p:animMotion>
                                  </p:childTnLst>
                                </p:cTn>
                              </p:par>
                            </p:childTnLst>
                          </p:cTn>
                        </p:par>
                        <p:par>
                          <p:cTn id="27" fill="hold">
                            <p:stCondLst>
                              <p:cond delay="2000"/>
                            </p:stCondLst>
                            <p:childTnLst>
                              <p:par>
                                <p:cTn id="28" presetID="53" presetClass="entr" presetSubtype="16"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par>
                          <p:cTn id="33" fill="hold">
                            <p:stCondLst>
                              <p:cond delay="2500"/>
                            </p:stCondLst>
                            <p:childTnLst>
                              <p:par>
                                <p:cTn id="34" presetID="53" presetClass="entr" presetSubtype="16"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500" fill="hold"/>
                                        <p:tgtEl>
                                          <p:spTgt spid="4"/>
                                        </p:tgtEl>
                                        <p:attrNameLst>
                                          <p:attrName>ppt_w</p:attrName>
                                        </p:attrNameLst>
                                      </p:cBhvr>
                                      <p:tavLst>
                                        <p:tav tm="0">
                                          <p:val>
                                            <p:fltVal val="0"/>
                                          </p:val>
                                        </p:tav>
                                        <p:tav tm="100000">
                                          <p:val>
                                            <p:strVal val="#ppt_w"/>
                                          </p:val>
                                        </p:tav>
                                      </p:tavLst>
                                    </p:anim>
                                    <p:anim calcmode="lin" valueType="num">
                                      <p:cBhvr>
                                        <p:cTn id="37" dur="500" fill="hold"/>
                                        <p:tgtEl>
                                          <p:spTgt spid="4"/>
                                        </p:tgtEl>
                                        <p:attrNameLst>
                                          <p:attrName>ppt_h</p:attrName>
                                        </p:attrNameLst>
                                      </p:cBhvr>
                                      <p:tavLst>
                                        <p:tav tm="0">
                                          <p:val>
                                            <p:fltVal val="0"/>
                                          </p:val>
                                        </p:tav>
                                        <p:tav tm="100000">
                                          <p:val>
                                            <p:strVal val="#ppt_h"/>
                                          </p:val>
                                        </p:tav>
                                      </p:tavLst>
                                    </p:anim>
                                    <p:animEffect transition="in" filter="fade">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C6065-952C-4335-9FBA-31C874CE555C}"/>
              </a:ext>
            </a:extLst>
          </p:cNvPr>
          <p:cNvSpPr>
            <a:spLocks noGrp="1"/>
          </p:cNvSpPr>
          <p:nvPr>
            <p:ph type="title"/>
          </p:nvPr>
        </p:nvSpPr>
        <p:spPr/>
        <p:txBody>
          <a:bodyPr/>
          <a:lstStyle/>
          <a:p>
            <a:r>
              <a:rPr lang="hu-HU" err="1"/>
              <a:t>Tracker</a:t>
            </a:r>
            <a:r>
              <a:rPr lang="hu-HU"/>
              <a:t> architektúra</a:t>
            </a:r>
            <a:endParaRPr lang="en-US"/>
          </a:p>
        </p:txBody>
      </p:sp>
      <p:pic>
        <p:nvPicPr>
          <p:cNvPr id="5" name="Content Placeholder 4" descr="A screenshot of a cell phone&#10;&#10;Description automatically generated">
            <a:extLst>
              <a:ext uri="{FF2B5EF4-FFF2-40B4-BE49-F238E27FC236}">
                <a16:creationId xmlns:a16="http://schemas.microsoft.com/office/drawing/2014/main" id="{01D55602-67E3-43B7-B3A5-33CE29BBAC96}"/>
              </a:ext>
            </a:extLst>
          </p:cNvPr>
          <p:cNvPicPr>
            <a:picLocks noGrp="1" noChangeAspect="1"/>
          </p:cNvPicPr>
          <p:nvPr>
            <p:ph sz="quarter" idx="12"/>
          </p:nvPr>
        </p:nvPicPr>
        <p:blipFill>
          <a:blip r:embed="rId2">
            <a:extLst>
              <a:ext uri="{28A0092B-C50C-407E-A947-70E740481C1C}">
                <a14:useLocalDpi xmlns:a14="http://schemas.microsoft.com/office/drawing/2010/main" val="0"/>
              </a:ext>
            </a:extLst>
          </a:blip>
          <a:stretch>
            <a:fillRect/>
          </a:stretch>
        </p:blipFill>
        <p:spPr>
          <a:xfrm>
            <a:off x="2709168" y="2167800"/>
            <a:ext cx="5129975" cy="3346950"/>
          </a:xfrm>
        </p:spPr>
      </p:pic>
      <p:sp>
        <p:nvSpPr>
          <p:cNvPr id="6" name="Content Placeholder 2">
            <a:extLst>
              <a:ext uri="{FF2B5EF4-FFF2-40B4-BE49-F238E27FC236}">
                <a16:creationId xmlns:a16="http://schemas.microsoft.com/office/drawing/2014/main" id="{B0BD5581-F0EB-4EE1-963F-C55408100CCA}"/>
              </a:ext>
            </a:extLst>
          </p:cNvPr>
          <p:cNvSpPr txBox="1">
            <a:spLocks/>
          </p:cNvSpPr>
          <p:nvPr/>
        </p:nvSpPr>
        <p:spPr>
          <a:xfrm>
            <a:off x="1485900" y="1645650"/>
            <a:ext cx="3086100" cy="3869100"/>
          </a:xfrm>
          <a:prstGeom prst="rect">
            <a:avLst/>
          </a:prstGeom>
        </p:spPr>
        <p:txBody>
          <a:bodyPr vert="horz" lIns="68580" tIns="34290" rIns="68580" bIns="34290" rtlCol="0">
            <a:normAutofit/>
          </a:bodyPr>
          <a:lstStyle>
            <a:lvl1pPr marL="228600" indent="-228600" algn="l" defTabSz="914400" rtl="0" eaLnBrk="1" latinLnBrk="0" hangingPunct="1">
              <a:lnSpc>
                <a:spcPct val="100000"/>
              </a:lnSpc>
              <a:spcBef>
                <a:spcPts val="1200"/>
              </a:spcBef>
              <a:buClr>
                <a:schemeClr val="tx2"/>
              </a:buClr>
              <a:buFont typeface="Arial" panose="020B0604020202020204" pitchFamily="34" charset="0"/>
              <a:buChar char="•"/>
              <a:defRPr sz="3200" kern="1200">
                <a:solidFill>
                  <a:schemeClr val="tx1"/>
                </a:solidFill>
                <a:latin typeface="Bariol Regular" panose="02000506040000020003" pitchFamily="2" charset="0"/>
                <a:ea typeface="+mn-ea"/>
                <a:cs typeface="+mn-cs"/>
              </a:defRPr>
            </a:lvl1pPr>
            <a:lvl2pPr marL="685800" indent="-216000" algn="l" defTabSz="914400" rtl="0" eaLnBrk="1" latinLnBrk="0" hangingPunct="1">
              <a:lnSpc>
                <a:spcPct val="100000"/>
              </a:lnSpc>
              <a:spcBef>
                <a:spcPts val="400"/>
              </a:spcBef>
              <a:buClr>
                <a:schemeClr val="tx2"/>
              </a:buClr>
              <a:buFont typeface="Bariol Regular" panose="02000506040000020003" pitchFamily="2" charset="0"/>
              <a:buChar char="&gt;"/>
              <a:defRPr sz="2800" kern="1200">
                <a:solidFill>
                  <a:schemeClr val="tx1"/>
                </a:solidFill>
                <a:latin typeface="Bariol Regular" panose="02000506040000020003" pitchFamily="2" charset="0"/>
                <a:ea typeface="+mn-ea"/>
                <a:cs typeface="+mn-cs"/>
              </a:defRPr>
            </a:lvl2pPr>
            <a:lvl3pPr marL="1180800" indent="-216000" algn="l" defTabSz="914400" rtl="0" eaLnBrk="1" latinLnBrk="0" hangingPunct="1">
              <a:lnSpc>
                <a:spcPct val="100000"/>
              </a:lnSpc>
              <a:spcBef>
                <a:spcPts val="400"/>
              </a:spcBef>
              <a:buClr>
                <a:schemeClr val="tx2"/>
              </a:buClr>
              <a:buFont typeface="Bariol Regular" panose="02000506040000020003" pitchFamily="2" charset="0"/>
              <a:buChar char="–"/>
              <a:defRPr sz="2400" kern="1200">
                <a:solidFill>
                  <a:schemeClr val="tx1"/>
                </a:solidFill>
                <a:latin typeface="Bariol Regular" panose="02000506040000020003" pitchFamily="2" charset="0"/>
                <a:ea typeface="+mn-ea"/>
                <a:cs typeface="+mn-cs"/>
              </a:defRPr>
            </a:lvl3pPr>
            <a:lvl4pPr marL="1566000" indent="-158400" algn="l" defTabSz="914400" rtl="0" eaLnBrk="1" latinLnBrk="0" hangingPunct="1">
              <a:lnSpc>
                <a:spcPct val="100000"/>
              </a:lnSpc>
              <a:spcBef>
                <a:spcPts val="350"/>
              </a:spcBef>
              <a:buClr>
                <a:schemeClr val="tx2"/>
              </a:buClr>
              <a:buFont typeface="Arial" panose="020B0604020202020204" pitchFamily="34" charset="0"/>
              <a:buChar char="•"/>
              <a:defRPr sz="2000" kern="1200">
                <a:solidFill>
                  <a:schemeClr val="tx1"/>
                </a:solidFill>
                <a:latin typeface="Bariol Regular" panose="02000506040000020003" pitchFamily="2" charset="0"/>
                <a:ea typeface="+mn-ea"/>
                <a:cs typeface="+mn-cs"/>
              </a:defRPr>
            </a:lvl4pPr>
            <a:lvl5pPr marL="2023200" indent="-158400" algn="l" defTabSz="914400" rtl="0" eaLnBrk="1" latinLnBrk="0" hangingPunct="1">
              <a:lnSpc>
                <a:spcPct val="100000"/>
              </a:lnSpc>
              <a:spcBef>
                <a:spcPts val="350"/>
              </a:spcBef>
              <a:buClr>
                <a:schemeClr val="tx2"/>
              </a:buClr>
              <a:buFont typeface="Arial" panose="020B0604020202020204" pitchFamily="34" charset="0"/>
              <a:buChar char="•"/>
              <a:defRPr sz="2000" kern="1200">
                <a:solidFill>
                  <a:schemeClr val="tx1"/>
                </a:solidFill>
                <a:latin typeface="Bariol Regular" panose="0200050604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hu-HU" sz="1500"/>
              <a:t>Nyomkövető alkalmazás</a:t>
            </a:r>
          </a:p>
          <a:p>
            <a:pPr marL="342900" indent="-342900">
              <a:buFont typeface="+mj-lt"/>
              <a:buAutoNum type="arabicPeriod"/>
            </a:pPr>
            <a:r>
              <a:rPr lang="hu-HU" sz="1500"/>
              <a:t>Adatgyűjtő háttér rendszer</a:t>
            </a:r>
          </a:p>
          <a:p>
            <a:pPr marL="342900" indent="-342900">
              <a:buFont typeface="+mj-lt"/>
              <a:buAutoNum type="arabicPeriod"/>
            </a:pPr>
            <a:r>
              <a:rPr lang="hu-HU" sz="1500"/>
              <a:t>Adminisztrációs felügyeleti felület</a:t>
            </a:r>
          </a:p>
        </p:txBody>
      </p:sp>
      <p:sp>
        <p:nvSpPr>
          <p:cNvPr id="3" name="Footer Placeholder 2">
            <a:extLst>
              <a:ext uri="{FF2B5EF4-FFF2-40B4-BE49-F238E27FC236}">
                <a16:creationId xmlns:a16="http://schemas.microsoft.com/office/drawing/2014/main" id="{C030712E-5C2D-B09D-01E1-C54B14457F67}"/>
              </a:ext>
            </a:extLst>
          </p:cNvPr>
          <p:cNvSpPr>
            <a:spLocks noGrp="1"/>
          </p:cNvSpPr>
          <p:nvPr>
            <p:ph type="ftr" sz="quarter" idx="10"/>
          </p:nvPr>
        </p:nvSpPr>
        <p:spPr/>
        <p:txBody>
          <a:bodyPr/>
          <a:lstStyle/>
          <a:p>
            <a:r>
              <a:rPr lang="hu-HU"/>
              <a:t>Alkalmazott informatika csoport</a:t>
            </a:r>
          </a:p>
        </p:txBody>
      </p:sp>
      <p:sp>
        <p:nvSpPr>
          <p:cNvPr id="4" name="Slide Number Placeholder 3">
            <a:extLst>
              <a:ext uri="{FF2B5EF4-FFF2-40B4-BE49-F238E27FC236}">
                <a16:creationId xmlns:a16="http://schemas.microsoft.com/office/drawing/2014/main" id="{1EF572BF-CE9A-8B5A-F040-7880E08107B8}"/>
              </a:ext>
            </a:extLst>
          </p:cNvPr>
          <p:cNvSpPr>
            <a:spLocks noGrp="1"/>
          </p:cNvSpPr>
          <p:nvPr>
            <p:ph type="sldNum" sz="quarter" idx="11"/>
          </p:nvPr>
        </p:nvSpPr>
        <p:spPr/>
        <p:txBody>
          <a:bodyPr/>
          <a:lstStyle/>
          <a:p>
            <a:fld id="{749F71C9-278E-471F-A52B-879E4728A843}" type="slidenum">
              <a:rPr lang="hu-HU" smtClean="0"/>
              <a:pPr/>
              <a:t>44</a:t>
            </a:fld>
            <a:endParaRPr lang="hu-HU"/>
          </a:p>
        </p:txBody>
      </p:sp>
    </p:spTree>
    <p:extLst>
      <p:ext uri="{BB962C8B-B14F-4D97-AF65-F5344CB8AC3E}">
        <p14:creationId xmlns:p14="http://schemas.microsoft.com/office/powerpoint/2010/main" val="28218911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D9B2A-6525-0A6F-8091-C9DECD49ABFE}"/>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7A14AE66-CA9B-2C94-734A-F5A3373811CA}"/>
              </a:ext>
            </a:extLst>
          </p:cNvPr>
          <p:cNvSpPr>
            <a:spLocks noGrp="1"/>
          </p:cNvSpPr>
          <p:nvPr>
            <p:ph type="title"/>
          </p:nvPr>
        </p:nvSpPr>
        <p:spPr/>
        <p:txBody>
          <a:bodyPr/>
          <a:lstStyle/>
          <a:p>
            <a:r>
              <a:rPr lang="hu-HU"/>
              <a:t>Nagy nyelvi modell alapú információkeresés</a:t>
            </a:r>
          </a:p>
        </p:txBody>
      </p:sp>
      <p:sp>
        <p:nvSpPr>
          <p:cNvPr id="3" name="Szöveg helye 2">
            <a:extLst>
              <a:ext uri="{FF2B5EF4-FFF2-40B4-BE49-F238E27FC236}">
                <a16:creationId xmlns:a16="http://schemas.microsoft.com/office/drawing/2014/main" id="{CB11BED6-CAFF-51A3-AD8C-A08DFD04B28A}"/>
              </a:ext>
            </a:extLst>
          </p:cNvPr>
          <p:cNvSpPr>
            <a:spLocks noGrp="1"/>
          </p:cNvSpPr>
          <p:nvPr>
            <p:ph type="body" idx="1"/>
          </p:nvPr>
        </p:nvSpPr>
        <p:spPr/>
        <p:txBody>
          <a:bodyPr/>
          <a:lstStyle/>
          <a:p>
            <a:endParaRPr lang="hu-HU"/>
          </a:p>
        </p:txBody>
      </p:sp>
      <p:sp>
        <p:nvSpPr>
          <p:cNvPr id="4" name="Élőláb helye 3">
            <a:extLst>
              <a:ext uri="{FF2B5EF4-FFF2-40B4-BE49-F238E27FC236}">
                <a16:creationId xmlns:a16="http://schemas.microsoft.com/office/drawing/2014/main" id="{077314BC-5650-8755-3DE6-77E2A66CEC49}"/>
              </a:ext>
            </a:extLst>
          </p:cNvPr>
          <p:cNvSpPr>
            <a:spLocks noGrp="1"/>
          </p:cNvSpPr>
          <p:nvPr>
            <p:ph type="ftr" sz="quarter" idx="11"/>
          </p:nvPr>
        </p:nvSpPr>
        <p:spPr/>
        <p:txBody>
          <a:bodyPr/>
          <a:lstStyle/>
          <a:p>
            <a:r>
              <a:rPr lang="hu-HU"/>
              <a:t>Üzleti Reggeli</a:t>
            </a:r>
          </a:p>
        </p:txBody>
      </p:sp>
      <p:sp>
        <p:nvSpPr>
          <p:cNvPr id="5" name="Dia számának helye 4">
            <a:extLst>
              <a:ext uri="{FF2B5EF4-FFF2-40B4-BE49-F238E27FC236}">
                <a16:creationId xmlns:a16="http://schemas.microsoft.com/office/drawing/2014/main" id="{CCDC672B-F3DB-A688-3C48-58E452E87528}"/>
              </a:ext>
            </a:extLst>
          </p:cNvPr>
          <p:cNvSpPr>
            <a:spLocks noGrp="1"/>
          </p:cNvSpPr>
          <p:nvPr>
            <p:ph type="sldNum" sz="quarter" idx="12"/>
          </p:nvPr>
        </p:nvSpPr>
        <p:spPr/>
        <p:txBody>
          <a:bodyPr/>
          <a:lstStyle/>
          <a:p>
            <a:fld id="{429A6A0B-1885-47E1-92BC-8A7D1A028442}" type="slidenum">
              <a:rPr lang="hu-HU" smtClean="0"/>
              <a:t>45</a:t>
            </a:fld>
            <a:endParaRPr lang="hu-HU"/>
          </a:p>
        </p:txBody>
      </p:sp>
    </p:spTree>
    <p:extLst>
      <p:ext uri="{BB962C8B-B14F-4D97-AF65-F5344CB8AC3E}">
        <p14:creationId xmlns:p14="http://schemas.microsoft.com/office/powerpoint/2010/main" val="11428316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14535A-DAAE-5D42-1FEF-8DA6F8FB9DC6}"/>
              </a:ext>
            </a:extLst>
          </p:cNvPr>
          <p:cNvSpPr>
            <a:spLocks noGrp="1"/>
          </p:cNvSpPr>
          <p:nvPr>
            <p:ph type="title"/>
          </p:nvPr>
        </p:nvSpPr>
        <p:spPr/>
        <p:txBody>
          <a:bodyPr>
            <a:normAutofit fontScale="90000"/>
          </a:bodyPr>
          <a:lstStyle/>
          <a:p>
            <a:r>
              <a:rPr lang="en-HU"/>
              <a:t>Komplex MI architektúrák és skálázható megoldások</a:t>
            </a:r>
            <a:endParaRPr lang="hu-HU"/>
          </a:p>
        </p:txBody>
      </p:sp>
      <p:sp>
        <p:nvSpPr>
          <p:cNvPr id="4" name="Slide Number Placeholder 3">
            <a:extLst>
              <a:ext uri="{FF2B5EF4-FFF2-40B4-BE49-F238E27FC236}">
                <a16:creationId xmlns:a16="http://schemas.microsoft.com/office/drawing/2014/main" id="{58E9BA28-E1C2-6C5B-6B70-BA5E361F4372}"/>
              </a:ext>
            </a:extLst>
          </p:cNvPr>
          <p:cNvSpPr>
            <a:spLocks noGrp="1"/>
          </p:cNvSpPr>
          <p:nvPr>
            <p:ph type="sldNum" sz="quarter" idx="14"/>
          </p:nvPr>
        </p:nvSpPr>
        <p:spPr/>
        <p:txBody>
          <a:bodyPr/>
          <a:lstStyle/>
          <a:p>
            <a:pPr>
              <a:defRPr/>
            </a:pPr>
            <a:fld id="{CAEF16A1-5EB1-481C-AFC2-C5E077952C8E}" type="slidenum">
              <a:rPr lang="hu-HU" smtClean="0"/>
              <a:pPr>
                <a:defRPr/>
              </a:pPr>
              <a:t>46</a:t>
            </a:fld>
            <a:endParaRPr lang="hu-HU"/>
          </a:p>
        </p:txBody>
      </p:sp>
      <p:pic>
        <p:nvPicPr>
          <p:cNvPr id="5" name="Picture 4">
            <a:extLst>
              <a:ext uri="{FF2B5EF4-FFF2-40B4-BE49-F238E27FC236}">
                <a16:creationId xmlns:a16="http://schemas.microsoft.com/office/drawing/2014/main" id="{9D8B0996-6939-1B0D-6B38-2AA36A21423D}"/>
              </a:ext>
            </a:extLst>
          </p:cNvPr>
          <p:cNvPicPr>
            <a:picLocks noChangeAspect="1"/>
          </p:cNvPicPr>
          <p:nvPr/>
        </p:nvPicPr>
        <p:blipFill>
          <a:blip r:embed="rId2"/>
          <a:stretch>
            <a:fillRect/>
          </a:stretch>
        </p:blipFill>
        <p:spPr>
          <a:xfrm>
            <a:off x="1797959" y="1466591"/>
            <a:ext cx="5008082" cy="4040663"/>
          </a:xfrm>
          <a:prstGeom prst="rect">
            <a:avLst/>
          </a:prstGeom>
        </p:spPr>
      </p:pic>
    </p:spTree>
    <p:extLst>
      <p:ext uri="{BB962C8B-B14F-4D97-AF65-F5344CB8AC3E}">
        <p14:creationId xmlns:p14="http://schemas.microsoft.com/office/powerpoint/2010/main" val="8533851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973C3D-351A-A2F1-81E6-1CC8D5F645AB}"/>
              </a:ext>
            </a:extLst>
          </p:cNvPr>
          <p:cNvSpPr>
            <a:spLocks noGrp="1"/>
          </p:cNvSpPr>
          <p:nvPr>
            <p:ph type="title"/>
          </p:nvPr>
        </p:nvSpPr>
        <p:spPr/>
        <p:txBody>
          <a:bodyPr>
            <a:normAutofit fontScale="90000"/>
          </a:bodyPr>
          <a:lstStyle/>
          <a:p>
            <a:r>
              <a:rPr lang="en-HU"/>
              <a:t>Természetes nyelv alapú dokumentum/szerződés validáció</a:t>
            </a:r>
            <a:endParaRPr lang="hu-HU"/>
          </a:p>
        </p:txBody>
      </p:sp>
      <p:sp>
        <p:nvSpPr>
          <p:cNvPr id="4" name="Slide Number Placeholder 3">
            <a:extLst>
              <a:ext uri="{FF2B5EF4-FFF2-40B4-BE49-F238E27FC236}">
                <a16:creationId xmlns:a16="http://schemas.microsoft.com/office/drawing/2014/main" id="{CF41267C-E3EA-A473-03AF-7052247426BA}"/>
              </a:ext>
            </a:extLst>
          </p:cNvPr>
          <p:cNvSpPr>
            <a:spLocks noGrp="1"/>
          </p:cNvSpPr>
          <p:nvPr>
            <p:ph type="sldNum" sz="quarter" idx="14"/>
          </p:nvPr>
        </p:nvSpPr>
        <p:spPr/>
        <p:txBody>
          <a:bodyPr/>
          <a:lstStyle/>
          <a:p>
            <a:pPr>
              <a:defRPr/>
            </a:pPr>
            <a:fld id="{CAEF16A1-5EB1-481C-AFC2-C5E077952C8E}" type="slidenum">
              <a:rPr lang="hu-HU" smtClean="0"/>
              <a:pPr>
                <a:defRPr/>
              </a:pPr>
              <a:t>47</a:t>
            </a:fld>
            <a:endParaRPr lang="hu-HU"/>
          </a:p>
        </p:txBody>
      </p:sp>
      <p:pic>
        <p:nvPicPr>
          <p:cNvPr id="5" name="Picture 4">
            <a:extLst>
              <a:ext uri="{FF2B5EF4-FFF2-40B4-BE49-F238E27FC236}">
                <a16:creationId xmlns:a16="http://schemas.microsoft.com/office/drawing/2014/main" id="{30FE80CF-B92C-4159-C264-87094E0AD8E4}"/>
              </a:ext>
            </a:extLst>
          </p:cNvPr>
          <p:cNvPicPr>
            <a:picLocks noChangeAspect="1"/>
          </p:cNvPicPr>
          <p:nvPr/>
        </p:nvPicPr>
        <p:blipFill>
          <a:blip r:embed="rId2"/>
          <a:stretch>
            <a:fillRect/>
          </a:stretch>
        </p:blipFill>
        <p:spPr>
          <a:xfrm>
            <a:off x="183275" y="1537651"/>
            <a:ext cx="5829300" cy="3448907"/>
          </a:xfrm>
          <a:prstGeom prst="rect">
            <a:avLst/>
          </a:prstGeom>
        </p:spPr>
      </p:pic>
    </p:spTree>
    <p:extLst>
      <p:ext uri="{BB962C8B-B14F-4D97-AF65-F5344CB8AC3E}">
        <p14:creationId xmlns:p14="http://schemas.microsoft.com/office/powerpoint/2010/main" val="7275382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78612-AA59-1558-8EC1-063A4A88F76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BAD52CC-7EAB-2785-1ABF-1A018E788B0C}"/>
              </a:ext>
            </a:extLst>
          </p:cNvPr>
          <p:cNvSpPr>
            <a:spLocks noGrp="1"/>
          </p:cNvSpPr>
          <p:nvPr>
            <p:ph type="title"/>
          </p:nvPr>
        </p:nvSpPr>
        <p:spPr/>
        <p:txBody>
          <a:bodyPr>
            <a:normAutofit fontScale="90000"/>
          </a:bodyPr>
          <a:lstStyle/>
          <a:p>
            <a:r>
              <a:rPr lang="en-HU"/>
              <a:t>Intelligens állomány szervezés és átrendezés</a:t>
            </a:r>
            <a:endParaRPr lang="hu-HU"/>
          </a:p>
        </p:txBody>
      </p:sp>
      <p:sp>
        <p:nvSpPr>
          <p:cNvPr id="4" name="Slide Number Placeholder 3">
            <a:extLst>
              <a:ext uri="{FF2B5EF4-FFF2-40B4-BE49-F238E27FC236}">
                <a16:creationId xmlns:a16="http://schemas.microsoft.com/office/drawing/2014/main" id="{E4C10BC1-4380-D229-7BEA-DBCA0AB6FD47}"/>
              </a:ext>
            </a:extLst>
          </p:cNvPr>
          <p:cNvSpPr>
            <a:spLocks noGrp="1"/>
          </p:cNvSpPr>
          <p:nvPr>
            <p:ph type="sldNum" sz="quarter" idx="14"/>
          </p:nvPr>
        </p:nvSpPr>
        <p:spPr/>
        <p:txBody>
          <a:bodyPr/>
          <a:lstStyle/>
          <a:p>
            <a:pPr>
              <a:defRPr/>
            </a:pPr>
            <a:fld id="{CAEF16A1-5EB1-481C-AFC2-C5E077952C8E}" type="slidenum">
              <a:rPr lang="hu-HU" smtClean="0"/>
              <a:pPr>
                <a:defRPr/>
              </a:pPr>
              <a:t>48</a:t>
            </a:fld>
            <a:endParaRPr lang="hu-HU"/>
          </a:p>
        </p:txBody>
      </p:sp>
      <p:pic>
        <p:nvPicPr>
          <p:cNvPr id="2" name="Picture 1">
            <a:extLst>
              <a:ext uri="{FF2B5EF4-FFF2-40B4-BE49-F238E27FC236}">
                <a16:creationId xmlns:a16="http://schemas.microsoft.com/office/drawing/2014/main" id="{6FFE2D1A-8B02-8A8E-DB75-9D0B52B8A866}"/>
              </a:ext>
            </a:extLst>
          </p:cNvPr>
          <p:cNvPicPr>
            <a:picLocks noChangeAspect="1"/>
          </p:cNvPicPr>
          <p:nvPr/>
        </p:nvPicPr>
        <p:blipFill>
          <a:blip r:embed="rId2"/>
          <a:stretch>
            <a:fillRect/>
          </a:stretch>
        </p:blipFill>
        <p:spPr>
          <a:xfrm>
            <a:off x="90561" y="1437339"/>
            <a:ext cx="5829300" cy="3705295"/>
          </a:xfrm>
          <a:prstGeom prst="rect">
            <a:avLst/>
          </a:prstGeom>
        </p:spPr>
      </p:pic>
      <p:pic>
        <p:nvPicPr>
          <p:cNvPr id="7" name="Picture 6" descr="A screenshot of a computer&#10;&#10;AI-generated content may be incorrect.">
            <a:extLst>
              <a:ext uri="{FF2B5EF4-FFF2-40B4-BE49-F238E27FC236}">
                <a16:creationId xmlns:a16="http://schemas.microsoft.com/office/drawing/2014/main" id="{D36A8A64-9B8A-54E4-D187-437B8F0A31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9973" y="2031340"/>
            <a:ext cx="3889455" cy="3472355"/>
          </a:xfrm>
          <a:prstGeom prst="rect">
            <a:avLst/>
          </a:prstGeom>
        </p:spPr>
      </p:pic>
    </p:spTree>
    <p:extLst>
      <p:ext uri="{BB962C8B-B14F-4D97-AF65-F5344CB8AC3E}">
        <p14:creationId xmlns:p14="http://schemas.microsoft.com/office/powerpoint/2010/main" val="27720922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2F059-1BDB-83C2-A4EC-94750D9043B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65DDFF3-42ED-6CA3-67E0-BBC0FC54E508}"/>
              </a:ext>
            </a:extLst>
          </p:cNvPr>
          <p:cNvSpPr>
            <a:spLocks noGrp="1"/>
          </p:cNvSpPr>
          <p:nvPr>
            <p:ph type="title"/>
          </p:nvPr>
        </p:nvSpPr>
        <p:spPr/>
        <p:txBody>
          <a:bodyPr>
            <a:normAutofit fontScale="90000"/>
          </a:bodyPr>
          <a:lstStyle/>
          <a:p>
            <a:r>
              <a:rPr lang="hu-HU"/>
              <a:t>MI alapú </a:t>
            </a:r>
            <a:r>
              <a:rPr lang="hu-HU" err="1"/>
              <a:t>pipeline</a:t>
            </a:r>
            <a:r>
              <a:rPr lang="hu-HU"/>
              <a:t>-ok komplex feldolgozáshoz</a:t>
            </a:r>
          </a:p>
        </p:txBody>
      </p:sp>
      <p:sp>
        <p:nvSpPr>
          <p:cNvPr id="4" name="Slide Number Placeholder 3">
            <a:extLst>
              <a:ext uri="{FF2B5EF4-FFF2-40B4-BE49-F238E27FC236}">
                <a16:creationId xmlns:a16="http://schemas.microsoft.com/office/drawing/2014/main" id="{893CDE04-2CA5-F9F6-FA68-30AC7FE24C36}"/>
              </a:ext>
            </a:extLst>
          </p:cNvPr>
          <p:cNvSpPr>
            <a:spLocks noGrp="1"/>
          </p:cNvSpPr>
          <p:nvPr>
            <p:ph type="sldNum" sz="quarter" idx="14"/>
          </p:nvPr>
        </p:nvSpPr>
        <p:spPr/>
        <p:txBody>
          <a:bodyPr/>
          <a:lstStyle/>
          <a:p>
            <a:pPr>
              <a:defRPr/>
            </a:pPr>
            <a:fld id="{CAEF16A1-5EB1-481C-AFC2-C5E077952C8E}" type="slidenum">
              <a:rPr lang="hu-HU" smtClean="0"/>
              <a:pPr>
                <a:defRPr/>
              </a:pPr>
              <a:t>49</a:t>
            </a:fld>
            <a:endParaRPr lang="hu-HU"/>
          </a:p>
        </p:txBody>
      </p:sp>
      <p:pic>
        <p:nvPicPr>
          <p:cNvPr id="7" name="Picture 6">
            <a:extLst>
              <a:ext uri="{FF2B5EF4-FFF2-40B4-BE49-F238E27FC236}">
                <a16:creationId xmlns:a16="http://schemas.microsoft.com/office/drawing/2014/main" id="{05C372BC-B1B6-C66C-0E7E-022B9FFA227E}"/>
              </a:ext>
            </a:extLst>
          </p:cNvPr>
          <p:cNvPicPr>
            <a:picLocks noChangeAspect="1"/>
          </p:cNvPicPr>
          <p:nvPr/>
        </p:nvPicPr>
        <p:blipFill>
          <a:blip r:embed="rId2"/>
          <a:stretch>
            <a:fillRect/>
          </a:stretch>
        </p:blipFill>
        <p:spPr>
          <a:xfrm>
            <a:off x="996789" y="2087474"/>
            <a:ext cx="7150423" cy="2683052"/>
          </a:xfrm>
          <a:prstGeom prst="rect">
            <a:avLst/>
          </a:prstGeom>
        </p:spPr>
      </p:pic>
      <p:pic>
        <p:nvPicPr>
          <p:cNvPr id="10" name="Picture 9">
            <a:extLst>
              <a:ext uri="{FF2B5EF4-FFF2-40B4-BE49-F238E27FC236}">
                <a16:creationId xmlns:a16="http://schemas.microsoft.com/office/drawing/2014/main" id="{B9784410-7D74-C84B-1C5C-C4A9429B1B6C}"/>
              </a:ext>
            </a:extLst>
          </p:cNvPr>
          <p:cNvPicPr>
            <a:picLocks noChangeAspect="1"/>
          </p:cNvPicPr>
          <p:nvPr/>
        </p:nvPicPr>
        <p:blipFill>
          <a:blip r:embed="rId3"/>
          <a:stretch>
            <a:fillRect/>
          </a:stretch>
        </p:blipFill>
        <p:spPr>
          <a:xfrm>
            <a:off x="1657350" y="1311965"/>
            <a:ext cx="5829300" cy="4234070"/>
          </a:xfrm>
          <a:prstGeom prst="rect">
            <a:avLst/>
          </a:prstGeom>
        </p:spPr>
      </p:pic>
    </p:spTree>
    <p:extLst>
      <p:ext uri="{BB962C8B-B14F-4D97-AF65-F5344CB8AC3E}">
        <p14:creationId xmlns:p14="http://schemas.microsoft.com/office/powerpoint/2010/main" val="27235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61189-280A-860F-EEBE-A5CC0C7D737C}"/>
              </a:ext>
            </a:extLst>
          </p:cNvPr>
          <p:cNvSpPr>
            <a:spLocks noGrp="1"/>
          </p:cNvSpPr>
          <p:nvPr>
            <p:ph type="title"/>
          </p:nvPr>
        </p:nvSpPr>
        <p:spPr/>
        <p:txBody>
          <a:bodyPr>
            <a:normAutofit/>
          </a:bodyPr>
          <a:lstStyle/>
          <a:p>
            <a:r>
              <a:rPr lang="en-US" dirty="0"/>
              <a:t>1961 – 1977 </a:t>
            </a:r>
            <a:r>
              <a:rPr lang="en-US" dirty="0" err="1"/>
              <a:t>Csáki</a:t>
            </a:r>
            <a:r>
              <a:rPr lang="en-US" dirty="0"/>
              <a:t> </a:t>
            </a:r>
            <a:r>
              <a:rPr lang="en-US" dirty="0" err="1"/>
              <a:t>korszak</a:t>
            </a:r>
            <a:endParaRPr lang="en-US" dirty="0"/>
          </a:p>
        </p:txBody>
      </p:sp>
      <p:sp>
        <p:nvSpPr>
          <p:cNvPr id="3" name="Content Placeholder 2">
            <a:extLst>
              <a:ext uri="{FF2B5EF4-FFF2-40B4-BE49-F238E27FC236}">
                <a16:creationId xmlns:a16="http://schemas.microsoft.com/office/drawing/2014/main" id="{9DE66B15-7334-16A9-9353-171A07D3A784}"/>
              </a:ext>
            </a:extLst>
          </p:cNvPr>
          <p:cNvSpPr>
            <a:spLocks noGrp="1"/>
          </p:cNvSpPr>
          <p:nvPr>
            <p:ph idx="1"/>
          </p:nvPr>
        </p:nvSpPr>
        <p:spPr>
          <a:xfrm>
            <a:off x="457200" y="971044"/>
            <a:ext cx="8229600" cy="5340744"/>
          </a:xfrm>
        </p:spPr>
        <p:txBody>
          <a:bodyPr>
            <a:normAutofit/>
          </a:bodyPr>
          <a:lstStyle/>
          <a:p>
            <a:r>
              <a:rPr lang="en-US" sz="2400" dirty="0" err="1">
                <a:latin typeface="Times New Roman" panose="02020603050405020304" pitchFamily="18" charset="0"/>
                <a:ea typeface="Calibri" panose="020F0502020204030204" pitchFamily="34" charset="0"/>
                <a:cs typeface="Arial" panose="020B0604020202020204" pitchFamily="34" charset="0"/>
              </a:rPr>
              <a:t>Erről</a:t>
            </a:r>
            <a:r>
              <a:rPr lang="en-US" sz="2400" dirty="0">
                <a:latin typeface="Times New Roman" panose="02020603050405020304" pitchFamily="18" charset="0"/>
                <a:ea typeface="Calibri" panose="020F0502020204030204" pitchFamily="34" charset="0"/>
                <a:cs typeface="Arial" panose="020B0604020202020204" pitchFamily="34" charset="0"/>
              </a:rPr>
              <a:t> </a:t>
            </a:r>
            <a:r>
              <a:rPr lang="en-US" sz="2400" dirty="0" err="1">
                <a:latin typeface="Times New Roman" panose="02020603050405020304" pitchFamily="18" charset="0"/>
                <a:ea typeface="Calibri" panose="020F0502020204030204" pitchFamily="34" charset="0"/>
                <a:cs typeface="Arial" panose="020B0604020202020204" pitchFamily="34" charset="0"/>
              </a:rPr>
              <a:t>az</a:t>
            </a:r>
            <a:r>
              <a:rPr lang="en-US" sz="2400" dirty="0">
                <a:latin typeface="Times New Roman" panose="02020603050405020304" pitchFamily="18" charset="0"/>
                <a:ea typeface="Calibri" panose="020F0502020204030204" pitchFamily="34" charset="0"/>
                <a:cs typeface="Arial" panose="020B0604020202020204" pitchFamily="34" charset="0"/>
              </a:rPr>
              <a:t> </a:t>
            </a:r>
            <a:r>
              <a:rPr lang="en-US" sz="2400" dirty="0" err="1">
                <a:latin typeface="Times New Roman" panose="02020603050405020304" pitchFamily="18" charset="0"/>
                <a:ea typeface="Calibri" panose="020F0502020204030204" pitchFamily="34" charset="0"/>
                <a:cs typeface="Arial" panose="020B0604020202020204" pitchFamily="34" charset="0"/>
              </a:rPr>
              <a:t>időszakról</a:t>
            </a:r>
            <a:r>
              <a:rPr lang="en-US" sz="2400" dirty="0">
                <a:latin typeface="Times New Roman" panose="02020603050405020304" pitchFamily="18" charset="0"/>
                <a:ea typeface="Calibri" panose="020F0502020204030204" pitchFamily="34" charset="0"/>
                <a:cs typeface="Arial" panose="020B0604020202020204" pitchFamily="34" charset="0"/>
              </a:rPr>
              <a:t> Vajk István </a:t>
            </a:r>
            <a:r>
              <a:rPr lang="en-US" sz="2400" dirty="0" err="1">
                <a:latin typeface="Times New Roman" panose="02020603050405020304" pitchFamily="18" charset="0"/>
                <a:ea typeface="Calibri" panose="020F0502020204030204" pitchFamily="34" charset="0"/>
                <a:cs typeface="Arial" panose="020B0604020202020204" pitchFamily="34" charset="0"/>
              </a:rPr>
              <a:t>beszélt</a:t>
            </a:r>
            <a:endParaRPr lang="en-US" sz="2400" dirty="0">
              <a:effectLst/>
              <a:latin typeface="Times New Roman" panose="02020603050405020304" pitchFamily="18" charset="0"/>
              <a:ea typeface="Calibri" panose="020F0502020204030204" pitchFamily="34" charset="0"/>
              <a:cs typeface="Arial" panose="020B0604020202020204" pitchFamily="34" charset="0"/>
            </a:endParaRPr>
          </a:p>
          <a:p>
            <a:pPr marL="0" indent="0">
              <a:buNone/>
            </a:pPr>
            <a:endParaRPr lang="en-US" sz="4000" dirty="0"/>
          </a:p>
        </p:txBody>
      </p:sp>
      <p:sp>
        <p:nvSpPr>
          <p:cNvPr id="4" name="Slide Number Placeholder 3">
            <a:extLst>
              <a:ext uri="{FF2B5EF4-FFF2-40B4-BE49-F238E27FC236}">
                <a16:creationId xmlns:a16="http://schemas.microsoft.com/office/drawing/2014/main" id="{9ED2334D-20AC-0D19-2B09-BECAF10FB455}"/>
              </a:ext>
            </a:extLst>
          </p:cNvPr>
          <p:cNvSpPr>
            <a:spLocks noGrp="1"/>
          </p:cNvSpPr>
          <p:nvPr>
            <p:ph type="sldNum" sz="quarter" idx="10"/>
          </p:nvPr>
        </p:nvSpPr>
        <p:spPr/>
        <p:txBody>
          <a:bodyPr/>
          <a:lstStyle/>
          <a:p>
            <a:fld id="{E60619B7-7253-4266-8DD2-30323879BAFD}" type="slidenum">
              <a:rPr lang="en-US" altLang="hu-HU" smtClean="0"/>
              <a:pPr/>
              <a:t>5</a:t>
            </a:fld>
            <a:endParaRPr lang="en-US" altLang="hu-HU"/>
          </a:p>
        </p:txBody>
      </p:sp>
    </p:spTree>
    <p:extLst>
      <p:ext uri="{BB962C8B-B14F-4D97-AF65-F5344CB8AC3E}">
        <p14:creationId xmlns:p14="http://schemas.microsoft.com/office/powerpoint/2010/main" val="5598272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A0388-25CA-16AA-79C2-36F8DFD6446E}"/>
            </a:ext>
          </a:extLst>
        </p:cNvPr>
        <p:cNvGrpSpPr/>
        <p:nvPr/>
      </p:nvGrpSpPr>
      <p:grpSpPr>
        <a:xfrm>
          <a:off x="0" y="0"/>
          <a:ext cx="0" cy="0"/>
          <a:chOff x="0" y="0"/>
          <a:chExt cx="0" cy="0"/>
        </a:xfrm>
      </p:grpSpPr>
      <p:sp>
        <p:nvSpPr>
          <p:cNvPr id="3" name="Tartalom helye 2">
            <a:extLst>
              <a:ext uri="{FF2B5EF4-FFF2-40B4-BE49-F238E27FC236}">
                <a16:creationId xmlns:a16="http://schemas.microsoft.com/office/drawing/2014/main" id="{C25E6AC7-A026-6DF1-A170-F6C82B54C2E3}"/>
              </a:ext>
            </a:extLst>
          </p:cNvPr>
          <p:cNvSpPr>
            <a:spLocks noGrp="1"/>
          </p:cNvSpPr>
          <p:nvPr>
            <p:ph idx="1"/>
          </p:nvPr>
        </p:nvSpPr>
        <p:spPr/>
        <p:txBody>
          <a:bodyPr vert="horz" lIns="68580" tIns="34290" rIns="68580" bIns="34290" rtlCol="0" anchor="t">
            <a:normAutofit fontScale="92500" lnSpcReduction="10000"/>
          </a:bodyPr>
          <a:lstStyle/>
          <a:p>
            <a:r>
              <a:rPr lang="hu-HU" noProof="0">
                <a:latin typeface="Bariol Regular"/>
              </a:rPr>
              <a:t>EMG adatok </a:t>
            </a:r>
            <a:r>
              <a:rPr lang="hu-HU">
                <a:latin typeface="Bariol Regular"/>
              </a:rPr>
              <a:t>mérése</a:t>
            </a:r>
          </a:p>
          <a:p>
            <a:r>
              <a:rPr lang="hu-HU" noProof="0">
                <a:latin typeface="Bariol Regular"/>
              </a:rPr>
              <a:t>A lokális feldolgozás korlátozott pontosságú</a:t>
            </a:r>
          </a:p>
          <a:p>
            <a:r>
              <a:rPr lang="hu-HU" noProof="0">
                <a:latin typeface="Bariol Regular"/>
              </a:rPr>
              <a:t>Az EMG adatvektorok feldolgozása 5G MEC környezetbe kerül</a:t>
            </a:r>
          </a:p>
          <a:p>
            <a:r>
              <a:rPr lang="hu-HU">
                <a:latin typeface="Bariol Regular"/>
              </a:rPr>
              <a:t>A feldolgozás így is közel </a:t>
            </a:r>
            <a:r>
              <a:rPr lang="hu-HU" err="1">
                <a:latin typeface="Bariol Regular"/>
              </a:rPr>
              <a:t>valósidejű</a:t>
            </a:r>
            <a:r>
              <a:rPr lang="hu-HU">
                <a:latin typeface="Bariol Regular"/>
              </a:rPr>
              <a:t> (3 .. 20 </a:t>
            </a:r>
            <a:r>
              <a:rPr lang="hu-HU" err="1">
                <a:latin typeface="Bariol Regular"/>
              </a:rPr>
              <a:t>ms</a:t>
            </a:r>
            <a:r>
              <a:rPr lang="hu-HU">
                <a:latin typeface="Bariol Regular"/>
              </a:rPr>
              <a:t> RTT hálózattól függően)</a:t>
            </a:r>
          </a:p>
          <a:p>
            <a:r>
              <a:rPr lang="hu-HU">
                <a:latin typeface="Bariol Regular"/>
              </a:rPr>
              <a:t>A</a:t>
            </a:r>
            <a:r>
              <a:rPr lang="hu-HU" noProof="0">
                <a:latin typeface="Bariol Regular"/>
              </a:rPr>
              <a:t> környezet és protokoll több algoritmus futtatására is képes</a:t>
            </a:r>
          </a:p>
          <a:p>
            <a:r>
              <a:rPr lang="hu-HU">
                <a:latin typeface="Bariol Regular"/>
              </a:rPr>
              <a:t>A jelenlegi infrastruktúrán is </a:t>
            </a:r>
            <a:br>
              <a:rPr lang="hu-HU">
                <a:latin typeface="Bariol Regular"/>
              </a:rPr>
            </a:br>
            <a:r>
              <a:rPr lang="hu-HU">
                <a:latin typeface="Bariol Regular"/>
              </a:rPr>
              <a:t>tesztelhető</a:t>
            </a:r>
          </a:p>
        </p:txBody>
      </p:sp>
      <p:pic>
        <p:nvPicPr>
          <p:cNvPr id="5" name="Picture 4" descr="A hand holding a computer&#10;&#10;AI-generated content may be incorrect.">
            <a:extLst>
              <a:ext uri="{FF2B5EF4-FFF2-40B4-BE49-F238E27FC236}">
                <a16:creationId xmlns:a16="http://schemas.microsoft.com/office/drawing/2014/main" id="{CE60209D-43E1-A983-1933-FA8FEA3E320E}"/>
              </a:ext>
            </a:extLst>
          </p:cNvPr>
          <p:cNvPicPr>
            <a:picLocks noChangeAspect="1"/>
          </p:cNvPicPr>
          <p:nvPr/>
        </p:nvPicPr>
        <p:blipFill>
          <a:blip r:embed="rId3" cstate="print">
            <a:extLst>
              <a:ext uri="{28A0092B-C50C-407E-A947-70E740481C1C}">
                <a14:useLocalDpi xmlns:a14="http://schemas.microsoft.com/office/drawing/2010/main" val="0"/>
              </a:ext>
            </a:extLst>
          </a:blip>
          <a:srcRect l="8077" t="17508"/>
          <a:stretch/>
        </p:blipFill>
        <p:spPr>
          <a:xfrm>
            <a:off x="6828031" y="4130077"/>
            <a:ext cx="2052430" cy="1382600"/>
          </a:xfrm>
          <a:prstGeom prst="rect">
            <a:avLst/>
          </a:prstGeom>
        </p:spPr>
      </p:pic>
      <p:pic>
        <p:nvPicPr>
          <p:cNvPr id="7" name="Picture 6" descr="A person's arm with a watch on it&#10;&#10;AI-generated content may be incorrect.">
            <a:extLst>
              <a:ext uri="{FF2B5EF4-FFF2-40B4-BE49-F238E27FC236}">
                <a16:creationId xmlns:a16="http://schemas.microsoft.com/office/drawing/2014/main" id="{5B337B28-E55D-8AD1-E197-B2B3CE9F46B1}"/>
              </a:ext>
            </a:extLst>
          </p:cNvPr>
          <p:cNvPicPr>
            <a:picLocks noChangeAspect="1"/>
          </p:cNvPicPr>
          <p:nvPr/>
        </p:nvPicPr>
        <p:blipFill>
          <a:blip r:embed="rId4" cstate="print">
            <a:extLst>
              <a:ext uri="{28A0092B-C50C-407E-A947-70E740481C1C}">
                <a14:useLocalDpi xmlns:a14="http://schemas.microsoft.com/office/drawing/2010/main" val="0"/>
              </a:ext>
            </a:extLst>
          </a:blip>
          <a:srcRect t="14535" b="4767"/>
          <a:stretch/>
        </p:blipFill>
        <p:spPr>
          <a:xfrm>
            <a:off x="4401437" y="4133700"/>
            <a:ext cx="2275742" cy="1378978"/>
          </a:xfrm>
          <a:prstGeom prst="rect">
            <a:avLst/>
          </a:prstGeom>
        </p:spPr>
      </p:pic>
      <p:sp>
        <p:nvSpPr>
          <p:cNvPr id="10" name="Title 1">
            <a:extLst>
              <a:ext uri="{FF2B5EF4-FFF2-40B4-BE49-F238E27FC236}">
                <a16:creationId xmlns:a16="http://schemas.microsoft.com/office/drawing/2014/main" id="{29C3B287-6467-9075-2641-0494F805FFB3}"/>
              </a:ext>
            </a:extLst>
          </p:cNvPr>
          <p:cNvSpPr txBox="1">
            <a:spLocks/>
          </p:cNvSpPr>
          <p:nvPr/>
        </p:nvSpPr>
        <p:spPr>
          <a:xfrm>
            <a:off x="113328" y="27643"/>
            <a:ext cx="9064863" cy="113276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685800">
              <a:defRPr/>
            </a:pPr>
            <a:r>
              <a:rPr lang="hu-HU" sz="3300" dirty="0">
                <a:solidFill>
                  <a:schemeClr val="tx2"/>
                </a:solidFill>
                <a:latin typeface="Calibri Light" panose="020F0302020204030204"/>
              </a:rPr>
              <a:t>Intelligens protézis vezérlése 5G MEC alkalmazásával</a:t>
            </a:r>
            <a:br>
              <a:rPr lang="hu-HU" sz="3300" dirty="0">
                <a:solidFill>
                  <a:schemeClr val="tx2"/>
                </a:solidFill>
                <a:latin typeface="Calibri Light" panose="020F0302020204030204"/>
              </a:rPr>
            </a:br>
            <a:endParaRPr lang="en-US" sz="3300" dirty="0">
              <a:solidFill>
                <a:schemeClr val="tx2"/>
              </a:solidFill>
              <a:latin typeface="Calibri Light" panose="020F0302020204030204"/>
              <a:ea typeface="Calibri Light"/>
              <a:cs typeface="Calibri Light"/>
            </a:endParaRPr>
          </a:p>
        </p:txBody>
      </p:sp>
      <p:grpSp>
        <p:nvGrpSpPr>
          <p:cNvPr id="21" name="Group 20">
            <a:extLst>
              <a:ext uri="{FF2B5EF4-FFF2-40B4-BE49-F238E27FC236}">
                <a16:creationId xmlns:a16="http://schemas.microsoft.com/office/drawing/2014/main" id="{60F87496-4BC2-DFB3-3252-1F34DB953588}"/>
              </a:ext>
            </a:extLst>
          </p:cNvPr>
          <p:cNvGrpSpPr/>
          <p:nvPr/>
        </p:nvGrpSpPr>
        <p:grpSpPr>
          <a:xfrm>
            <a:off x="3835110" y="1513361"/>
            <a:ext cx="5061504" cy="854716"/>
            <a:chOff x="1043606" y="1822240"/>
            <a:chExt cx="10383080" cy="2348928"/>
          </a:xfrm>
        </p:grpSpPr>
        <p:sp>
          <p:nvSpPr>
            <p:cNvPr id="11" name="Rectangle: Rounded Corners 10">
              <a:extLst>
                <a:ext uri="{FF2B5EF4-FFF2-40B4-BE49-F238E27FC236}">
                  <a16:creationId xmlns:a16="http://schemas.microsoft.com/office/drawing/2014/main" id="{2C8EB052-A1FC-0999-BDE8-CDC071E41316}"/>
                </a:ext>
              </a:extLst>
            </p:cNvPr>
            <p:cNvSpPr/>
            <p:nvPr/>
          </p:nvSpPr>
          <p:spPr>
            <a:xfrm>
              <a:off x="5095457" y="1822240"/>
              <a:ext cx="4497459" cy="2348928"/>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sz="900"/>
            </a:p>
            <a:p>
              <a:pPr algn="ctr"/>
              <a:endParaRPr lang="hu-HU" sz="900"/>
            </a:p>
            <a:p>
              <a:pPr algn="ctr"/>
              <a:endParaRPr lang="hu-HU" sz="900"/>
            </a:p>
            <a:p>
              <a:pPr algn="ctr"/>
              <a:endParaRPr lang="hu-HU" sz="900"/>
            </a:p>
            <a:p>
              <a:pPr algn="ctr"/>
              <a:endParaRPr lang="hu-HU" sz="900"/>
            </a:p>
            <a:p>
              <a:pPr algn="ctr"/>
              <a:r>
                <a:rPr lang="hu-HU" sz="900"/>
                <a:t>MEC alkalmazás</a:t>
              </a:r>
              <a:endParaRPr lang="en-US" sz="900"/>
            </a:p>
          </p:txBody>
        </p:sp>
        <p:sp>
          <p:nvSpPr>
            <p:cNvPr id="12" name="Rectangle: Rounded Corners 11">
              <a:extLst>
                <a:ext uri="{FF2B5EF4-FFF2-40B4-BE49-F238E27FC236}">
                  <a16:creationId xmlns:a16="http://schemas.microsoft.com/office/drawing/2014/main" id="{FC0667A1-DA12-7D7C-4D0E-655451B8F6DB}"/>
                </a:ext>
              </a:extLst>
            </p:cNvPr>
            <p:cNvSpPr/>
            <p:nvPr/>
          </p:nvSpPr>
          <p:spPr>
            <a:xfrm>
              <a:off x="1043606" y="2524721"/>
              <a:ext cx="1374912" cy="956572"/>
            </a:xfrm>
            <a:prstGeom prst="roundRect">
              <a:avLst/>
            </a:prstGeom>
            <a:solidFill>
              <a:schemeClr val="accent1"/>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hu-HU" sz="900"/>
                <a:t>EMG jel</a:t>
              </a:r>
            </a:p>
            <a:p>
              <a:pPr algn="ctr"/>
              <a:r>
                <a:rPr lang="hu-HU" sz="900"/>
                <a:t>olvasása</a:t>
              </a:r>
              <a:endParaRPr lang="en-US" sz="900"/>
            </a:p>
          </p:txBody>
        </p:sp>
        <p:sp>
          <p:nvSpPr>
            <p:cNvPr id="13" name="Rectangle: Rounded Corners 12">
              <a:extLst>
                <a:ext uri="{FF2B5EF4-FFF2-40B4-BE49-F238E27FC236}">
                  <a16:creationId xmlns:a16="http://schemas.microsoft.com/office/drawing/2014/main" id="{2C4D1003-7476-4F8B-8C4C-2E0CA2F52967}"/>
                </a:ext>
              </a:extLst>
            </p:cNvPr>
            <p:cNvSpPr/>
            <p:nvPr/>
          </p:nvSpPr>
          <p:spPr>
            <a:xfrm>
              <a:off x="2994600" y="2524721"/>
              <a:ext cx="1723170" cy="956572"/>
            </a:xfrm>
            <a:prstGeom prst="roundRect">
              <a:avLst/>
            </a:prstGeom>
            <a:solidFill>
              <a:schemeClr val="accent1"/>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hu-HU" sz="900"/>
                <a:t>Lokális</a:t>
              </a:r>
            </a:p>
            <a:p>
              <a:pPr algn="ctr"/>
              <a:r>
                <a:rPr lang="hu-HU" sz="900"/>
                <a:t>feldolgozás</a:t>
              </a:r>
              <a:endParaRPr lang="en-US" sz="900"/>
            </a:p>
          </p:txBody>
        </p:sp>
        <p:sp>
          <p:nvSpPr>
            <p:cNvPr id="14" name="Rectangle: Rounded Corners 13">
              <a:extLst>
                <a:ext uri="{FF2B5EF4-FFF2-40B4-BE49-F238E27FC236}">
                  <a16:creationId xmlns:a16="http://schemas.microsoft.com/office/drawing/2014/main" id="{D0166793-E377-3E98-D768-C0F11299FB7F}"/>
                </a:ext>
              </a:extLst>
            </p:cNvPr>
            <p:cNvSpPr/>
            <p:nvPr/>
          </p:nvSpPr>
          <p:spPr>
            <a:xfrm>
              <a:off x="7671351" y="2524721"/>
              <a:ext cx="1723170" cy="956572"/>
            </a:xfrm>
            <a:prstGeom prst="roundRect">
              <a:avLst/>
            </a:prstGeom>
            <a:solidFill>
              <a:schemeClr val="accent1"/>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hu-HU" sz="900"/>
                <a:t>Osztályozás</a:t>
              </a:r>
              <a:endParaRPr lang="en-US" sz="900"/>
            </a:p>
          </p:txBody>
        </p:sp>
        <p:cxnSp>
          <p:nvCxnSpPr>
            <p:cNvPr id="15" name="Straight Arrow Connector 14">
              <a:extLst>
                <a:ext uri="{FF2B5EF4-FFF2-40B4-BE49-F238E27FC236}">
                  <a16:creationId xmlns:a16="http://schemas.microsoft.com/office/drawing/2014/main" id="{44076257-F6D8-C515-0C46-04A9246F8593}"/>
                </a:ext>
              </a:extLst>
            </p:cNvPr>
            <p:cNvCxnSpPr>
              <a:cxnSpLocks/>
              <a:stCxn id="12" idx="3"/>
              <a:endCxn id="13" idx="1"/>
            </p:cNvCxnSpPr>
            <p:nvPr/>
          </p:nvCxnSpPr>
          <p:spPr>
            <a:xfrm>
              <a:off x="2418518" y="3003007"/>
              <a:ext cx="57608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C2ABFE51-15D9-FC35-7C39-EC3D1B659AE6}"/>
                </a:ext>
              </a:extLst>
            </p:cNvPr>
            <p:cNvSpPr/>
            <p:nvPr/>
          </p:nvSpPr>
          <p:spPr>
            <a:xfrm>
              <a:off x="9970603" y="2532438"/>
              <a:ext cx="1456083" cy="956572"/>
            </a:xfrm>
            <a:prstGeom prst="roundRect">
              <a:avLst/>
            </a:prstGeom>
            <a:solidFill>
              <a:schemeClr val="accent1"/>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hu-HU" sz="900"/>
                <a:t>Fizikai</a:t>
              </a:r>
            </a:p>
            <a:p>
              <a:pPr algn="ctr"/>
              <a:r>
                <a:rPr lang="hu-HU" sz="900"/>
                <a:t>mozgás</a:t>
              </a:r>
              <a:endParaRPr lang="en-US" sz="900"/>
            </a:p>
          </p:txBody>
        </p:sp>
        <p:cxnSp>
          <p:nvCxnSpPr>
            <p:cNvPr id="17" name="Straight Arrow Connector 16">
              <a:extLst>
                <a:ext uri="{FF2B5EF4-FFF2-40B4-BE49-F238E27FC236}">
                  <a16:creationId xmlns:a16="http://schemas.microsoft.com/office/drawing/2014/main" id="{FF276158-5645-FDD9-51C4-72A12BBA6D30}"/>
                </a:ext>
              </a:extLst>
            </p:cNvPr>
            <p:cNvCxnSpPr>
              <a:cxnSpLocks/>
              <a:stCxn id="14" idx="3"/>
              <a:endCxn id="16" idx="1"/>
            </p:cNvCxnSpPr>
            <p:nvPr/>
          </p:nvCxnSpPr>
          <p:spPr>
            <a:xfrm>
              <a:off x="9394521" y="3003007"/>
              <a:ext cx="576082" cy="771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BA3784FA-9449-8873-6ECD-EBD4DA1503A2}"/>
                </a:ext>
              </a:extLst>
            </p:cNvPr>
            <p:cNvSpPr/>
            <p:nvPr/>
          </p:nvSpPr>
          <p:spPr>
            <a:xfrm>
              <a:off x="5311037" y="2524721"/>
              <a:ext cx="1872028" cy="956572"/>
            </a:xfrm>
            <a:prstGeom prst="roundRect">
              <a:avLst/>
            </a:prstGeom>
            <a:solidFill>
              <a:schemeClr val="accent1"/>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hu-HU" sz="900"/>
                <a:t>Feldolgozás</a:t>
              </a:r>
              <a:endParaRPr lang="en-US" sz="900"/>
            </a:p>
          </p:txBody>
        </p:sp>
        <p:cxnSp>
          <p:nvCxnSpPr>
            <p:cNvPr id="19" name="Straight Arrow Connector 18">
              <a:extLst>
                <a:ext uri="{FF2B5EF4-FFF2-40B4-BE49-F238E27FC236}">
                  <a16:creationId xmlns:a16="http://schemas.microsoft.com/office/drawing/2014/main" id="{84C1E846-063A-90C3-7809-608F559D7AE7}"/>
                </a:ext>
              </a:extLst>
            </p:cNvPr>
            <p:cNvCxnSpPr>
              <a:cxnSpLocks/>
              <a:stCxn id="13" idx="3"/>
              <a:endCxn id="18" idx="1"/>
            </p:cNvCxnSpPr>
            <p:nvPr/>
          </p:nvCxnSpPr>
          <p:spPr>
            <a:xfrm>
              <a:off x="4717770" y="3003007"/>
              <a:ext cx="59326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B49B045-CD8C-3254-40A3-0F103A7288A1}"/>
                </a:ext>
              </a:extLst>
            </p:cNvPr>
            <p:cNvCxnSpPr>
              <a:cxnSpLocks/>
            </p:cNvCxnSpPr>
            <p:nvPr/>
          </p:nvCxnSpPr>
          <p:spPr>
            <a:xfrm>
              <a:off x="6915978" y="3010724"/>
              <a:ext cx="755373" cy="771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11368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F164D-A7F1-7966-1746-5FAA7CAEC088}"/>
            </a:ext>
          </a:extLst>
        </p:cNvPr>
        <p:cNvGrpSpPr/>
        <p:nvPr/>
      </p:nvGrpSpPr>
      <p:grpSpPr>
        <a:xfrm>
          <a:off x="0" y="0"/>
          <a:ext cx="0" cy="0"/>
          <a:chOff x="0" y="0"/>
          <a:chExt cx="0" cy="0"/>
        </a:xfrm>
      </p:grpSpPr>
      <p:sp>
        <p:nvSpPr>
          <p:cNvPr id="3" name="Tartalom helye 2">
            <a:extLst>
              <a:ext uri="{FF2B5EF4-FFF2-40B4-BE49-F238E27FC236}">
                <a16:creationId xmlns:a16="http://schemas.microsoft.com/office/drawing/2014/main" id="{C9DCC88F-11C3-165E-0A3E-1B81F1ADA936}"/>
              </a:ext>
            </a:extLst>
          </p:cNvPr>
          <p:cNvSpPr>
            <a:spLocks noGrp="1"/>
          </p:cNvSpPr>
          <p:nvPr>
            <p:ph idx="1"/>
          </p:nvPr>
        </p:nvSpPr>
        <p:spPr/>
        <p:txBody>
          <a:bodyPr vert="horz" lIns="68580" tIns="34290" rIns="68580" bIns="34290" rtlCol="0" anchor="t">
            <a:normAutofit fontScale="62500" lnSpcReduction="20000"/>
          </a:bodyPr>
          <a:lstStyle/>
          <a:p>
            <a:pPr>
              <a:lnSpc>
                <a:spcPct val="120000"/>
              </a:lnSpc>
            </a:pPr>
            <a:r>
              <a:rPr lang="hu-HU">
                <a:latin typeface="Bariol Regular"/>
                <a:ea typeface="Calibri"/>
                <a:cs typeface="Calibri"/>
              </a:rPr>
              <a:t>Centralizált architektúrák, régi és új alrendszerek integrációja</a:t>
            </a:r>
            <a:endParaRPr lang="hu-HU">
              <a:ea typeface="Calibri"/>
              <a:cs typeface="Calibri"/>
            </a:endParaRPr>
          </a:p>
          <a:p>
            <a:pPr>
              <a:lnSpc>
                <a:spcPct val="120000"/>
              </a:lnSpc>
            </a:pPr>
            <a:r>
              <a:rPr lang="hu-HU">
                <a:latin typeface="Bariol Regular"/>
                <a:ea typeface="Calibri"/>
                <a:cs typeface="Arial"/>
              </a:rPr>
              <a:t>Szétaprózódott</a:t>
            </a:r>
            <a:r>
              <a:rPr lang="hu-HU">
                <a:latin typeface="Bariol Regular"/>
                <a:cs typeface="Arial"/>
              </a:rPr>
              <a:t> információk (követelmény, design, kódgenerálás)</a:t>
            </a:r>
            <a:endParaRPr lang="hu-HU">
              <a:cs typeface="Arial"/>
            </a:endParaRPr>
          </a:p>
          <a:p>
            <a:pPr>
              <a:lnSpc>
                <a:spcPct val="120000"/>
              </a:lnSpc>
            </a:pPr>
            <a:r>
              <a:rPr lang="hu-HU">
                <a:latin typeface="Bariol Regular"/>
                <a:cs typeface="Arial"/>
              </a:rPr>
              <a:t>Cél: biztonságkritikus keretrendszer (MBSD) </a:t>
            </a:r>
            <a:endParaRPr lang="hu-HU">
              <a:cs typeface="Arial"/>
            </a:endParaRPr>
          </a:p>
          <a:p>
            <a:pPr lvl="1" indent="-385763">
              <a:lnSpc>
                <a:spcPct val="120000"/>
              </a:lnSpc>
              <a:buAutoNum type="arabicPeriod"/>
            </a:pPr>
            <a:r>
              <a:rPr lang="hu-HU">
                <a:latin typeface="Bariol Regular"/>
                <a:cs typeface="Arial"/>
              </a:rPr>
              <a:t>Hardver-, és szoftverelemek, illetve a </a:t>
            </a:r>
            <a:r>
              <a:rPr lang="hu-HU">
                <a:latin typeface="Bariol Regular"/>
                <a:ea typeface="Calibri"/>
                <a:cs typeface="Calibri"/>
              </a:rPr>
              <a:t>(jogi vagy funkcionális) követelmények együtt</a:t>
            </a:r>
            <a:endParaRPr lang="hu-HU">
              <a:ea typeface="Calibri"/>
              <a:cs typeface="Calibri"/>
            </a:endParaRPr>
          </a:p>
          <a:p>
            <a:pPr lvl="1" indent="-385763">
              <a:lnSpc>
                <a:spcPct val="120000"/>
              </a:lnSpc>
              <a:buAutoNum type="arabicPeriod"/>
            </a:pPr>
            <a:r>
              <a:rPr lang="hu-HU">
                <a:latin typeface="Bariol Regular"/>
                <a:ea typeface="Calibri"/>
                <a:cs typeface="Calibri"/>
              </a:rPr>
              <a:t>Validáció a teljes folyamat alatt</a:t>
            </a:r>
            <a:endParaRPr lang="hu-HU">
              <a:ea typeface="Calibri"/>
              <a:cs typeface="Calibri"/>
            </a:endParaRPr>
          </a:p>
          <a:p>
            <a:pPr lvl="1" indent="-385763">
              <a:lnSpc>
                <a:spcPct val="120000"/>
              </a:lnSpc>
              <a:buAutoNum type="arabicPeriod"/>
            </a:pPr>
            <a:r>
              <a:rPr lang="hu-HU">
                <a:latin typeface="Bariol Regular"/>
                <a:ea typeface="Calibri"/>
                <a:cs typeface="Calibri"/>
              </a:rPr>
              <a:t>AUTOSAR kódgenerátorok - kompatibilitás</a:t>
            </a:r>
          </a:p>
          <a:p>
            <a:pPr>
              <a:lnSpc>
                <a:spcPct val="120000"/>
              </a:lnSpc>
              <a:buFont typeface="Arial" panose="02000506040000020003" pitchFamily="2" charset="0"/>
              <a:buChar char="•"/>
            </a:pPr>
            <a:r>
              <a:rPr lang="hu-HU" sz="2700">
                <a:latin typeface="Bariol Regular"/>
                <a:ea typeface="Calibri"/>
                <a:cs typeface="Calibri"/>
              </a:rPr>
              <a:t>Megoldás</a:t>
            </a:r>
          </a:p>
          <a:p>
            <a:pPr marL="738188" lvl="1" indent="-385763">
              <a:lnSpc>
                <a:spcPct val="120000"/>
              </a:lnSpc>
              <a:buAutoNum type="arabicPeriod"/>
            </a:pPr>
            <a:r>
              <a:rPr lang="hu-HU">
                <a:latin typeface="Bariol Regular"/>
                <a:ea typeface="Calibri"/>
                <a:cs typeface="Calibri"/>
              </a:rPr>
              <a:t>Szakterületi nyelv (DMLA v. SysMLv2)</a:t>
            </a:r>
            <a:endParaRPr lang="hu-HU">
              <a:ea typeface="Calibri"/>
              <a:cs typeface="Calibri"/>
            </a:endParaRPr>
          </a:p>
          <a:p>
            <a:pPr marL="738188" lvl="1" indent="-385763">
              <a:lnSpc>
                <a:spcPct val="120000"/>
              </a:lnSpc>
              <a:buAutoNum type="arabicPeriod"/>
            </a:pPr>
            <a:r>
              <a:rPr lang="hu-HU">
                <a:latin typeface="Bariol Regular"/>
                <a:ea typeface="Calibri"/>
                <a:cs typeface="Calibri"/>
              </a:rPr>
              <a:t>Modell validáció (beépített, </a:t>
            </a:r>
            <a:r>
              <a:rPr lang="hu-HU" err="1">
                <a:latin typeface="Bariol Regular"/>
                <a:ea typeface="Calibri"/>
                <a:cs typeface="Calibri"/>
              </a:rPr>
              <a:t>interfészelt</a:t>
            </a:r>
            <a:r>
              <a:rPr lang="hu-HU">
                <a:latin typeface="Bariol Regular"/>
                <a:ea typeface="Calibri"/>
                <a:cs typeface="Calibri"/>
              </a:rPr>
              <a:t> külső eszköz, annotált manuális)</a:t>
            </a:r>
            <a:endParaRPr lang="hu-HU">
              <a:ea typeface="Calibri"/>
              <a:cs typeface="Calibri"/>
            </a:endParaRPr>
          </a:p>
          <a:p>
            <a:pPr marL="738188" lvl="1" indent="-385763">
              <a:lnSpc>
                <a:spcPct val="120000"/>
              </a:lnSpc>
              <a:buAutoNum type="arabicPeriod"/>
            </a:pPr>
            <a:r>
              <a:rPr lang="hu-HU">
                <a:latin typeface="Bariol Regular"/>
                <a:ea typeface="Calibri"/>
                <a:cs typeface="Calibri"/>
              </a:rPr>
              <a:t>Formális módszerek (interfész)</a:t>
            </a:r>
            <a:endParaRPr lang="hu-HU">
              <a:ea typeface="Calibri"/>
              <a:cs typeface="Calibri"/>
            </a:endParaRPr>
          </a:p>
          <a:p>
            <a:pPr marL="738188" lvl="1" indent="-385763">
              <a:lnSpc>
                <a:spcPct val="120000"/>
              </a:lnSpc>
              <a:buAutoNum type="arabicPeriod"/>
            </a:pPr>
            <a:r>
              <a:rPr lang="hu-HU">
                <a:latin typeface="Bariol Regular"/>
              </a:rPr>
              <a:t>Modelltranszformációk: a heterogén bemenetekből (forráskód, adatbázisok pl. XML) a modellbe,  és onnan </a:t>
            </a:r>
            <a:r>
              <a:rPr lang="hu-HU">
                <a:latin typeface="Bariol Regular"/>
                <a:ea typeface="Calibri"/>
                <a:cs typeface="Calibri"/>
              </a:rPr>
              <a:t>a kimenetbe (validációs </a:t>
            </a:r>
            <a:r>
              <a:rPr lang="hu-HU" err="1">
                <a:latin typeface="Bariol Regular"/>
                <a:ea typeface="Calibri"/>
                <a:cs typeface="Calibri"/>
              </a:rPr>
              <a:t>report</a:t>
            </a:r>
            <a:r>
              <a:rPr lang="hu-HU">
                <a:latin typeface="Bariol Regular"/>
                <a:ea typeface="Calibri"/>
                <a:cs typeface="Calibri"/>
              </a:rPr>
              <a:t>, generált kód, módosított </a:t>
            </a:r>
            <a:r>
              <a:rPr lang="hu-HU">
                <a:latin typeface="Bariol Regular"/>
                <a:cs typeface="Arial"/>
              </a:rPr>
              <a:t>adatbázisok)</a:t>
            </a:r>
            <a:endParaRPr lang="hu-HU"/>
          </a:p>
          <a:p>
            <a:pPr>
              <a:lnSpc>
                <a:spcPct val="80000"/>
              </a:lnSpc>
            </a:pPr>
            <a:endParaRPr lang="hu-HU"/>
          </a:p>
          <a:p>
            <a:endParaRPr lang="hu-HU"/>
          </a:p>
        </p:txBody>
      </p:sp>
      <p:sp>
        <p:nvSpPr>
          <p:cNvPr id="10" name="Title 1">
            <a:extLst>
              <a:ext uri="{FF2B5EF4-FFF2-40B4-BE49-F238E27FC236}">
                <a16:creationId xmlns:a16="http://schemas.microsoft.com/office/drawing/2014/main" id="{87C7B539-495C-8ECA-D11E-A70EEE5EB3A1}"/>
              </a:ext>
            </a:extLst>
          </p:cNvPr>
          <p:cNvSpPr txBox="1">
            <a:spLocks/>
          </p:cNvSpPr>
          <p:nvPr/>
        </p:nvSpPr>
        <p:spPr>
          <a:xfrm>
            <a:off x="158898" y="0"/>
            <a:ext cx="9064863" cy="673829"/>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hu-HU" sz="3300" dirty="0" err="1">
                <a:solidFill>
                  <a:schemeClr val="tx2"/>
                </a:solidFill>
                <a:latin typeface="Calibri Light"/>
                <a:ea typeface="Calibri Light"/>
                <a:cs typeface="Calibri Light"/>
              </a:rPr>
              <a:t>Valósidejű</a:t>
            </a:r>
            <a:r>
              <a:rPr lang="hu-HU" sz="3300" dirty="0">
                <a:solidFill>
                  <a:schemeClr val="tx2"/>
                </a:solidFill>
                <a:latin typeface="Calibri Light"/>
                <a:ea typeface="Calibri Light"/>
                <a:cs typeface="Calibri Light"/>
              </a:rPr>
              <a:t> rendszerek hardverfüggetlen szintézise</a:t>
            </a:r>
            <a:endParaRPr lang="en-US" sz="4500" dirty="0">
              <a:solidFill>
                <a:schemeClr val="tx2"/>
              </a:solidFill>
            </a:endParaRPr>
          </a:p>
        </p:txBody>
      </p:sp>
    </p:spTree>
    <p:extLst>
      <p:ext uri="{BB962C8B-B14F-4D97-AF65-F5344CB8AC3E}">
        <p14:creationId xmlns:p14="http://schemas.microsoft.com/office/powerpoint/2010/main" val="79006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61189-280A-860F-EEBE-A5CC0C7D737C}"/>
              </a:ext>
            </a:extLst>
          </p:cNvPr>
          <p:cNvSpPr>
            <a:spLocks noGrp="1"/>
          </p:cNvSpPr>
          <p:nvPr>
            <p:ph type="title"/>
          </p:nvPr>
        </p:nvSpPr>
        <p:spPr/>
        <p:txBody>
          <a:bodyPr>
            <a:normAutofit/>
          </a:bodyPr>
          <a:lstStyle/>
          <a:p>
            <a:r>
              <a:rPr lang="en-US" dirty="0"/>
              <a:t>1978 – 1994 </a:t>
            </a:r>
            <a:r>
              <a:rPr lang="en-US" dirty="0" err="1"/>
              <a:t>Tuschák</a:t>
            </a:r>
            <a:r>
              <a:rPr lang="en-US" dirty="0"/>
              <a:t> </a:t>
            </a:r>
            <a:r>
              <a:rPr lang="en-US" dirty="0" err="1"/>
              <a:t>korszak</a:t>
            </a:r>
            <a:endParaRPr lang="en-US" dirty="0"/>
          </a:p>
        </p:txBody>
      </p:sp>
      <p:sp>
        <p:nvSpPr>
          <p:cNvPr id="3" name="Content Placeholder 2">
            <a:extLst>
              <a:ext uri="{FF2B5EF4-FFF2-40B4-BE49-F238E27FC236}">
                <a16:creationId xmlns:a16="http://schemas.microsoft.com/office/drawing/2014/main" id="{9DE66B15-7334-16A9-9353-171A07D3A784}"/>
              </a:ext>
            </a:extLst>
          </p:cNvPr>
          <p:cNvSpPr>
            <a:spLocks noGrp="1"/>
          </p:cNvSpPr>
          <p:nvPr>
            <p:ph idx="1"/>
          </p:nvPr>
        </p:nvSpPr>
        <p:spPr>
          <a:xfrm>
            <a:off x="457200" y="758628"/>
            <a:ext cx="8229600" cy="5569344"/>
          </a:xfrm>
        </p:spPr>
        <p:txBody>
          <a:bodyPr>
            <a:normAutofit/>
          </a:bodyPr>
          <a:lstStyle/>
          <a:p>
            <a:r>
              <a:rPr lang="hu-HU" sz="1600" dirty="0">
                <a:effectLst/>
                <a:latin typeface="Times New Roman" panose="02020603050405020304" pitchFamily="18" charset="0"/>
                <a:ea typeface="Calibri" panose="020F0502020204030204" pitchFamily="34" charset="0"/>
              </a:rPr>
              <a:t>1978</a:t>
            </a:r>
            <a:r>
              <a:rPr lang="en-US" sz="1600" dirty="0">
                <a:effectLst/>
                <a:latin typeface="Times New Roman" panose="02020603050405020304" pitchFamily="18" charset="0"/>
                <a:ea typeface="Calibri" panose="020F0502020204030204" pitchFamily="34" charset="0"/>
              </a:rPr>
              <a:t>:</a:t>
            </a:r>
            <a:r>
              <a:rPr lang="hu-HU" sz="1600" dirty="0">
                <a:effectLst/>
                <a:latin typeface="Times New Roman" panose="02020603050405020304" pitchFamily="18" charset="0"/>
                <a:ea typeface="Calibri" panose="020F0502020204030204" pitchFamily="34" charset="0"/>
              </a:rPr>
              <a:t> A Folyamatszabályozási Tanszék egyetemi tanára és kar aktuális dékánja volt. </a:t>
            </a:r>
          </a:p>
          <a:p>
            <a:pPr algn="just">
              <a:lnSpc>
                <a:spcPct val="115000"/>
              </a:lnSpc>
              <a:spcAft>
                <a:spcPts val="1000"/>
              </a:spcAft>
            </a:pPr>
            <a:r>
              <a:rPr lang="en-US" sz="1600" dirty="0" err="1">
                <a:effectLst/>
                <a:latin typeface="Times New Roman" panose="02020603050405020304" pitchFamily="18" charset="0"/>
                <a:ea typeface="Calibri" panose="020F0502020204030204" pitchFamily="34" charset="0"/>
                <a:cs typeface="Arial" panose="020B0604020202020204" pitchFamily="34" charset="0"/>
              </a:rPr>
              <a:t>Több</a:t>
            </a:r>
            <a:r>
              <a:rPr lang="en-US" sz="1600" dirty="0">
                <a:effectLst/>
                <a:latin typeface="Times New Roman" panose="02020603050405020304" pitchFamily="18" charset="0"/>
                <a:ea typeface="Calibri" panose="020F0502020204030204" pitchFamily="34" charset="0"/>
                <a:cs typeface="Arial" panose="020B0604020202020204" pitchFamily="34" charset="0"/>
              </a:rPr>
              <a:t> </a:t>
            </a:r>
            <a:r>
              <a:rPr lang="hu-HU" sz="1600" dirty="0">
                <a:effectLst/>
                <a:latin typeface="Times New Roman" panose="02020603050405020304" pitchFamily="18" charset="0"/>
                <a:ea typeface="Calibri" panose="020F0502020204030204" pitchFamily="34" charset="0"/>
                <a:cs typeface="Arial" panose="020B0604020202020204" pitchFamily="34" charset="0"/>
              </a:rPr>
              <a:t>tanszéki kollega kapta meg </a:t>
            </a:r>
            <a:r>
              <a:rPr lang="en-US" sz="1600" dirty="0" err="1">
                <a:effectLst/>
                <a:latin typeface="Times New Roman" panose="02020603050405020304" pitchFamily="18" charset="0"/>
                <a:ea typeface="Calibri" panose="020F0502020204030204" pitchFamily="34" charset="0"/>
                <a:cs typeface="Arial" panose="020B0604020202020204" pitchFamily="34" charset="0"/>
              </a:rPr>
              <a:t>az</a:t>
            </a:r>
            <a:r>
              <a:rPr lang="en-US" sz="1600" dirty="0">
                <a:effectLst/>
                <a:latin typeface="Times New Roman" panose="02020603050405020304" pitchFamily="18" charset="0"/>
                <a:ea typeface="Calibri" panose="020F0502020204030204" pitchFamily="34" charset="0"/>
                <a:cs typeface="Arial" panose="020B0604020202020204" pitchFamily="34" charset="0"/>
              </a:rPr>
              <a:t> </a:t>
            </a:r>
            <a:r>
              <a:rPr lang="en-US" sz="1600" dirty="0" err="1">
                <a:effectLst/>
                <a:latin typeface="Times New Roman" panose="02020603050405020304" pitchFamily="18" charset="0"/>
                <a:ea typeface="Calibri" panose="020F0502020204030204" pitchFamily="34" charset="0"/>
                <a:cs typeface="Arial" panose="020B0604020202020204" pitchFamily="34" charset="0"/>
              </a:rPr>
              <a:t>egyetemi</a:t>
            </a:r>
            <a:r>
              <a:rPr lang="en-US" sz="1600" dirty="0">
                <a:effectLst/>
                <a:latin typeface="Times New Roman" panose="02020603050405020304" pitchFamily="18" charset="0"/>
                <a:ea typeface="Calibri" panose="020F0502020204030204" pitchFamily="34" charset="0"/>
                <a:cs typeface="Arial" panose="020B0604020202020204" pitchFamily="34" charset="0"/>
              </a:rPr>
              <a:t> </a:t>
            </a:r>
            <a:r>
              <a:rPr lang="hu-HU" sz="1600" dirty="0">
                <a:effectLst/>
                <a:latin typeface="Times New Roman" panose="02020603050405020304" pitchFamily="18" charset="0"/>
                <a:ea typeface="Calibri" panose="020F0502020204030204" pitchFamily="34" charset="0"/>
                <a:cs typeface="Arial" panose="020B0604020202020204" pitchFamily="34" charset="0"/>
              </a:rPr>
              <a:t>feltalálói díj arany </a:t>
            </a:r>
            <a:r>
              <a:rPr lang="hu-HU" sz="1600" dirty="0" err="1">
                <a:effectLst/>
                <a:latin typeface="Times New Roman" panose="02020603050405020304" pitchFamily="18" charset="0"/>
                <a:ea typeface="Calibri" panose="020F0502020204030204" pitchFamily="34" charset="0"/>
                <a:cs typeface="Arial" panose="020B0604020202020204" pitchFamily="34" charset="0"/>
              </a:rPr>
              <a:t>fokozatá</a:t>
            </a:r>
            <a:r>
              <a:rPr lang="en-US" sz="1600" dirty="0">
                <a:effectLst/>
                <a:latin typeface="Times New Roman" panose="02020603050405020304" pitchFamily="18" charset="0"/>
                <a:ea typeface="Calibri" panose="020F0502020204030204" pitchFamily="34" charset="0"/>
                <a:cs typeface="Arial" panose="020B0604020202020204" pitchFamily="34" charset="0"/>
              </a:rPr>
              <a:t>t,</a:t>
            </a:r>
            <a:r>
              <a:rPr lang="hu-HU" sz="1600" dirty="0">
                <a:effectLst/>
                <a:latin typeface="Times New Roman" panose="02020603050405020304" pitchFamily="18" charset="0"/>
                <a:ea typeface="Calibri" panose="020F0502020204030204" pitchFamily="34" charset="0"/>
                <a:cs typeface="Arial" panose="020B0604020202020204" pitchFamily="34" charset="0"/>
              </a:rPr>
              <a:t> a szabadalmak jelentős összegű hasznosítása alapján. A tanszéki kollektíva alkotásaiból kettőt emelnék ki, az országban első személyi számítógépet, az M08X-t és az első mikroprocesszoros hajtásrendszert.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Aft>
                <a:spcPts val="1000"/>
              </a:spcAft>
            </a:pPr>
            <a:r>
              <a:rPr lang="hu-HU" sz="1600" dirty="0">
                <a:effectLst/>
                <a:latin typeface="Times New Roman" panose="02020603050405020304" pitchFamily="18" charset="0"/>
                <a:ea typeface="Calibri" panose="020F0502020204030204" pitchFamily="34" charset="0"/>
                <a:cs typeface="Arial" panose="020B0604020202020204" pitchFamily="34" charset="0"/>
              </a:rPr>
              <a:t>Ebben az időben a tanszék csak az erősáramú szak oktatásában volt érdekelt. A tanszék oktatásában a szabályozástechnika és a teljesítményelektronika területek mellett egyre erősebb szerepet kaptak a korszak legdinamikusabb fejlődő területei, a digitálistechnika és a számítástechnika. Megjelent a robottechnika is a szakoktatásunkban.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Aft>
                <a:spcPts val="1000"/>
              </a:spcAft>
            </a:pPr>
            <a:r>
              <a:rPr lang="hu-HU" sz="1600" dirty="0">
                <a:effectLst/>
                <a:latin typeface="Times New Roman" panose="02020603050405020304" pitchFamily="18" charset="0"/>
                <a:ea typeface="Calibri" panose="020F0502020204030204" pitchFamily="34" charset="0"/>
                <a:cs typeface="Arial" panose="020B0604020202020204" pitchFamily="34" charset="0"/>
              </a:rPr>
              <a:t>A nyolcvanas évek második felében a tanszék egyike volt a Műszaki informatika Szakot létrehozó négy oktatási egységnek. A tanszék részt vett az informatikus képzés alap és szakirányú tárgyainak az oktatásában.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Aft>
                <a:spcPts val="1000"/>
              </a:spcAft>
            </a:pPr>
            <a:r>
              <a:rPr lang="hu-HU" sz="1600" dirty="0">
                <a:effectLst/>
                <a:latin typeface="Times New Roman" panose="02020603050405020304" pitchFamily="18" charset="0"/>
                <a:ea typeface="Calibri" panose="020F0502020204030204" pitchFamily="34" charset="0"/>
                <a:cs typeface="Arial" panose="020B0604020202020204" pitchFamily="34" charset="0"/>
              </a:rPr>
              <a:t>A tanszék építésében négy évtizeden keresztül meghatározó szerepet játszott – az örök második - </a:t>
            </a:r>
            <a:r>
              <a:rPr lang="hu-HU" sz="1600" dirty="0" err="1">
                <a:effectLst/>
                <a:latin typeface="Times New Roman" panose="02020603050405020304" pitchFamily="18" charset="0"/>
                <a:ea typeface="Calibri" panose="020F0502020204030204" pitchFamily="34" charset="0"/>
                <a:cs typeface="Arial" panose="020B0604020202020204" pitchFamily="34" charset="0"/>
              </a:rPr>
              <a:t>Ipsits</a:t>
            </a:r>
            <a:r>
              <a:rPr lang="hu-HU" sz="1600" dirty="0">
                <a:effectLst/>
                <a:latin typeface="Times New Roman" panose="02020603050405020304" pitchFamily="18" charset="0"/>
                <a:ea typeface="Calibri" panose="020F0502020204030204" pitchFamily="34" charset="0"/>
                <a:cs typeface="Arial" panose="020B0604020202020204" pitchFamily="34" charset="0"/>
              </a:rPr>
              <a:t> Imre. Tanszékvezetők jöttek-mentek, ő mindvégig maradt. Három tanszékvezetőt is kiszolgált. Évtizedeken keresztül az ipari elektronika és a teljesítményelektronika meghatározó egyénisége volt.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ED2334D-20AC-0D19-2B09-BECAF10FB455}"/>
              </a:ext>
            </a:extLst>
          </p:cNvPr>
          <p:cNvSpPr>
            <a:spLocks noGrp="1"/>
          </p:cNvSpPr>
          <p:nvPr>
            <p:ph type="sldNum" sz="quarter" idx="10"/>
          </p:nvPr>
        </p:nvSpPr>
        <p:spPr/>
        <p:txBody>
          <a:bodyPr/>
          <a:lstStyle/>
          <a:p>
            <a:fld id="{E60619B7-7253-4266-8DD2-30323879BAFD}" type="slidenum">
              <a:rPr lang="en-US" altLang="hu-HU" smtClean="0"/>
              <a:pPr/>
              <a:t>6</a:t>
            </a:fld>
            <a:endParaRPr lang="en-US" altLang="hu-HU"/>
          </a:p>
        </p:txBody>
      </p:sp>
    </p:spTree>
    <p:extLst>
      <p:ext uri="{BB962C8B-B14F-4D97-AF65-F5344CB8AC3E}">
        <p14:creationId xmlns:p14="http://schemas.microsoft.com/office/powerpoint/2010/main" val="565394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61189-280A-860F-EEBE-A5CC0C7D737C}"/>
              </a:ext>
            </a:extLst>
          </p:cNvPr>
          <p:cNvSpPr>
            <a:spLocks noGrp="1"/>
          </p:cNvSpPr>
          <p:nvPr>
            <p:ph type="title"/>
          </p:nvPr>
        </p:nvSpPr>
        <p:spPr/>
        <p:txBody>
          <a:bodyPr>
            <a:normAutofit/>
          </a:bodyPr>
          <a:lstStyle/>
          <a:p>
            <a:r>
              <a:rPr lang="en-US" dirty="0"/>
              <a:t>1978 – 1994 </a:t>
            </a:r>
            <a:r>
              <a:rPr lang="en-US" dirty="0" err="1"/>
              <a:t>Tuschák</a:t>
            </a:r>
            <a:r>
              <a:rPr lang="en-US" dirty="0"/>
              <a:t> </a:t>
            </a:r>
            <a:r>
              <a:rPr lang="en-US" dirty="0" err="1"/>
              <a:t>korszak</a:t>
            </a:r>
            <a:endParaRPr lang="en-US" dirty="0"/>
          </a:p>
        </p:txBody>
      </p:sp>
      <p:sp>
        <p:nvSpPr>
          <p:cNvPr id="3" name="Content Placeholder 2">
            <a:extLst>
              <a:ext uri="{FF2B5EF4-FFF2-40B4-BE49-F238E27FC236}">
                <a16:creationId xmlns:a16="http://schemas.microsoft.com/office/drawing/2014/main" id="{9DE66B15-7334-16A9-9353-171A07D3A784}"/>
              </a:ext>
            </a:extLst>
          </p:cNvPr>
          <p:cNvSpPr>
            <a:spLocks noGrp="1"/>
          </p:cNvSpPr>
          <p:nvPr>
            <p:ph idx="1"/>
          </p:nvPr>
        </p:nvSpPr>
        <p:spPr>
          <a:xfrm>
            <a:off x="315311" y="758628"/>
            <a:ext cx="8563828" cy="5569344"/>
          </a:xfrm>
        </p:spPr>
        <p:txBody>
          <a:bodyPr>
            <a:normAutofit lnSpcReduction="10000"/>
          </a:bodyPr>
          <a:lstStyle/>
          <a:p>
            <a:pPr algn="just">
              <a:lnSpc>
                <a:spcPct val="115000"/>
              </a:lnSpc>
              <a:spcAft>
                <a:spcPts val="1000"/>
              </a:spcAft>
            </a:pPr>
            <a:r>
              <a:rPr lang="hu-HU" sz="1100" dirty="0">
                <a:effectLst/>
                <a:latin typeface="Times New Roman" panose="02020603050405020304" pitchFamily="18" charset="0"/>
                <a:ea typeface="Calibri" panose="020F0502020204030204" pitchFamily="34" charset="0"/>
                <a:cs typeface="Arial" panose="020B0604020202020204" pitchFamily="34" charset="0"/>
              </a:rPr>
              <a:t>A 70-es, 80-as és 90-es években a tanszéken vezetésével folytatott teljesítményelektronikai kutatás-fejlesztési tevékenység irigylésre méltó, országos szinten is kimagasló volt. Kiváló mérnöki alkotások születtek: egyen- és váltóáramú szervóhajtások fejlesztése szerszámgép ipari alkalmazásokra, neutron generátorokhoz középfrekvenciás tápegységek, elektrosztatikus leválasztók, intelligens teljesítményelektronikai rendszerek vagy említhetném az Innovációs Nagydíjas orvosi célú röntgen generátorok családjának a kifejlesztését is.</a:t>
            </a:r>
          </a:p>
          <a:p>
            <a:pPr algn="just">
              <a:lnSpc>
                <a:spcPct val="115000"/>
              </a:lnSpc>
              <a:spcAft>
                <a:spcPts val="1000"/>
              </a:spcAft>
            </a:pPr>
            <a:r>
              <a:rPr lang="en-US" sz="1100" dirty="0">
                <a:effectLst/>
                <a:latin typeface="Times New Roman" panose="02020603050405020304" pitchFamily="18" charset="0"/>
                <a:ea typeface="Calibri" panose="020F0502020204030204" pitchFamily="34" charset="0"/>
                <a:cs typeface="Arial" panose="020B0604020202020204" pitchFamily="34" charset="0"/>
              </a:rPr>
              <a:t>A </a:t>
            </a:r>
            <a:r>
              <a:rPr lang="en-US" sz="1100" dirty="0" err="1">
                <a:effectLst/>
                <a:latin typeface="Times New Roman" panose="02020603050405020304" pitchFamily="18" charset="0"/>
                <a:ea typeface="Calibri" panose="020F0502020204030204" pitchFamily="34" charset="0"/>
                <a:cs typeface="Arial" panose="020B0604020202020204" pitchFamily="34" charset="0"/>
              </a:rPr>
              <a:t>teljesítmény</a:t>
            </a:r>
            <a:r>
              <a:rPr lang="en-US" sz="1100" dirty="0" err="1">
                <a:latin typeface="Times New Roman" panose="02020603050405020304" pitchFamily="18" charset="0"/>
                <a:ea typeface="Calibri" panose="020F0502020204030204" pitchFamily="34" charset="0"/>
                <a:cs typeface="Arial" panose="020B0604020202020204" pitchFamily="34" charset="0"/>
              </a:rPr>
              <a:t>elektronika</a:t>
            </a:r>
            <a:r>
              <a:rPr lang="en-US" sz="1100" dirty="0">
                <a:latin typeface="Times New Roman" panose="02020603050405020304" pitchFamily="18" charset="0"/>
                <a:ea typeface="Calibri" panose="020F0502020204030204" pitchFamily="34" charset="0"/>
                <a:cs typeface="Arial" panose="020B0604020202020204" pitchFamily="34" charset="0"/>
              </a:rPr>
              <a:t> </a:t>
            </a:r>
            <a:r>
              <a:rPr lang="en-US" sz="1100" dirty="0" err="1">
                <a:latin typeface="Times New Roman" panose="02020603050405020304" pitchFamily="18" charset="0"/>
                <a:ea typeface="Calibri" panose="020F0502020204030204" pitchFamily="34" charset="0"/>
                <a:cs typeface="Arial" panose="020B0604020202020204" pitchFamily="34" charset="0"/>
              </a:rPr>
              <a:t>mellett</a:t>
            </a:r>
            <a:r>
              <a:rPr lang="hu-HU" sz="1100" dirty="0">
                <a:effectLst/>
                <a:latin typeface="Times New Roman" panose="02020603050405020304" pitchFamily="18" charset="0"/>
                <a:ea typeface="Calibri" panose="020F0502020204030204" pitchFamily="34" charset="0"/>
                <a:cs typeface="Arial" panose="020B0604020202020204" pitchFamily="34" charset="0"/>
              </a:rPr>
              <a:t> </a:t>
            </a:r>
            <a:r>
              <a:rPr lang="en-US" sz="1100" dirty="0" err="1">
                <a:effectLst/>
                <a:latin typeface="Times New Roman" panose="02020603050405020304" pitchFamily="18" charset="0"/>
                <a:ea typeface="Calibri" panose="020F0502020204030204" pitchFamily="34" charset="0"/>
                <a:cs typeface="Arial" panose="020B0604020202020204" pitchFamily="34" charset="0"/>
              </a:rPr>
              <a:t>az</a:t>
            </a:r>
            <a:r>
              <a:rPr lang="en-US" sz="1100" dirty="0">
                <a:effectLst/>
                <a:latin typeface="Times New Roman" panose="02020603050405020304" pitchFamily="18" charset="0"/>
                <a:ea typeface="Calibri" panose="020F0502020204030204" pitchFamily="34" charset="0"/>
                <a:cs typeface="Arial" panose="020B0604020202020204" pitchFamily="34" charset="0"/>
              </a:rPr>
              <a:t> </a:t>
            </a:r>
            <a:r>
              <a:rPr lang="hu-HU" sz="1100" dirty="0">
                <a:effectLst/>
                <a:latin typeface="Times New Roman" panose="02020603050405020304" pitchFamily="18" charset="0"/>
                <a:ea typeface="Calibri" panose="020F0502020204030204" pitchFamily="34" charset="0"/>
                <a:cs typeface="Arial" panose="020B0604020202020204" pitchFamily="34" charset="0"/>
              </a:rPr>
              <a:t>irányítástechnika csoport teljesítményét emelném ki. </a:t>
            </a:r>
            <a:r>
              <a:rPr lang="hu-HU" sz="1100" dirty="0" err="1">
                <a:effectLst/>
                <a:latin typeface="Times New Roman" panose="02020603050405020304" pitchFamily="18" charset="0"/>
                <a:ea typeface="Calibri" panose="020F0502020204030204" pitchFamily="34" charset="0"/>
                <a:cs typeface="Arial" panose="020B0604020202020204" pitchFamily="34" charset="0"/>
              </a:rPr>
              <a:t>Keviczky</a:t>
            </a:r>
            <a:r>
              <a:rPr lang="hu-HU" sz="1100" dirty="0">
                <a:effectLst/>
                <a:latin typeface="Times New Roman" panose="02020603050405020304" pitchFamily="18" charset="0"/>
                <a:ea typeface="Calibri" panose="020F0502020204030204" pitchFamily="34" charset="0"/>
                <a:cs typeface="Arial" panose="020B0604020202020204" pitchFamily="34" charset="0"/>
              </a:rPr>
              <a:t> László</a:t>
            </a:r>
            <a:r>
              <a:rPr lang="en-US" sz="1100" dirty="0">
                <a:effectLst/>
                <a:latin typeface="Times New Roman" panose="02020603050405020304" pitchFamily="18" charset="0"/>
                <a:ea typeface="Calibri" panose="020F0502020204030204" pitchFamily="34" charset="0"/>
                <a:cs typeface="Arial" panose="020B0604020202020204" pitchFamily="34" charset="0"/>
              </a:rPr>
              <a:t>, mint </a:t>
            </a:r>
            <a:r>
              <a:rPr lang="en-US" sz="1100" dirty="0" err="1">
                <a:effectLst/>
                <a:latin typeface="Times New Roman" panose="02020603050405020304" pitchFamily="18" charset="0"/>
                <a:ea typeface="Calibri" panose="020F0502020204030204" pitchFamily="34" charset="0"/>
                <a:cs typeface="Arial" panose="020B0604020202020204" pitchFamily="34" charset="0"/>
              </a:rPr>
              <a:t>vezetője</a:t>
            </a:r>
            <a:r>
              <a:rPr lang="en-US" sz="1100" dirty="0">
                <a:effectLst/>
                <a:latin typeface="Times New Roman" panose="02020603050405020304" pitchFamily="18" charset="0"/>
                <a:ea typeface="Calibri" panose="020F0502020204030204" pitchFamily="34" charset="0"/>
                <a:cs typeface="Arial" panose="020B0604020202020204" pitchFamily="34" charset="0"/>
              </a:rPr>
              <a:t> </a:t>
            </a:r>
            <a:r>
              <a:rPr lang="en-US" sz="1100" dirty="0" err="1">
                <a:effectLst/>
                <a:latin typeface="Times New Roman" panose="02020603050405020304" pitchFamily="18" charset="0"/>
                <a:ea typeface="Calibri" panose="020F0502020204030204" pitchFamily="34" charset="0"/>
                <a:cs typeface="Arial" panose="020B0604020202020204" pitchFamily="34" charset="0"/>
              </a:rPr>
              <a:t>ennek</a:t>
            </a:r>
            <a:r>
              <a:rPr lang="en-US" sz="1100" dirty="0">
                <a:effectLst/>
                <a:latin typeface="Times New Roman" panose="02020603050405020304" pitchFamily="18" charset="0"/>
                <a:ea typeface="Calibri" panose="020F0502020204030204" pitchFamily="34" charset="0"/>
                <a:cs typeface="Arial" panose="020B0604020202020204" pitchFamily="34" charset="0"/>
              </a:rPr>
              <a:t> a </a:t>
            </a:r>
            <a:r>
              <a:rPr lang="en-US" sz="1100" dirty="0" err="1">
                <a:effectLst/>
                <a:latin typeface="Times New Roman" panose="02020603050405020304" pitchFamily="18" charset="0"/>
                <a:ea typeface="Calibri" panose="020F0502020204030204" pitchFamily="34" charset="0"/>
                <a:cs typeface="Arial" panose="020B0604020202020204" pitchFamily="34" charset="0"/>
              </a:rPr>
              <a:t>csoportnak</a:t>
            </a:r>
            <a:r>
              <a:rPr lang="hu-HU" sz="1100" dirty="0">
                <a:effectLst/>
                <a:latin typeface="Times New Roman" panose="02020603050405020304" pitchFamily="18" charset="0"/>
                <a:ea typeface="Calibri" panose="020F0502020204030204" pitchFamily="34" charset="0"/>
                <a:cs typeface="Arial" panose="020B0604020202020204" pitchFamily="34" charset="0"/>
              </a:rPr>
              <a:t> nagy mértékben hozzájárult ahhoz, hogy a tanszék tudományos minősítettsége javuljon. Nevéhez kötődik – az akkor ritkaságnak számító - nemzetközi együttműködés elindítása a Minnesotai Egyetemmel, amely NSF-KKI közreműködéssel valósult meg, s lehető tette, hogy számos tanszéki kollega 3-6 hónapot töltsön az USA-ban.</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Aft>
                <a:spcPts val="1000"/>
              </a:spcAft>
            </a:pPr>
            <a:r>
              <a:rPr lang="hu-HU" sz="1100" dirty="0">
                <a:effectLst/>
                <a:latin typeface="Times New Roman" panose="02020603050405020304" pitchFamily="18" charset="0"/>
                <a:ea typeface="Calibri" panose="020F0502020204030204" pitchFamily="34" charset="0"/>
                <a:cs typeface="Arial" panose="020B0604020202020204" pitchFamily="34" charset="0"/>
              </a:rPr>
              <a:t>A nyolcvanas évek végén és a kilencvenes évek elején a gazdasági környezet alapvetően megváltozik. Korábbiaktól lényegesen eltérő karrier modellek körvonalazódnak. A mobilis fiatalok jelentős része elhagyja az egyetemet, a tanszéket. A vasfüggöny eltűnése a műszaki életben is gyökeres fordulatokat eredményez, a korábbi nagyipari háttér teljesen összeomlik. A korábbi műszaki kihívások elértéktelenedtek.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Aft>
                <a:spcPts val="1000"/>
              </a:spcAft>
            </a:pPr>
            <a:r>
              <a:rPr lang="hu-HU" sz="1100" dirty="0">
                <a:effectLst/>
                <a:latin typeface="Times New Roman" panose="02020603050405020304" pitchFamily="18" charset="0"/>
                <a:ea typeface="Calibri" panose="020F0502020204030204" pitchFamily="34" charset="0"/>
                <a:cs typeface="Arial" panose="020B0604020202020204" pitchFamily="34" charset="0"/>
              </a:rPr>
              <a:t>A tanszékek között verseny indult a hallgatókért. A hatvanas évektől a négy szakra épülő villamos szaki oktatási rendszerünk átalakul. A kompetenciák és szokás jogok alapján a tanszék részt vett a programozás, a digitális technika, az informatika, az elektronika és a szabályozástechnika oktatásában.  Alapképzésünk egységesedett, szakoktatásunk elaprózódott. Lettek A és B modul, majd  fő- és mellék-, alfa és béta szakirányok. A 8 főszakirányból az Energiaátalakító rendszerek, az Irányítástechnikai és robotrendszerinformatikai, a </a:t>
            </a:r>
            <a:r>
              <a:rPr lang="hu-HU" sz="1100" i="1" dirty="0">
                <a:effectLst/>
                <a:latin typeface="Times New Roman" panose="02020603050405020304" pitchFamily="18" charset="0"/>
                <a:ea typeface="Calibri" panose="020F0502020204030204" pitchFamily="34" charset="0"/>
                <a:cs typeface="Arial" panose="020B0604020202020204" pitchFamily="34" charset="0"/>
              </a:rPr>
              <a:t>Számítógépek rendszer- és alkalmazástechnikája</a:t>
            </a:r>
            <a:r>
              <a:rPr lang="hu-HU" sz="1100" dirty="0">
                <a:effectLst/>
                <a:latin typeface="Times New Roman" panose="02020603050405020304" pitchFamily="18" charset="0"/>
                <a:ea typeface="Calibri" panose="020F0502020204030204" pitchFamily="34" charset="0"/>
                <a:cs typeface="Arial" panose="020B0604020202020204" pitchFamily="34" charset="0"/>
              </a:rPr>
              <a:t>, valamint a Villamosenergia-rendszerek szakirány oktatásában vettünk részt.  Az egyik kiadvány szerint 15 mellékszakirányból a tanszék csak kettőben vett részt. A tanszék húzó mellékszakiránya az </a:t>
            </a:r>
            <a:r>
              <a:rPr lang="hu-HU" sz="1100" i="1" dirty="0">
                <a:effectLst/>
                <a:latin typeface="Times New Roman" panose="02020603050405020304" pitchFamily="18" charset="0"/>
                <a:ea typeface="Calibri" panose="020F0502020204030204" pitchFamily="34" charset="0"/>
                <a:cs typeface="Arial" panose="020B0604020202020204" pitchFamily="34" charset="0"/>
              </a:rPr>
              <a:t>Alkalmazott informatika</a:t>
            </a:r>
            <a:r>
              <a:rPr lang="hu-HU" sz="1100" dirty="0">
                <a:effectLst/>
                <a:latin typeface="Times New Roman" panose="02020603050405020304" pitchFamily="18" charset="0"/>
                <a:ea typeface="Calibri" panose="020F0502020204030204" pitchFamily="34" charset="0"/>
                <a:cs typeface="Arial" panose="020B0604020202020204" pitchFamily="34" charset="0"/>
              </a:rPr>
              <a:t> mellékszakirány lett.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Aft>
                <a:spcPts val="1000"/>
              </a:spcAft>
            </a:pPr>
            <a:r>
              <a:rPr lang="hu-HU" sz="1100" dirty="0">
                <a:effectLst/>
                <a:latin typeface="Times New Roman" panose="02020603050405020304" pitchFamily="18" charset="0"/>
                <a:ea typeface="Calibri" panose="020F0502020204030204" pitchFamily="34" charset="0"/>
                <a:cs typeface="Arial" panose="020B0604020202020204" pitchFamily="34" charset="0"/>
              </a:rPr>
              <a:t>A műszaki informatika szakon a Programozás alapjai, a Szabályozástechnika, a Számítógép architektúrák és az Operációs rendszerek tárgyak oktatásában közreműködtünk. Az informatikai szakoktatásban marginálisan vettünk részt</a:t>
            </a:r>
            <a:r>
              <a:rPr lang="en-US" sz="1100" dirty="0">
                <a:effectLst/>
                <a:latin typeface="Times New Roman" panose="02020603050405020304" pitchFamily="18" charset="0"/>
                <a:ea typeface="Calibri" panose="020F0502020204030204" pitchFamily="34" charset="0"/>
                <a:cs typeface="Arial" panose="020B0604020202020204" pitchFamily="34" charset="0"/>
              </a:rPr>
              <a:t>.</a:t>
            </a:r>
          </a:p>
          <a:p>
            <a:pPr algn="just">
              <a:lnSpc>
                <a:spcPct val="115000"/>
              </a:lnSpc>
              <a:spcAft>
                <a:spcPts val="1000"/>
              </a:spcAft>
            </a:pPr>
            <a:r>
              <a:rPr lang="hu-HU" sz="1100" dirty="0">
                <a:solidFill>
                  <a:srgbClr val="282828"/>
                </a:solidFill>
                <a:effectLst/>
                <a:latin typeface="Times New Roman" panose="02020603050405020304" pitchFamily="18" charset="0"/>
                <a:ea typeface="Calibri" panose="020F0502020204030204" pitchFamily="34" charset="0"/>
                <a:cs typeface="Arial" panose="020B0604020202020204" pitchFamily="34" charset="0"/>
              </a:rPr>
              <a:t>A közösség sikerre valószínűleg segítette, hogy munkatársaink közül egyeseket vezető tisztségekre választottak. Az elmúlt  </a:t>
            </a:r>
            <a:r>
              <a:rPr lang="en-US" sz="1100" dirty="0">
                <a:solidFill>
                  <a:srgbClr val="282828"/>
                </a:solidFill>
                <a:effectLst/>
                <a:latin typeface="Times New Roman" panose="02020603050405020304" pitchFamily="18" charset="0"/>
                <a:ea typeface="Calibri" panose="020F0502020204030204" pitchFamily="34" charset="0"/>
                <a:cs typeface="Arial" panose="020B0604020202020204" pitchFamily="34" charset="0"/>
              </a:rPr>
              <a:t>65 </a:t>
            </a:r>
            <a:r>
              <a:rPr lang="hu-HU" sz="1100" dirty="0">
                <a:solidFill>
                  <a:srgbClr val="282828"/>
                </a:solidFill>
                <a:effectLst/>
                <a:latin typeface="Times New Roman" panose="02020603050405020304" pitchFamily="18" charset="0"/>
                <a:ea typeface="Calibri" panose="020F0502020204030204" pitchFamily="34" charset="0"/>
                <a:cs typeface="Arial" panose="020B0604020202020204" pitchFamily="34" charset="0"/>
              </a:rPr>
              <a:t>év alatt a tanszék munkatársai közül volt rektor, </a:t>
            </a:r>
            <a:r>
              <a:rPr lang="hu-HU" sz="1100" dirty="0" err="1">
                <a:solidFill>
                  <a:srgbClr val="282828"/>
                </a:solidFill>
                <a:effectLst/>
                <a:latin typeface="Times New Roman" panose="02020603050405020304" pitchFamily="18" charset="0"/>
                <a:ea typeface="Calibri" panose="020F0502020204030204" pitchFamily="34" charset="0"/>
                <a:cs typeface="Arial" panose="020B0604020202020204" pitchFamily="34" charset="0"/>
              </a:rPr>
              <a:t>rektorhelyettes</a:t>
            </a:r>
            <a:r>
              <a:rPr lang="hu-HU" sz="1100" dirty="0">
                <a:solidFill>
                  <a:srgbClr val="282828"/>
                </a:solidFill>
                <a:effectLst/>
                <a:latin typeface="Times New Roman" panose="02020603050405020304" pitchFamily="18" charset="0"/>
                <a:ea typeface="Calibri" panose="020F0502020204030204" pitchFamily="34" charset="0"/>
                <a:cs typeface="Arial" panose="020B0604020202020204" pitchFamily="34" charset="0"/>
              </a:rPr>
              <a:t>, dékán, dékánhelyettes, voltak az MTA alelnökei, az MTA főtitkára, az MTA felügyelő bizottságának elnöke</a:t>
            </a:r>
            <a:r>
              <a:rPr lang="en-US" sz="1100" dirty="0">
                <a:solidFill>
                  <a:srgbClr val="282828"/>
                </a:solidFill>
                <a:effectLst/>
                <a:latin typeface="Times New Roman" panose="02020603050405020304" pitchFamily="18" charset="0"/>
                <a:ea typeface="Calibri" panose="020F0502020204030204" pitchFamily="34" charset="0"/>
                <a:cs typeface="Arial" panose="020B0604020202020204" pitchFamily="34" charset="0"/>
              </a:rPr>
              <a:t>.</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ED2334D-20AC-0D19-2B09-BECAF10FB455}"/>
              </a:ext>
            </a:extLst>
          </p:cNvPr>
          <p:cNvSpPr>
            <a:spLocks noGrp="1"/>
          </p:cNvSpPr>
          <p:nvPr>
            <p:ph type="sldNum" sz="quarter" idx="10"/>
          </p:nvPr>
        </p:nvSpPr>
        <p:spPr/>
        <p:txBody>
          <a:bodyPr/>
          <a:lstStyle/>
          <a:p>
            <a:fld id="{E60619B7-7253-4266-8DD2-30323879BAFD}" type="slidenum">
              <a:rPr lang="en-US" altLang="hu-HU" smtClean="0"/>
              <a:pPr/>
              <a:t>7</a:t>
            </a:fld>
            <a:endParaRPr lang="en-US" altLang="hu-HU"/>
          </a:p>
        </p:txBody>
      </p:sp>
    </p:spTree>
    <p:extLst>
      <p:ext uri="{BB962C8B-B14F-4D97-AF65-F5344CB8AC3E}">
        <p14:creationId xmlns:p14="http://schemas.microsoft.com/office/powerpoint/2010/main" val="3990350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61189-280A-860F-EEBE-A5CC0C7D737C}"/>
              </a:ext>
            </a:extLst>
          </p:cNvPr>
          <p:cNvSpPr>
            <a:spLocks noGrp="1"/>
          </p:cNvSpPr>
          <p:nvPr>
            <p:ph type="title"/>
          </p:nvPr>
        </p:nvSpPr>
        <p:spPr/>
        <p:txBody>
          <a:bodyPr>
            <a:normAutofit/>
          </a:bodyPr>
          <a:lstStyle/>
          <a:p>
            <a:r>
              <a:rPr lang="en-US" dirty="0"/>
              <a:t>1994 – 2016 Vajk </a:t>
            </a:r>
            <a:r>
              <a:rPr lang="en-US" dirty="0" err="1"/>
              <a:t>korszak</a:t>
            </a:r>
            <a:endParaRPr lang="en-US" dirty="0"/>
          </a:p>
        </p:txBody>
      </p:sp>
      <p:sp>
        <p:nvSpPr>
          <p:cNvPr id="3" name="Content Placeholder 2">
            <a:extLst>
              <a:ext uri="{FF2B5EF4-FFF2-40B4-BE49-F238E27FC236}">
                <a16:creationId xmlns:a16="http://schemas.microsoft.com/office/drawing/2014/main" id="{9DE66B15-7334-16A9-9353-171A07D3A784}"/>
              </a:ext>
            </a:extLst>
          </p:cNvPr>
          <p:cNvSpPr>
            <a:spLocks noGrp="1"/>
          </p:cNvSpPr>
          <p:nvPr>
            <p:ph idx="1"/>
          </p:nvPr>
        </p:nvSpPr>
        <p:spPr>
          <a:xfrm>
            <a:off x="457200" y="758628"/>
            <a:ext cx="8229600" cy="5569344"/>
          </a:xfrm>
        </p:spPr>
        <p:txBody>
          <a:bodyPr>
            <a:normAutofit lnSpcReduction="10000"/>
          </a:bodyPr>
          <a:lstStyle/>
          <a:p>
            <a:pPr algn="just">
              <a:lnSpc>
                <a:spcPct val="115000"/>
              </a:lnSpc>
              <a:spcAft>
                <a:spcPts val="1000"/>
              </a:spcAft>
            </a:pPr>
            <a:r>
              <a:rPr lang="hu-HU" sz="1800" dirty="0">
                <a:effectLst/>
                <a:latin typeface="Times New Roman" panose="02020603050405020304" pitchFamily="18" charset="0"/>
                <a:ea typeface="Calibri" panose="020F0502020204030204" pitchFamily="34" charset="0"/>
                <a:cs typeface="Arial" panose="020B0604020202020204" pitchFamily="34" charset="0"/>
              </a:rPr>
              <a:t>A Csáki korszak a virágzó elmélettel, a </a:t>
            </a:r>
            <a:r>
              <a:rPr lang="hu-HU" sz="1800" dirty="0" err="1">
                <a:effectLst/>
                <a:latin typeface="Times New Roman" panose="02020603050405020304" pitchFamily="18" charset="0"/>
                <a:ea typeface="Calibri" panose="020F0502020204030204" pitchFamily="34" charset="0"/>
                <a:cs typeface="Arial" panose="020B0604020202020204" pitchFamily="34" charset="0"/>
              </a:rPr>
              <a:t>Tuschák</a:t>
            </a:r>
            <a:r>
              <a:rPr lang="hu-HU" sz="1800" dirty="0">
                <a:effectLst/>
                <a:latin typeface="Times New Roman" panose="02020603050405020304" pitchFamily="18" charset="0"/>
                <a:ea typeface="Calibri" panose="020F0502020204030204" pitchFamily="34" charset="0"/>
                <a:cs typeface="Arial" panose="020B0604020202020204" pitchFamily="34" charset="0"/>
              </a:rPr>
              <a:t> korszak meg a virágzó gyakorlattal jellemezhető. De mi következett utána?</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Aft>
                <a:spcPts val="1000"/>
              </a:spcAft>
            </a:pPr>
            <a:r>
              <a:rPr lang="hu-HU" sz="1800" dirty="0">
                <a:effectLst/>
                <a:latin typeface="Times New Roman" panose="02020603050405020304" pitchFamily="18" charset="0"/>
                <a:ea typeface="Calibri" panose="020F0502020204030204" pitchFamily="34" charset="0"/>
                <a:cs typeface="Arial" panose="020B0604020202020204" pitchFamily="34" charset="0"/>
              </a:rPr>
              <a:t>Az elmúlt tizenhét év sem volt eseménytelen. Ebben az évben ünnepelhetnék a Bokros csomag túlélésének </a:t>
            </a:r>
            <a:r>
              <a:rPr lang="en-US" sz="1800" dirty="0">
                <a:effectLst/>
                <a:latin typeface="Times New Roman" panose="02020603050405020304" pitchFamily="18" charset="0"/>
                <a:ea typeface="Calibri" panose="020F0502020204030204" pitchFamily="34" charset="0"/>
                <a:cs typeface="Arial" panose="020B0604020202020204" pitchFamily="34" charset="0"/>
              </a:rPr>
              <a:t>3</a:t>
            </a:r>
            <a:r>
              <a:rPr lang="hu-HU" sz="1800" dirty="0">
                <a:effectLst/>
                <a:latin typeface="Times New Roman" panose="02020603050405020304" pitchFamily="18" charset="0"/>
                <a:ea typeface="Calibri" panose="020F0502020204030204" pitchFamily="34" charset="0"/>
                <a:cs typeface="Arial" panose="020B0604020202020204" pitchFamily="34" charset="0"/>
              </a:rPr>
              <a:t>0 éves évfordulóját is, amelynek eredményeként a tanszék béralapja reálértében egy év alatt 50 %-kal csökkent.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Aft>
                <a:spcPts val="1000"/>
              </a:spcAft>
            </a:pPr>
            <a:r>
              <a:rPr lang="hu-HU" sz="1800" dirty="0">
                <a:effectLst/>
                <a:latin typeface="Times New Roman" panose="02020603050405020304" pitchFamily="18" charset="0"/>
                <a:ea typeface="Calibri" panose="020F0502020204030204" pitchFamily="34" charset="0"/>
                <a:cs typeface="Arial" panose="020B0604020202020204" pitchFamily="34" charset="0"/>
              </a:rPr>
              <a:t>1996-ban a tanszékbe integrálódik a Gépészmérnöki Kar Elektrotechnika Tanszéke. Ez a tanszék 1951-ben alakult. Olyan kiválóságok  vezették  mint </a:t>
            </a:r>
            <a:r>
              <a:rPr lang="hu-HU" sz="1800" dirty="0" err="1">
                <a:effectLst/>
                <a:latin typeface="Times New Roman" panose="02020603050405020304" pitchFamily="18" charset="0"/>
                <a:ea typeface="Calibri" panose="020F0502020204030204" pitchFamily="34" charset="0"/>
                <a:cs typeface="Arial" panose="020B0604020202020204" pitchFamily="34" charset="0"/>
              </a:rPr>
              <a:t>Taky</a:t>
            </a:r>
            <a:r>
              <a:rPr lang="hu-HU" sz="1800" dirty="0">
                <a:effectLst/>
                <a:latin typeface="Times New Roman" panose="02020603050405020304" pitchFamily="18" charset="0"/>
                <a:ea typeface="Calibri" panose="020F0502020204030204" pitchFamily="34" charset="0"/>
                <a:cs typeface="Arial" panose="020B0604020202020204" pitchFamily="34" charset="0"/>
              </a:rPr>
              <a:t> Ferenc, </a:t>
            </a:r>
            <a:r>
              <a:rPr lang="hu-HU" sz="1800" dirty="0" err="1">
                <a:effectLst/>
                <a:latin typeface="Times New Roman" panose="02020603050405020304" pitchFamily="18" charset="0"/>
                <a:ea typeface="Calibri" panose="020F0502020204030204" pitchFamily="34" charset="0"/>
                <a:cs typeface="Arial" panose="020B0604020202020204" pitchFamily="34" charset="0"/>
              </a:rPr>
              <a:t>Lukáts</a:t>
            </a:r>
            <a:r>
              <a:rPr lang="hu-HU" sz="1800" dirty="0">
                <a:effectLst/>
                <a:latin typeface="Times New Roman" panose="02020603050405020304" pitchFamily="18" charset="0"/>
                <a:ea typeface="Calibri" panose="020F0502020204030204" pitchFamily="34" charset="0"/>
                <a:cs typeface="Arial" panose="020B0604020202020204" pitchFamily="34" charset="0"/>
              </a:rPr>
              <a:t> Miklós és Nagy István.</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just"/>
            <a:r>
              <a:rPr lang="hu-HU" sz="1800" dirty="0">
                <a:effectLst/>
                <a:latin typeface="Times New Roman" panose="02020603050405020304" pitchFamily="18" charset="0"/>
                <a:ea typeface="Calibri" panose="020F0502020204030204" pitchFamily="34" charset="0"/>
                <a:cs typeface="Arial" panose="020B0604020202020204" pitchFamily="34" charset="0"/>
              </a:rPr>
              <a:t>2000-ben a tanszék neve Automatizálási és Alkalmazott Informatikai Tanszékre változik.</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just"/>
            <a:r>
              <a:rPr lang="hu-HU" sz="1800" dirty="0">
                <a:effectLst/>
                <a:latin typeface="Times New Roman" panose="02020603050405020304" pitchFamily="18" charset="0"/>
                <a:ea typeface="Calibri" panose="020F0502020204030204" pitchFamily="34" charset="0"/>
                <a:cs typeface="Arial" panose="020B0604020202020204" pitchFamily="34" charset="0"/>
              </a:rPr>
              <a:t>2002-ben a tanszék informatika csoportja az I épületbe költözik,</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just"/>
            <a:r>
              <a:rPr lang="hu-HU" sz="1800" dirty="0">
                <a:effectLst/>
                <a:latin typeface="Times New Roman" panose="02020603050405020304" pitchFamily="18" charset="0"/>
                <a:ea typeface="Calibri" panose="020F0502020204030204" pitchFamily="34" charset="0"/>
                <a:cs typeface="Arial" panose="020B0604020202020204" pitchFamily="34" charset="0"/>
              </a:rPr>
              <a:t>2005-ben az Elektrotechnika csoport az F épületből a V2 épületbe költözik.</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Aft>
                <a:spcPts val="1000"/>
              </a:spcAft>
            </a:pPr>
            <a:r>
              <a:rPr lang="hu-HU" sz="1800" dirty="0">
                <a:effectLst/>
                <a:latin typeface="Times New Roman" panose="02020603050405020304" pitchFamily="18" charset="0"/>
                <a:ea typeface="Calibri" panose="020F0502020204030204" pitchFamily="34" charset="0"/>
                <a:cs typeface="Arial" panose="020B0604020202020204" pitchFamily="34" charset="0"/>
              </a:rPr>
              <a:t>2010 mozgalmas év a tanszék életében. A K, a V2 és az I épületben lévő területeinket elhagyva a Q és az I épületbe új helyre költözünk. </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ED2334D-20AC-0D19-2B09-BECAF10FB455}"/>
              </a:ext>
            </a:extLst>
          </p:cNvPr>
          <p:cNvSpPr>
            <a:spLocks noGrp="1"/>
          </p:cNvSpPr>
          <p:nvPr>
            <p:ph type="sldNum" sz="quarter" idx="10"/>
          </p:nvPr>
        </p:nvSpPr>
        <p:spPr/>
        <p:txBody>
          <a:bodyPr/>
          <a:lstStyle/>
          <a:p>
            <a:fld id="{E60619B7-7253-4266-8DD2-30323879BAFD}" type="slidenum">
              <a:rPr lang="en-US" altLang="hu-HU" smtClean="0"/>
              <a:pPr/>
              <a:t>8</a:t>
            </a:fld>
            <a:endParaRPr lang="en-US" altLang="hu-HU"/>
          </a:p>
        </p:txBody>
      </p:sp>
    </p:spTree>
    <p:extLst>
      <p:ext uri="{BB962C8B-B14F-4D97-AF65-F5344CB8AC3E}">
        <p14:creationId xmlns:p14="http://schemas.microsoft.com/office/powerpoint/2010/main" val="2620921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u-HU"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53070529"/>
              </p:ext>
            </p:extLst>
          </p:nvPr>
        </p:nvGraphicFramePr>
        <p:xfrm>
          <a:off x="457200" y="1052513"/>
          <a:ext cx="8229600" cy="5159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0"/>
          </p:nvPr>
        </p:nvSpPr>
        <p:spPr/>
        <p:txBody>
          <a:bodyPr/>
          <a:lstStyle/>
          <a:p>
            <a:fld id="{E60619B7-7253-4266-8DD2-30323879BAFD}" type="slidenum">
              <a:rPr lang="en-US" altLang="hu-HU" smtClean="0"/>
              <a:pPr/>
              <a:t>9</a:t>
            </a:fld>
            <a:endParaRPr lang="en-US" altLang="hu-HU"/>
          </a:p>
        </p:txBody>
      </p:sp>
    </p:spTree>
    <p:extLst>
      <p:ext uri="{BB962C8B-B14F-4D97-AF65-F5344CB8AC3E}">
        <p14:creationId xmlns:p14="http://schemas.microsoft.com/office/powerpoint/2010/main" val="3727901733"/>
      </p:ext>
    </p:extLst>
  </p:cSld>
  <p:clrMapOvr>
    <a:masterClrMapping/>
  </p:clrMapOvr>
</p:sld>
</file>

<file path=ppt/theme/theme1.xml><?xml version="1.0" encoding="utf-8"?>
<a:theme xmlns:a="http://schemas.openxmlformats.org/drawingml/2006/main" name="Office-téma">
  <a:themeElements>
    <a:clrScheme name="BME AUT">
      <a:dk1>
        <a:srgbClr val="000000"/>
      </a:dk1>
      <a:lt1>
        <a:srgbClr val="FFFFFF"/>
      </a:lt1>
      <a:dk2>
        <a:srgbClr val="910A26"/>
      </a:dk2>
      <a:lt2>
        <a:srgbClr val="FFFFFF"/>
      </a:lt2>
      <a:accent1>
        <a:srgbClr val="000000"/>
      </a:accent1>
      <a:accent2>
        <a:srgbClr val="910A26"/>
      </a:accent2>
      <a:accent3>
        <a:srgbClr val="0079A4"/>
      </a:accent3>
      <a:accent4>
        <a:srgbClr val="000000"/>
      </a:accent4>
      <a:accent5>
        <a:srgbClr val="92D050"/>
      </a:accent5>
      <a:accent6>
        <a:srgbClr val="E47400"/>
      </a:accent6>
      <a:hlink>
        <a:srgbClr val="0079A4"/>
      </a:hlink>
      <a:folHlink>
        <a:srgbClr val="993300"/>
      </a:folHlink>
    </a:clrScheme>
    <a:fontScheme name="1. egyéni séma">
      <a:majorFont>
        <a:latin typeface="Bariol Regular"/>
        <a:ea typeface=""/>
        <a:cs typeface=""/>
      </a:majorFont>
      <a:minorFont>
        <a:latin typeface="Bariol Regular"/>
        <a:ea typeface=""/>
        <a:cs typeface=""/>
      </a:minorFont>
    </a:fontScheme>
    <a:fmtScheme name="Egyszerű síkidomok">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um" ma:contentTypeID="0x010100D88B3A1C3A8C524284B739917E5AF2CF" ma:contentTypeVersion="0" ma:contentTypeDescription="Új dokumentum létrehozása." ma:contentTypeScope="" ma:versionID="bc23ffd22aa113a9e1cce7ec10094a3b">
  <xsd:schema xmlns:xsd="http://www.w3.org/2001/XMLSchema" xmlns:p="http://schemas.microsoft.com/office/2006/metadata/properties" targetNamespace="http://schemas.microsoft.com/office/2006/metadata/properties" ma:root="true" ma:fieldsID="b0d536f129c651b6788987fff2486af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artalomtípus" ma:readOnly="true"/>
        <xsd:element ref="dc:title" minOccurs="0" maxOccurs="1" ma:index="4" ma:displayName="Cím"/>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BDB36A6-05C5-4854-B59B-0B693C5DA3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89CEFEEB-5E3A-4075-BBCC-CE5A294F5E25}">
  <ds:schemaRefs>
    <ds:schemaRef ds:uri="http://www.w3.org/XML/1998/namespace"/>
    <ds:schemaRef ds:uri="http://schemas.microsoft.com/office/2006/documentManagement/types"/>
    <ds:schemaRef ds:uri="http://purl.org/dc/elements/1.1/"/>
    <ds:schemaRef ds:uri="http://purl.org/dc/terms/"/>
    <ds:schemaRef ds:uri="http://schemas.microsoft.com/office/2006/metadata/propertie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14BE9215-AC72-428D-B663-69BA9E6E4C7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7440</TotalTime>
  <Words>2556</Words>
  <Application>Microsoft Office PowerPoint</Application>
  <PresentationFormat>Diavetítés a képernyőre (4:3 oldalarány)</PresentationFormat>
  <Paragraphs>325</Paragraphs>
  <Slides>51</Slides>
  <Notes>6</Notes>
  <HiddenSlides>1</HiddenSlides>
  <MMClips>0</MMClips>
  <ScaleCrop>false</ScaleCrop>
  <HeadingPairs>
    <vt:vector size="6" baseType="variant">
      <vt:variant>
        <vt:lpstr>Használt betűtípusok</vt:lpstr>
      </vt:variant>
      <vt:variant>
        <vt:i4>6</vt:i4>
      </vt:variant>
      <vt:variant>
        <vt:lpstr>Téma</vt:lpstr>
      </vt:variant>
      <vt:variant>
        <vt:i4>1</vt:i4>
      </vt:variant>
      <vt:variant>
        <vt:lpstr>Diacímek</vt:lpstr>
      </vt:variant>
      <vt:variant>
        <vt:i4>51</vt:i4>
      </vt:variant>
    </vt:vector>
  </HeadingPairs>
  <TitlesOfParts>
    <vt:vector size="58" baseType="lpstr">
      <vt:lpstr>Arial</vt:lpstr>
      <vt:lpstr>Bariol Light</vt:lpstr>
      <vt:lpstr>Bariol Regular</vt:lpstr>
      <vt:lpstr>Calibri</vt:lpstr>
      <vt:lpstr>Calibri Light</vt:lpstr>
      <vt:lpstr>Times New Roman</vt:lpstr>
      <vt:lpstr>Office-téma</vt:lpstr>
      <vt:lpstr>Tuschák Róbert, BME-AUT</vt:lpstr>
      <vt:lpstr>A Tanszék története</vt:lpstr>
      <vt:lpstr>A tanszék születése, 1961 </vt:lpstr>
      <vt:lpstr>Az AUT tanszék alakulása </vt:lpstr>
      <vt:lpstr>1961 – 1977 Csáki korszak</vt:lpstr>
      <vt:lpstr>1978 – 1994 Tuschák korszak</vt:lpstr>
      <vt:lpstr>1978 – 1994 Tuschák korszak</vt:lpstr>
      <vt:lpstr>1994 – 2016 Vajk korszak</vt:lpstr>
      <vt:lpstr>PowerPoint-bemutató</vt:lpstr>
      <vt:lpstr>Tanszéki jellemzők</vt:lpstr>
      <vt:lpstr>Tuschák idézet</vt:lpstr>
      <vt:lpstr>Alkalmazott Informatika sorozat</vt:lpstr>
      <vt:lpstr>Könyvfejezetek</vt:lpstr>
      <vt:lpstr>Ipari támogatással felszerelt Laborok</vt:lpstr>
      <vt:lpstr>Vissza a Tuschákhoz</vt:lpstr>
      <vt:lpstr>Tuschák: a Kar 50. születésnapján</vt:lpstr>
      <vt:lpstr>Tuschák: a Kar 50. születésnapján</vt:lpstr>
      <vt:lpstr>Tuschák: a Kar 50. születésnapján</vt:lpstr>
      <vt:lpstr>Tuschák: az AUT 50. születésnapján</vt:lpstr>
      <vt:lpstr>Tuschák: az AUT 50. születésnapján</vt:lpstr>
      <vt:lpstr>A 90. születésnap</vt:lpstr>
      <vt:lpstr>A 90. születésnap</vt:lpstr>
      <vt:lpstr>A 90. születésnap</vt:lpstr>
      <vt:lpstr>A 90. születésnap</vt:lpstr>
      <vt:lpstr>Tuschák: 2018. november 22</vt:lpstr>
      <vt:lpstr>Megemlékezés: 2019.01.16</vt:lpstr>
      <vt:lpstr>Megemlékezés: 2019.01.16</vt:lpstr>
      <vt:lpstr>Megemlékezés: 2019.01.16</vt:lpstr>
      <vt:lpstr>Így ismertem meg</vt:lpstr>
      <vt:lpstr>A tanult leckék</vt:lpstr>
      <vt:lpstr>Leckék 1</vt:lpstr>
      <vt:lpstr>Leckék 2</vt:lpstr>
      <vt:lpstr>Automatizálási és Alkalmazott Informatikai Tanszék</vt:lpstr>
      <vt:lpstr>Bemutatkozás</vt:lpstr>
      <vt:lpstr>Beágyazott rendszerek és robotika</vt:lpstr>
      <vt:lpstr>Teljesítményelektronika</vt:lpstr>
      <vt:lpstr>Beágyazott rendszerek és robotika</vt:lpstr>
      <vt:lpstr>Demok / laborlátogatások</vt:lpstr>
      <vt:lpstr>Alkalmazott Informatika</vt:lpstr>
      <vt:lpstr>Fő kompetenciák</vt:lpstr>
      <vt:lpstr>Alkalmazási területek, lehetőségek, Ipar 4.0 tech központ</vt:lpstr>
      <vt:lpstr>5G konvoj és flottakövetés </vt:lpstr>
      <vt:lpstr>ZalaZone Tracker rendszer</vt:lpstr>
      <vt:lpstr>Tracker architektúra</vt:lpstr>
      <vt:lpstr>Nagy nyelvi modell alapú információkeresés</vt:lpstr>
      <vt:lpstr>Komplex MI architektúrák és skálázható megoldások</vt:lpstr>
      <vt:lpstr>Természetes nyelv alapú dokumentum/szerződés validáció</vt:lpstr>
      <vt:lpstr>Intelligens állomány szervezés és átrendezés</vt:lpstr>
      <vt:lpstr>MI alapú pipeline-ok komplex feldolgozáshoz</vt:lpstr>
      <vt:lpstr>PowerPoint-bemutató</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bemutató</dc:title>
  <dc:creator>BME AUT</dc:creator>
  <cp:lastModifiedBy>Tokaji Nagy Erzsébet</cp:lastModifiedBy>
  <cp:revision>248</cp:revision>
  <dcterms:created xsi:type="dcterms:W3CDTF">2014-03-08T11:42:20Z</dcterms:created>
  <dcterms:modified xsi:type="dcterms:W3CDTF">2025-06-17T08:18:46Z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0x010100D88B3A1C3A8C524284B739917E5AF2CF</vt:lpwstr>
  </property>
</Properties>
</file>