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64815-9443-4603-BFF3-4E7C79E9A2EC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FF703-7E3B-4E22-8667-11DC1E54559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41189-E727-42B6-9166-E7E388169F70}" type="slidenum">
              <a:rPr lang="en-US"/>
              <a:pPr/>
              <a:t>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BF719-89E0-43E0-B482-1CD966846BB1}" type="slidenum">
              <a:rPr lang="hu-HU"/>
              <a:pPr/>
              <a:t>17</a:t>
            </a:fld>
            <a:endParaRPr lang="hu-H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0A85C-377D-4A78-9D9F-38E559B4A5AA}" type="slidenum">
              <a:rPr lang="hu-HU"/>
              <a:pPr/>
              <a:t>18</a:t>
            </a:fld>
            <a:endParaRPr lang="hu-H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NJSZTés ÓBUDAI EGYETEM Konferencia                       2013. december 13.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AD1D38-2E86-4D65-BB50-81D3BB79A51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CDB9F5-8979-421D-BE16-57F259AC1DD6}" type="datetimeFigureOut">
              <a:rPr lang="hu-HU" smtClean="0"/>
              <a:t>2014.01.04.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DF485A-947B-4E3B-8615-02C35DD2E284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csanyi@ccs.h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wmf"/><Relationship Id="rId7" Type="http://schemas.openxmlformats.org/officeDocument/2006/relationships/image" Target="../media/image18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4.wmf"/><Relationship Id="rId7" Type="http://schemas.openxmlformats.org/officeDocument/2006/relationships/image" Target="../media/image23.gif"/><Relationship Id="rId12" Type="http://schemas.openxmlformats.org/officeDocument/2006/relationships/image" Target="../media/image2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7.wmf"/><Relationship Id="rId5" Type="http://schemas.openxmlformats.org/officeDocument/2006/relationships/image" Target="../media/image22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gif"/><Relationship Id="rId7" Type="http://schemas.openxmlformats.org/officeDocument/2006/relationships/image" Target="../media/image44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csanyi@ccs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ccs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981075"/>
            <a:ext cx="8424863" cy="1736725"/>
          </a:xfrm>
        </p:spPr>
        <p:txBody>
          <a:bodyPr>
            <a:normAutofit fontScale="90000"/>
          </a:bodyPr>
          <a:lstStyle/>
          <a:p>
            <a:r>
              <a:rPr lang="hu-HU" sz="4400" dirty="0" smtClean="0"/>
              <a:t>LÉGI ÁRUSZÁLLÍTÁS AUTOMATIZÁLÁSA MAGYARORSZÁGON</a:t>
            </a:r>
            <a:endParaRPr lang="hu-HU" sz="4400" dirty="0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641304" cy="365125"/>
          </a:xfrm>
        </p:spPr>
        <p:txBody>
          <a:bodyPr/>
          <a:lstStyle/>
          <a:p>
            <a:r>
              <a:rPr lang="hu-HU" dirty="0" smtClean="0"/>
              <a:t>NJSZT és ÓBUDAI EGYETEM Konferencia   2013. december 13.</a:t>
            </a:r>
            <a:endParaRPr lang="hu-HU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0D02-D34E-4B13-9363-73AD27FA210F}" type="slidenum">
              <a:rPr lang="hu-HU" smtClean="0"/>
              <a:pPr/>
              <a:t>1</a:t>
            </a:fld>
            <a:endParaRPr lang="hu-HU"/>
          </a:p>
        </p:txBody>
      </p:sp>
      <p:pic>
        <p:nvPicPr>
          <p:cNvPr id="2052" name="Picture 4" descr="CCS_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76700"/>
            <a:ext cx="1655762" cy="151765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57238" y="5661025"/>
            <a:ext cx="2376487" cy="468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hu-H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CCS Hungary</a:t>
            </a:r>
          </a:p>
          <a:p>
            <a:pPr marL="342900" indent="-342900" algn="l">
              <a:lnSpc>
                <a:spcPct val="100000"/>
              </a:lnSpc>
            </a:pPr>
            <a:r>
              <a:rPr lang="hu-HU" sz="1400" b="1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icsanyi@ccs.hu</a:t>
            </a:r>
            <a:endParaRPr lang="hu-HU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70638" y="5661025"/>
            <a:ext cx="266541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hu-H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11200" y="6165850"/>
            <a:ext cx="1555750" cy="292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hu-H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www.ccs.hu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076056" y="3141662"/>
            <a:ext cx="3744415" cy="359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/>
            <a:r>
              <a:rPr lang="hu-H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Csányi István</a:t>
            </a:r>
            <a:endParaRPr lang="hu-H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32" y="549275"/>
            <a:ext cx="3888681" cy="2879725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chemeClr val="tx1"/>
                </a:solidFill>
                <a:latin typeface="+mn-lt"/>
              </a:rPr>
              <a:t>Az áru és az okmány, miután a fuvarozó átvette, elválik egymástól. </a:t>
            </a:r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u-H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hu-HU" sz="2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b="1" dirty="0">
                <a:solidFill>
                  <a:schemeClr val="tx1"/>
                </a:solidFill>
                <a:latin typeface="+mn-lt"/>
              </a:rPr>
              <a:t>A kapcsolatot ezután csak a számítástechnika biztosítja.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Élőláb helye 2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569296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98307" name="Picture 3" descr="j03967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149725"/>
            <a:ext cx="1079500" cy="933450"/>
          </a:xfrm>
          <a:prstGeom prst="rect">
            <a:avLst/>
          </a:prstGeom>
          <a:noFill/>
        </p:spPr>
      </p:pic>
      <p:pic>
        <p:nvPicPr>
          <p:cNvPr id="98308" name="Picture 4" descr="j04039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646488"/>
            <a:ext cx="647700" cy="647700"/>
          </a:xfrm>
          <a:prstGeom prst="rect">
            <a:avLst/>
          </a:prstGeom>
          <a:noFill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414463"/>
            <a:ext cx="633412" cy="7921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1341438"/>
            <a:ext cx="819150" cy="962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8311" name="Picture 7" descr="j028016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862388"/>
            <a:ext cx="719137" cy="476250"/>
          </a:xfrm>
          <a:prstGeom prst="rect">
            <a:avLst/>
          </a:prstGeom>
          <a:noFill/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620688"/>
            <a:ext cx="895350" cy="514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3933825"/>
            <a:ext cx="933450" cy="1439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5662613"/>
            <a:ext cx="809625" cy="50269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8322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4797425"/>
            <a:ext cx="557212" cy="792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8326" name="Picture 22" descr="j04039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422525"/>
            <a:ext cx="863600" cy="863600"/>
          </a:xfrm>
          <a:prstGeom prst="rect">
            <a:avLst/>
          </a:prstGeom>
          <a:noFill/>
        </p:spPr>
      </p:pic>
      <p:pic>
        <p:nvPicPr>
          <p:cNvPr id="98327" name="Picture 23" descr="j028016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9263" y="2493963"/>
            <a:ext cx="1079500" cy="715962"/>
          </a:xfrm>
          <a:prstGeom prst="rect">
            <a:avLst/>
          </a:prstGeom>
          <a:noFill/>
        </p:spPr>
      </p:pic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3203575" y="1198563"/>
            <a:ext cx="0" cy="107950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 flipH="1">
            <a:off x="2124075" y="3141663"/>
            <a:ext cx="360363" cy="504825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3924300" y="3214688"/>
            <a:ext cx="720725" cy="503237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2555875" y="4941888"/>
            <a:ext cx="2089150" cy="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pic>
        <p:nvPicPr>
          <p:cNvPr id="98332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925" y="5662613"/>
            <a:ext cx="809625" cy="5746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2052638" y="5373688"/>
            <a:ext cx="215900" cy="21590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 flipH="1">
            <a:off x="5292725" y="5157788"/>
            <a:ext cx="71438" cy="43180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98337" name="Rectangle 33"/>
          <p:cNvSpPr>
            <a:spLocks noChangeArrowheads="1"/>
          </p:cNvSpPr>
          <p:nvPr/>
        </p:nvSpPr>
        <p:spPr bwMode="auto">
          <a:xfrm>
            <a:off x="34925" y="2420938"/>
            <a:ext cx="2736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hu-H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„READY FOR CARRIAGE”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46" name="Picture 62" descr="j028016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300663"/>
            <a:ext cx="719137" cy="47625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75688" cy="1368425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chemeClr val="tx1"/>
                </a:solidFill>
                <a:latin typeface="+mn-lt"/>
              </a:rPr>
              <a:t>A légiáru-fuvarozás során gyakran más járatra kerül az áru egyik fele, másikra a másik fele és egy harmadik járaton utazik az okmány.  Számítástechnika és EDI nélkül kezelhetetlen lenne ez a helyzet.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Élőláb helye 4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713312" cy="365125"/>
          </a:xfrm>
        </p:spPr>
        <p:txBody>
          <a:bodyPr/>
          <a:lstStyle/>
          <a:p>
            <a:r>
              <a:rPr lang="hu-HU" dirty="0" smtClean="0"/>
              <a:t>NJSZT és ÓBUDAI EGYETEM Konferencia 2013. december 13.</a:t>
            </a:r>
            <a:endParaRPr lang="hu-HU" dirty="0"/>
          </a:p>
        </p:txBody>
      </p:sp>
      <p:sp>
        <p:nvSpPr>
          <p:cNvPr id="45" name="Dia számának hely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42015" name="Picture 31" descr="j04039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81300"/>
            <a:ext cx="863600" cy="863600"/>
          </a:xfrm>
          <a:prstGeom prst="rect">
            <a:avLst/>
          </a:prstGeom>
          <a:noFill/>
        </p:spPr>
      </p:pic>
      <p:pic>
        <p:nvPicPr>
          <p:cNvPr id="42021" name="Picture 37" descr="j028016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11738"/>
            <a:ext cx="1079500" cy="715962"/>
          </a:xfrm>
          <a:prstGeom prst="rect">
            <a:avLst/>
          </a:prstGeom>
          <a:noFill/>
        </p:spPr>
      </p:pic>
      <p:pic>
        <p:nvPicPr>
          <p:cNvPr id="42024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63" y="5084763"/>
            <a:ext cx="809625" cy="781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26" name="Picture 42" descr="j028016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5300663"/>
            <a:ext cx="719137" cy="476250"/>
          </a:xfrm>
          <a:prstGeom prst="rect">
            <a:avLst/>
          </a:prstGeom>
          <a:noFill/>
        </p:spPr>
      </p:pic>
      <p:pic>
        <p:nvPicPr>
          <p:cNvPr id="42029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852738"/>
            <a:ext cx="809625" cy="781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0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2997200"/>
            <a:ext cx="863600" cy="536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1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2924175"/>
            <a:ext cx="406400" cy="5762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2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933825"/>
            <a:ext cx="557213" cy="792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3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724400"/>
            <a:ext cx="936625" cy="817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4" name="Picture 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7988" y="3141663"/>
            <a:ext cx="901700" cy="1368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5" name="Picture 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2349500"/>
            <a:ext cx="609600" cy="609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8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133600"/>
            <a:ext cx="809625" cy="781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39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500438"/>
            <a:ext cx="809625" cy="781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40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084763"/>
            <a:ext cx="809625" cy="781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41" name="Picture 57" descr="j04039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349500"/>
            <a:ext cx="576263" cy="576263"/>
          </a:xfrm>
          <a:prstGeom prst="rect">
            <a:avLst/>
          </a:prstGeom>
          <a:noFill/>
        </p:spPr>
      </p:pic>
      <p:pic>
        <p:nvPicPr>
          <p:cNvPr id="42043" name="Picture 59" descr="j04039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73463"/>
            <a:ext cx="576262" cy="576262"/>
          </a:xfrm>
          <a:prstGeom prst="rect">
            <a:avLst/>
          </a:prstGeom>
          <a:noFill/>
        </p:spPr>
      </p:pic>
      <p:pic>
        <p:nvPicPr>
          <p:cNvPr id="42044" name="Picture 60" descr="j04039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05038"/>
            <a:ext cx="576262" cy="576262"/>
          </a:xfrm>
          <a:prstGeom prst="rect">
            <a:avLst/>
          </a:prstGeom>
          <a:noFill/>
        </p:spPr>
      </p:pic>
      <p:pic>
        <p:nvPicPr>
          <p:cNvPr id="42028" name="Picture 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2060575"/>
            <a:ext cx="1439862" cy="792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45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437063"/>
            <a:ext cx="406400" cy="576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42047" name="Picture 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3500438"/>
            <a:ext cx="557213" cy="7921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42048" name="Line 64"/>
          <p:cNvSpPr>
            <a:spLocks noChangeShapeType="1"/>
          </p:cNvSpPr>
          <p:nvPr/>
        </p:nvSpPr>
        <p:spPr bwMode="auto">
          <a:xfrm>
            <a:off x="0" y="3284538"/>
            <a:ext cx="2160588" cy="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49" name="Line 65"/>
          <p:cNvSpPr>
            <a:spLocks noChangeShapeType="1"/>
          </p:cNvSpPr>
          <p:nvPr/>
        </p:nvSpPr>
        <p:spPr bwMode="auto">
          <a:xfrm flipV="1">
            <a:off x="2160588" y="2636838"/>
            <a:ext cx="863600" cy="64770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50" name="Line 66"/>
          <p:cNvSpPr>
            <a:spLocks noChangeShapeType="1"/>
          </p:cNvSpPr>
          <p:nvPr/>
        </p:nvSpPr>
        <p:spPr bwMode="auto">
          <a:xfrm>
            <a:off x="2160588" y="3284538"/>
            <a:ext cx="792162" cy="43180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pic>
        <p:nvPicPr>
          <p:cNvPr id="42051" name="Picture 67" descr="j04039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644900"/>
            <a:ext cx="576262" cy="576263"/>
          </a:xfrm>
          <a:prstGeom prst="rect">
            <a:avLst/>
          </a:prstGeom>
          <a:noFill/>
        </p:spPr>
      </p:pic>
      <p:pic>
        <p:nvPicPr>
          <p:cNvPr id="42052" name="Picture 68" descr="j0295832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725" y="3573463"/>
            <a:ext cx="765175" cy="788987"/>
          </a:xfrm>
          <a:prstGeom prst="rect">
            <a:avLst/>
          </a:prstGeom>
          <a:noFill/>
        </p:spPr>
      </p:pic>
      <p:sp>
        <p:nvSpPr>
          <p:cNvPr id="42054" name="Line 70"/>
          <p:cNvSpPr>
            <a:spLocks noChangeShapeType="1"/>
          </p:cNvSpPr>
          <p:nvPr/>
        </p:nvSpPr>
        <p:spPr bwMode="auto">
          <a:xfrm>
            <a:off x="4284663" y="3933825"/>
            <a:ext cx="503237" cy="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>
            <a:off x="4284663" y="2492375"/>
            <a:ext cx="503237" cy="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56" name="Line 72"/>
          <p:cNvSpPr>
            <a:spLocks noChangeShapeType="1"/>
          </p:cNvSpPr>
          <p:nvPr/>
        </p:nvSpPr>
        <p:spPr bwMode="auto">
          <a:xfrm>
            <a:off x="4284663" y="5516563"/>
            <a:ext cx="574675" cy="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pic>
        <p:nvPicPr>
          <p:cNvPr id="42058" name="Picture 74" descr="bd06460_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063" y="5229225"/>
            <a:ext cx="731837" cy="728663"/>
          </a:xfrm>
          <a:prstGeom prst="rect">
            <a:avLst/>
          </a:prstGeom>
          <a:noFill/>
        </p:spPr>
      </p:pic>
      <p:pic>
        <p:nvPicPr>
          <p:cNvPr id="42059" name="Picture 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3429000"/>
            <a:ext cx="609600" cy="609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42060" name="Line 76"/>
          <p:cNvSpPr>
            <a:spLocks noChangeShapeType="1"/>
          </p:cNvSpPr>
          <p:nvPr/>
        </p:nvSpPr>
        <p:spPr bwMode="auto">
          <a:xfrm>
            <a:off x="5867400" y="2636838"/>
            <a:ext cx="576263" cy="144462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 flipV="1">
            <a:off x="6011863" y="4076700"/>
            <a:ext cx="431800" cy="144463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62" name="Line 78"/>
          <p:cNvSpPr>
            <a:spLocks noChangeShapeType="1"/>
          </p:cNvSpPr>
          <p:nvPr/>
        </p:nvSpPr>
        <p:spPr bwMode="auto">
          <a:xfrm flipV="1">
            <a:off x="6443663" y="5589588"/>
            <a:ext cx="504825" cy="21590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>
            <a:off x="7235825" y="2708275"/>
            <a:ext cx="215900" cy="576263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>
            <a:off x="6948488" y="3860800"/>
            <a:ext cx="215900" cy="73025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65" name="Line 81"/>
          <p:cNvSpPr>
            <a:spLocks noChangeShapeType="1"/>
          </p:cNvSpPr>
          <p:nvPr/>
        </p:nvSpPr>
        <p:spPr bwMode="auto">
          <a:xfrm flipV="1">
            <a:off x="7019925" y="4365625"/>
            <a:ext cx="288925" cy="287338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66" name="Line 82"/>
          <p:cNvSpPr>
            <a:spLocks noChangeShapeType="1"/>
          </p:cNvSpPr>
          <p:nvPr/>
        </p:nvSpPr>
        <p:spPr bwMode="auto">
          <a:xfrm>
            <a:off x="0" y="5516563"/>
            <a:ext cx="2843213" cy="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hu-HU"/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>
            <a:off x="4500563" y="2060575"/>
            <a:ext cx="0" cy="3960813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42068" name="Line 84"/>
          <p:cNvSpPr>
            <a:spLocks noChangeShapeType="1"/>
          </p:cNvSpPr>
          <p:nvPr/>
        </p:nvSpPr>
        <p:spPr bwMode="auto">
          <a:xfrm>
            <a:off x="1763713" y="3644900"/>
            <a:ext cx="0" cy="1439863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6119813" cy="1008062"/>
          </a:xfrm>
        </p:spPr>
        <p:txBody>
          <a:bodyPr>
            <a:normAutofit fontScale="90000"/>
          </a:bodyPr>
          <a:lstStyle/>
          <a:p>
            <a:r>
              <a:rPr lang="hu-HU" sz="4000"/>
              <a:t>Az integrált, EDI képes rendszerek bevezetése előtt…</a:t>
            </a:r>
            <a:endParaRPr lang="en-US" sz="4000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97288" cy="365125"/>
          </a:xfrm>
        </p:spPr>
        <p:txBody>
          <a:bodyPr/>
          <a:lstStyle/>
          <a:p>
            <a:r>
              <a:rPr lang="hu-HU" dirty="0" smtClean="0"/>
              <a:t>NJSZT és ÓBUDAI EGYETEM Konferencia   2013. december 13.</a:t>
            </a:r>
            <a:endParaRPr lang="hu-HU" dirty="0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633"/>
            <a:ext cx="1757586" cy="117207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365625"/>
            <a:ext cx="960438" cy="1439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62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724400"/>
            <a:ext cx="1663700" cy="1662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62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768459" cy="11520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627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163265"/>
            <a:ext cx="1368400" cy="91184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2555875" y="3284538"/>
            <a:ext cx="4535488" cy="1368425"/>
          </a:xfrm>
          <a:prstGeom prst="curvedUpArrow">
            <a:avLst>
              <a:gd name="adj1" fmla="val 66288"/>
              <a:gd name="adj2" fmla="val 132575"/>
              <a:gd name="adj3" fmla="val 33333"/>
            </a:avLst>
          </a:prstGeom>
          <a:solidFill>
            <a:srgbClr val="FF66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hu-HU"/>
          </a:p>
        </p:txBody>
      </p:sp>
      <p:pic>
        <p:nvPicPr>
          <p:cNvPr id="9627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013325"/>
            <a:ext cx="1714500" cy="1143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4365625"/>
            <a:ext cx="1944688" cy="1281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584474"/>
          </a:xfrm>
          <a:noFill/>
          <a:ln/>
        </p:spPr>
        <p:txBody>
          <a:bodyPr>
            <a:noAutofit/>
          </a:bodyPr>
          <a:lstStyle/>
          <a:p>
            <a:r>
              <a:rPr lang="hu-HU" sz="3200" b="1" dirty="0" smtClean="0"/>
              <a:t>MALÉV ELSŐ VÁLASZTÁS: SITA CARMEN </a:t>
            </a:r>
            <a:br>
              <a:rPr lang="hu-HU" sz="3200" b="1" dirty="0" smtClean="0"/>
            </a:br>
            <a:r>
              <a:rPr lang="hu-HU" sz="3200" b="1" dirty="0" smtClean="0"/>
              <a:t>1983-2005, világelsőként bevezetve</a:t>
            </a:r>
            <a:endParaRPr lang="hu-HU" sz="3200" b="1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53272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5AC-93EB-4965-9FDB-B8E672C8BE83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59647"/>
            <a:ext cx="4032498" cy="387920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139267" name="Picture 3" descr="SITARENDSZER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370" y="2132856"/>
            <a:ext cx="3862074" cy="3600400"/>
          </a:xfrm>
          <a:prstGeom prst="rect">
            <a:avLst/>
          </a:prstGeom>
          <a:noFill/>
        </p:spPr>
      </p:pic>
      <p:pic>
        <p:nvPicPr>
          <p:cNvPr id="9" name="Kép 8" descr="magyar_zasz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052736"/>
            <a:ext cx="788303" cy="594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sita_cargo_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7947025" cy="4270375"/>
          </a:xfrm>
          <a:prstGeom prst="rect">
            <a:avLst/>
          </a:prstGeom>
          <a:noFill/>
        </p:spPr>
      </p:pic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  <a:noFill/>
          <a:ln/>
        </p:spPr>
        <p:txBody>
          <a:bodyPr>
            <a:normAutofit/>
          </a:bodyPr>
          <a:lstStyle/>
          <a:p>
            <a:r>
              <a:rPr lang="hu-HU" sz="3600" b="1" dirty="0" smtClean="0"/>
              <a:t>SITA</a:t>
            </a:r>
            <a:r>
              <a:rPr lang="hu-HU" sz="3200" b="1" dirty="0" smtClean="0"/>
              <a:t> CARMEN ARCHITEKTÚRÁJA</a:t>
            </a:r>
            <a:endParaRPr lang="hu-HU" sz="3200" b="1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217368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4968875" cy="1008063"/>
          </a:xfrm>
        </p:spPr>
        <p:txBody>
          <a:bodyPr/>
          <a:lstStyle/>
          <a:p>
            <a:r>
              <a:rPr lang="hu-HU"/>
              <a:t>Mire jó az EDI?</a:t>
            </a:r>
            <a:endParaRPr lang="en-US"/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57328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1979613" y="3068638"/>
            <a:ext cx="5832475" cy="1368425"/>
          </a:xfrm>
          <a:prstGeom prst="curvedUpArrow">
            <a:avLst>
              <a:gd name="adj1" fmla="val 85244"/>
              <a:gd name="adj2" fmla="val 170487"/>
              <a:gd name="adj3" fmla="val 33333"/>
            </a:avLst>
          </a:prstGeom>
          <a:solidFill>
            <a:srgbClr val="FF66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hu-HU"/>
          </a:p>
        </p:txBody>
      </p:sp>
      <p:pic>
        <p:nvPicPr>
          <p:cNvPr id="97292" name="Picture 12" descr="j023784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24175"/>
            <a:ext cx="1081088" cy="1009650"/>
          </a:xfrm>
          <a:prstGeom prst="rect">
            <a:avLst/>
          </a:prstGeom>
          <a:noFill/>
        </p:spPr>
      </p:pic>
      <p:pic>
        <p:nvPicPr>
          <p:cNvPr id="9729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1179512" cy="927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729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221163"/>
            <a:ext cx="1123950" cy="1076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365625"/>
            <a:ext cx="952500" cy="81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1989138"/>
            <a:ext cx="838200" cy="1190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581525"/>
            <a:ext cx="886073" cy="88990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9729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161303"/>
            <a:ext cx="1269083" cy="19073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1187450" y="5661249"/>
            <a:ext cx="7127875" cy="564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/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Két fő alapelv: Az adatot az vigye be, akinél keletkezik. </a:t>
            </a:r>
          </a:p>
          <a:p>
            <a:pPr marL="342900" indent="-342900"/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Egy adatot csak egyszer kelljen bevinni.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5157193"/>
            <a:ext cx="8675688" cy="1008111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>Évtizedek 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óta nincs olyan menetrendszerű árufuvarozással foglalkozó légitársaság, amelyik ne rendelkezne széleskörű IATA </a:t>
            </a:r>
            <a:r>
              <a:rPr lang="hu-HU" sz="2000" b="1" dirty="0" err="1">
                <a:solidFill>
                  <a:schemeClr val="tx1"/>
                </a:solidFill>
                <a:latin typeface="+mn-lt"/>
              </a:rPr>
              <a:t>Cargo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 IMP szabványüzenet kommunikációra képes „</a:t>
            </a:r>
            <a:r>
              <a:rPr lang="hu-HU" sz="2000" b="1" dirty="0" err="1">
                <a:solidFill>
                  <a:schemeClr val="tx1"/>
                </a:solidFill>
                <a:latin typeface="+mn-lt"/>
              </a:rPr>
              <a:t>cargo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” rendszerrel.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713312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102445" name="Picture 45" descr="edi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1434357" cy="1871836"/>
          </a:xfrm>
          <a:prstGeom prst="rect">
            <a:avLst/>
          </a:prstGeom>
          <a:noFill/>
        </p:spPr>
      </p:pic>
      <p:pic>
        <p:nvPicPr>
          <p:cNvPr id="102446" name="Picture 46" descr="media-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1153369" cy="1507199"/>
          </a:xfrm>
          <a:prstGeom prst="rect">
            <a:avLst/>
          </a:prstGeom>
          <a:noFill/>
        </p:spPr>
      </p:pic>
      <p:pic>
        <p:nvPicPr>
          <p:cNvPr id="102444" name="Picture 44" descr="fi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565400"/>
            <a:ext cx="69850" cy="69850"/>
          </a:xfrm>
          <a:prstGeom prst="rect">
            <a:avLst/>
          </a:prstGeom>
          <a:noFill/>
        </p:spPr>
      </p:pic>
      <p:pic>
        <p:nvPicPr>
          <p:cNvPr id="102443" name="Picture 43" descr="header_logo_l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356992"/>
            <a:ext cx="882650" cy="882650"/>
          </a:xfrm>
          <a:prstGeom prst="rect">
            <a:avLst/>
          </a:prstGeom>
          <a:noFill/>
        </p:spPr>
      </p:pic>
      <p:sp>
        <p:nvSpPr>
          <p:cNvPr id="102447" name="Text Box 47"/>
          <p:cNvSpPr txBox="1">
            <a:spLocks noChangeArrowheads="1"/>
          </p:cNvSpPr>
          <p:nvPr/>
        </p:nvSpPr>
        <p:spPr bwMode="auto">
          <a:xfrm>
            <a:off x="5795963" y="4868863"/>
            <a:ext cx="1085850" cy="219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hu-HU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Cargo</a:t>
            </a:r>
            <a:r>
              <a:rPr lang="hu-H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IMP</a:t>
            </a:r>
          </a:p>
        </p:txBody>
      </p:sp>
      <p:sp>
        <p:nvSpPr>
          <p:cNvPr id="102448" name="Text Box 48"/>
          <p:cNvSpPr txBox="1">
            <a:spLocks noChangeArrowheads="1"/>
          </p:cNvSpPr>
          <p:nvPr/>
        </p:nvSpPr>
        <p:spPr bwMode="auto">
          <a:xfrm>
            <a:off x="250825" y="908720"/>
            <a:ext cx="8542338" cy="24622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IATA - „International Air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Transport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Association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</a:t>
            </a:r>
            <a: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amely a légitársaságok nemzetközi szervezete, és a 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FIATA, „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Fédération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Internationale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des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Associations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de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Transitaires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et </a:t>
            </a:r>
            <a:r>
              <a:rPr lang="hu-H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Assimilés</a:t>
            </a: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</a:t>
            </a:r>
            <a: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amely a szállítmányozók nemzetközi szervezete évtizedek óta biztosítja a szükséges EDI szabványrendszert.</a:t>
            </a:r>
            <a:b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Ennek köszönhetően évtizedek óta szabványüzenet alapú adatcsere folyik a speditőrök, légitársaságok és repülőterek között.</a:t>
            </a:r>
            <a:b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hu-H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9874"/>
            <a:ext cx="8229600" cy="1286917"/>
          </a:xfrm>
        </p:spPr>
        <p:txBody>
          <a:bodyPr>
            <a:normAutofit fontScale="90000"/>
          </a:bodyPr>
          <a:lstStyle/>
          <a:p>
            <a:r>
              <a:rPr lang="hu-HU" sz="3000" dirty="0"/>
              <a:t>Egy tipikus légiáru-fuvarozás hátterében az alábbi EDI kommunikációt bonyolítják a légitársaságok több évtizede</a:t>
            </a:r>
          </a:p>
        </p:txBody>
      </p:sp>
      <p:sp>
        <p:nvSpPr>
          <p:cNvPr id="77" name="Élőláb helye 7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472136" cy="457200"/>
          </a:xfrm>
        </p:spPr>
        <p:txBody>
          <a:bodyPr/>
          <a:lstStyle/>
          <a:p>
            <a:r>
              <a:rPr lang="hu-HU" dirty="0" smtClean="0"/>
              <a:t>NJSZT és ÓBUDAI EGYETEM Konferencia     2013. december 13.</a:t>
            </a:r>
            <a:endParaRPr lang="hu-HU" dirty="0"/>
          </a:p>
        </p:txBody>
      </p:sp>
      <p:sp>
        <p:nvSpPr>
          <p:cNvPr id="76" name="Dia számának helye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D38-2E86-4D65-BB50-81D3BB79A518}" type="slidenum">
              <a:rPr lang="hu-HU" smtClean="0"/>
              <a:pPr/>
              <a:t>17</a:t>
            </a:fld>
            <a:endParaRPr lang="hu-HU"/>
          </a:p>
        </p:txBody>
      </p:sp>
      <p:cxnSp>
        <p:nvCxnSpPr>
          <p:cNvPr id="105476" name="AutoShape 4"/>
          <p:cNvCxnSpPr>
            <a:cxnSpLocks noChangeShapeType="1"/>
          </p:cNvCxnSpPr>
          <p:nvPr/>
        </p:nvCxnSpPr>
        <p:spPr bwMode="auto">
          <a:xfrm>
            <a:off x="2476500" y="6596063"/>
            <a:ext cx="1588" cy="1587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pic>
        <p:nvPicPr>
          <p:cNvPr id="105481" name="Picture 9" descr="MCj00901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2700"/>
            <a:ext cx="20161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-107950" y="4830763"/>
            <a:ext cx="20875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Helyi kiszolgáló ügynök rendszere</a:t>
            </a:r>
          </a:p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Handling Agent</a:t>
            </a:r>
          </a:p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Induló repülőtér</a:t>
            </a:r>
          </a:p>
        </p:txBody>
      </p:sp>
      <p:pic>
        <p:nvPicPr>
          <p:cNvPr id="105483" name="Picture 11" descr="j03985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670175"/>
            <a:ext cx="1366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1619250" y="3462338"/>
            <a:ext cx="1749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Első fuvarozó cargo rendszere</a:t>
            </a:r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3924300" y="2598738"/>
            <a:ext cx="1295400" cy="571500"/>
            <a:chOff x="0" y="0"/>
            <a:chExt cx="7215" cy="4635"/>
          </a:xfrm>
        </p:grpSpPr>
        <p:sp>
          <p:nvSpPr>
            <p:cNvPr id="105492" name="AutoShape 2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215" cy="46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>
              <a:off x="1190" y="871"/>
              <a:ext cx="1323" cy="2250"/>
            </a:xfrm>
            <a:custGeom>
              <a:avLst/>
              <a:gdLst/>
              <a:ahLst/>
              <a:cxnLst>
                <a:cxn ang="0">
                  <a:pos x="0" y="2250"/>
                </a:cxn>
                <a:cxn ang="0">
                  <a:pos x="0" y="805"/>
                </a:cxn>
                <a:cxn ang="0">
                  <a:pos x="418" y="805"/>
                </a:cxn>
                <a:cxn ang="0">
                  <a:pos x="0" y="252"/>
                </a:cxn>
                <a:cxn ang="0">
                  <a:pos x="0" y="0"/>
                </a:cxn>
                <a:cxn ang="0">
                  <a:pos x="1323" y="0"/>
                </a:cxn>
                <a:cxn ang="0">
                  <a:pos x="1323" y="252"/>
                </a:cxn>
                <a:cxn ang="0">
                  <a:pos x="922" y="805"/>
                </a:cxn>
                <a:cxn ang="0">
                  <a:pos x="1323" y="805"/>
                </a:cxn>
                <a:cxn ang="0">
                  <a:pos x="1323" y="2250"/>
                </a:cxn>
                <a:cxn ang="0">
                  <a:pos x="0" y="2250"/>
                </a:cxn>
                <a:cxn ang="0">
                  <a:pos x="0" y="2250"/>
                </a:cxn>
                <a:cxn ang="0">
                  <a:pos x="0" y="2250"/>
                </a:cxn>
              </a:cxnLst>
              <a:rect l="0" t="0" r="r" b="b"/>
              <a:pathLst>
                <a:path w="1323" h="2250">
                  <a:moveTo>
                    <a:pt x="0" y="2250"/>
                  </a:moveTo>
                  <a:lnTo>
                    <a:pt x="0" y="805"/>
                  </a:lnTo>
                  <a:lnTo>
                    <a:pt x="418" y="80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52"/>
                  </a:lnTo>
                  <a:lnTo>
                    <a:pt x="922" y="805"/>
                  </a:lnTo>
                  <a:lnTo>
                    <a:pt x="1323" y="805"/>
                  </a:lnTo>
                  <a:lnTo>
                    <a:pt x="1323" y="2250"/>
                  </a:lnTo>
                  <a:lnTo>
                    <a:pt x="0" y="2250"/>
                  </a:lnTo>
                  <a:lnTo>
                    <a:pt x="0" y="2250"/>
                  </a:lnTo>
                  <a:lnTo>
                    <a:pt x="0" y="2250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" name="Freeform 22"/>
            <p:cNvSpPr>
              <a:spLocks/>
            </p:cNvSpPr>
            <p:nvPr/>
          </p:nvSpPr>
          <p:spPr bwMode="auto">
            <a:xfrm>
              <a:off x="4210" y="2822"/>
              <a:ext cx="1717" cy="299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0"/>
                </a:cxn>
                <a:cxn ang="0">
                  <a:pos x="1717" y="0"/>
                </a:cxn>
                <a:cxn ang="0">
                  <a:pos x="1717" y="299"/>
                </a:cxn>
                <a:cxn ang="0">
                  <a:pos x="0" y="299"/>
                </a:cxn>
                <a:cxn ang="0">
                  <a:pos x="0" y="299"/>
                </a:cxn>
                <a:cxn ang="0">
                  <a:pos x="0" y="299"/>
                </a:cxn>
              </a:cxnLst>
              <a:rect l="0" t="0" r="r" b="b"/>
              <a:pathLst>
                <a:path w="1717" h="299">
                  <a:moveTo>
                    <a:pt x="0" y="299"/>
                  </a:moveTo>
                  <a:lnTo>
                    <a:pt x="0" y="0"/>
                  </a:lnTo>
                  <a:lnTo>
                    <a:pt x="1717" y="0"/>
                  </a:lnTo>
                  <a:lnTo>
                    <a:pt x="1717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" name="Freeform 23"/>
            <p:cNvSpPr>
              <a:spLocks/>
            </p:cNvSpPr>
            <p:nvPr/>
          </p:nvSpPr>
          <p:spPr bwMode="auto">
            <a:xfrm>
              <a:off x="430" y="3171"/>
              <a:ext cx="6248" cy="1329"/>
            </a:xfrm>
            <a:custGeom>
              <a:avLst/>
              <a:gdLst/>
              <a:ahLst/>
              <a:cxnLst>
                <a:cxn ang="0">
                  <a:pos x="0" y="1329"/>
                </a:cxn>
                <a:cxn ang="0">
                  <a:pos x="0" y="0"/>
                </a:cxn>
                <a:cxn ang="0">
                  <a:pos x="6248" y="0"/>
                </a:cxn>
                <a:cxn ang="0">
                  <a:pos x="6248" y="1329"/>
                </a:cxn>
                <a:cxn ang="0">
                  <a:pos x="0" y="1329"/>
                </a:cxn>
                <a:cxn ang="0">
                  <a:pos x="0" y="1329"/>
                </a:cxn>
                <a:cxn ang="0">
                  <a:pos x="0" y="1329"/>
                </a:cxn>
              </a:cxnLst>
              <a:rect l="0" t="0" r="r" b="b"/>
              <a:pathLst>
                <a:path w="6248" h="1329">
                  <a:moveTo>
                    <a:pt x="0" y="1329"/>
                  </a:moveTo>
                  <a:lnTo>
                    <a:pt x="0" y="0"/>
                  </a:lnTo>
                  <a:lnTo>
                    <a:pt x="6248" y="0"/>
                  </a:lnTo>
                  <a:lnTo>
                    <a:pt x="6248" y="1329"/>
                  </a:lnTo>
                  <a:lnTo>
                    <a:pt x="0" y="1329"/>
                  </a:lnTo>
                  <a:lnTo>
                    <a:pt x="0" y="1329"/>
                  </a:lnTo>
                  <a:lnTo>
                    <a:pt x="0" y="1329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" name="Freeform 24"/>
            <p:cNvSpPr>
              <a:spLocks/>
            </p:cNvSpPr>
            <p:nvPr/>
          </p:nvSpPr>
          <p:spPr bwMode="auto">
            <a:xfrm>
              <a:off x="366" y="3088"/>
              <a:ext cx="6381" cy="1393"/>
            </a:xfrm>
            <a:custGeom>
              <a:avLst/>
              <a:gdLst/>
              <a:ahLst/>
              <a:cxnLst>
                <a:cxn ang="0">
                  <a:pos x="0" y="1393"/>
                </a:cxn>
                <a:cxn ang="0">
                  <a:pos x="0" y="0"/>
                </a:cxn>
                <a:cxn ang="0">
                  <a:pos x="6381" y="0"/>
                </a:cxn>
                <a:cxn ang="0">
                  <a:pos x="6381" y="1393"/>
                </a:cxn>
                <a:cxn ang="0">
                  <a:pos x="6227" y="1393"/>
                </a:cxn>
                <a:cxn ang="0">
                  <a:pos x="6227" y="156"/>
                </a:cxn>
                <a:cxn ang="0">
                  <a:pos x="157" y="156"/>
                </a:cxn>
                <a:cxn ang="0">
                  <a:pos x="157" y="1393"/>
                </a:cxn>
                <a:cxn ang="0">
                  <a:pos x="0" y="1393"/>
                </a:cxn>
                <a:cxn ang="0">
                  <a:pos x="0" y="1393"/>
                </a:cxn>
                <a:cxn ang="0">
                  <a:pos x="0" y="1393"/>
                </a:cxn>
              </a:cxnLst>
              <a:rect l="0" t="0" r="r" b="b"/>
              <a:pathLst>
                <a:path w="6381" h="1393">
                  <a:moveTo>
                    <a:pt x="0" y="1393"/>
                  </a:moveTo>
                  <a:lnTo>
                    <a:pt x="0" y="0"/>
                  </a:lnTo>
                  <a:lnTo>
                    <a:pt x="6381" y="0"/>
                  </a:lnTo>
                  <a:lnTo>
                    <a:pt x="6381" y="1393"/>
                  </a:lnTo>
                  <a:lnTo>
                    <a:pt x="6227" y="1393"/>
                  </a:lnTo>
                  <a:lnTo>
                    <a:pt x="6227" y="156"/>
                  </a:lnTo>
                  <a:lnTo>
                    <a:pt x="157" y="156"/>
                  </a:lnTo>
                  <a:lnTo>
                    <a:pt x="157" y="1393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" name="Freeform 25"/>
            <p:cNvSpPr>
              <a:spLocks/>
            </p:cNvSpPr>
            <p:nvPr/>
          </p:nvSpPr>
          <p:spPr bwMode="auto">
            <a:xfrm>
              <a:off x="0" y="3814"/>
              <a:ext cx="7167" cy="774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7167" y="774"/>
                </a:cxn>
                <a:cxn ang="0">
                  <a:pos x="7167" y="617"/>
                </a:cxn>
                <a:cxn ang="0">
                  <a:pos x="5649" y="617"/>
                </a:cxn>
                <a:cxn ang="0">
                  <a:pos x="5649" y="0"/>
                </a:cxn>
                <a:cxn ang="0">
                  <a:pos x="5129" y="0"/>
                </a:cxn>
                <a:cxn ang="0">
                  <a:pos x="5129" y="617"/>
                </a:cxn>
                <a:cxn ang="0">
                  <a:pos x="0" y="617"/>
                </a:cxn>
                <a:cxn ang="0">
                  <a:pos x="0" y="774"/>
                </a:cxn>
                <a:cxn ang="0">
                  <a:pos x="0" y="774"/>
                </a:cxn>
                <a:cxn ang="0">
                  <a:pos x="0" y="774"/>
                </a:cxn>
              </a:cxnLst>
              <a:rect l="0" t="0" r="r" b="b"/>
              <a:pathLst>
                <a:path w="7167" h="774">
                  <a:moveTo>
                    <a:pt x="0" y="774"/>
                  </a:moveTo>
                  <a:lnTo>
                    <a:pt x="7167" y="774"/>
                  </a:lnTo>
                  <a:lnTo>
                    <a:pt x="7167" y="617"/>
                  </a:lnTo>
                  <a:lnTo>
                    <a:pt x="5649" y="617"/>
                  </a:lnTo>
                  <a:lnTo>
                    <a:pt x="5649" y="0"/>
                  </a:lnTo>
                  <a:lnTo>
                    <a:pt x="5129" y="0"/>
                  </a:lnTo>
                  <a:lnTo>
                    <a:pt x="5129" y="617"/>
                  </a:lnTo>
                  <a:lnTo>
                    <a:pt x="0" y="61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" name="Freeform 26"/>
            <p:cNvSpPr>
              <a:spLocks/>
            </p:cNvSpPr>
            <p:nvPr/>
          </p:nvSpPr>
          <p:spPr bwMode="auto">
            <a:xfrm>
              <a:off x="736" y="3446"/>
              <a:ext cx="1248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48" y="157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8" h="157">
                  <a:moveTo>
                    <a:pt x="0" y="0"/>
                  </a:moveTo>
                  <a:lnTo>
                    <a:pt x="0" y="157"/>
                  </a:lnTo>
                  <a:lnTo>
                    <a:pt x="1248" y="157"/>
                  </a:lnTo>
                  <a:lnTo>
                    <a:pt x="1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2198" y="3446"/>
              <a:ext cx="1249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49" y="157"/>
                </a:cxn>
                <a:cxn ang="0">
                  <a:pos x="124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9" h="157">
                  <a:moveTo>
                    <a:pt x="0" y="0"/>
                  </a:moveTo>
                  <a:lnTo>
                    <a:pt x="0" y="157"/>
                  </a:lnTo>
                  <a:lnTo>
                    <a:pt x="1249" y="157"/>
                  </a:lnTo>
                  <a:lnTo>
                    <a:pt x="12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3663" y="3446"/>
              <a:ext cx="1255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55" y="157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157">
                  <a:moveTo>
                    <a:pt x="0" y="0"/>
                  </a:moveTo>
                  <a:lnTo>
                    <a:pt x="0" y="157"/>
                  </a:lnTo>
                  <a:lnTo>
                    <a:pt x="1255" y="157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>
              <a:off x="5863" y="3814"/>
              <a:ext cx="521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521" y="415"/>
                </a:cxn>
                <a:cxn ang="0">
                  <a:pos x="52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1" h="415">
                  <a:moveTo>
                    <a:pt x="0" y="0"/>
                  </a:moveTo>
                  <a:lnTo>
                    <a:pt x="0" y="415"/>
                  </a:lnTo>
                  <a:lnTo>
                    <a:pt x="521" y="415"/>
                  </a:lnTo>
                  <a:lnTo>
                    <a:pt x="5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2" name="Freeform 30"/>
            <p:cNvSpPr>
              <a:spLocks/>
            </p:cNvSpPr>
            <p:nvPr/>
          </p:nvSpPr>
          <p:spPr bwMode="auto">
            <a:xfrm>
              <a:off x="736" y="3814"/>
              <a:ext cx="1248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48" y="415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8" h="415">
                  <a:moveTo>
                    <a:pt x="0" y="0"/>
                  </a:moveTo>
                  <a:lnTo>
                    <a:pt x="0" y="415"/>
                  </a:lnTo>
                  <a:lnTo>
                    <a:pt x="1248" y="415"/>
                  </a:lnTo>
                  <a:lnTo>
                    <a:pt x="1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3" name="Freeform 31"/>
            <p:cNvSpPr>
              <a:spLocks/>
            </p:cNvSpPr>
            <p:nvPr/>
          </p:nvSpPr>
          <p:spPr bwMode="auto">
            <a:xfrm>
              <a:off x="2198" y="3814"/>
              <a:ext cx="1249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49" y="415"/>
                </a:cxn>
                <a:cxn ang="0">
                  <a:pos x="124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9" h="415">
                  <a:moveTo>
                    <a:pt x="0" y="0"/>
                  </a:moveTo>
                  <a:lnTo>
                    <a:pt x="0" y="415"/>
                  </a:lnTo>
                  <a:lnTo>
                    <a:pt x="1249" y="415"/>
                  </a:lnTo>
                  <a:lnTo>
                    <a:pt x="12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4" name="Freeform 32"/>
            <p:cNvSpPr>
              <a:spLocks/>
            </p:cNvSpPr>
            <p:nvPr/>
          </p:nvSpPr>
          <p:spPr bwMode="auto">
            <a:xfrm>
              <a:off x="3663" y="3814"/>
              <a:ext cx="1255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55" y="415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415">
                  <a:moveTo>
                    <a:pt x="0" y="0"/>
                  </a:moveTo>
                  <a:lnTo>
                    <a:pt x="0" y="415"/>
                  </a:lnTo>
                  <a:lnTo>
                    <a:pt x="1255" y="415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5" name="Freeform 33"/>
            <p:cNvSpPr>
              <a:spLocks/>
            </p:cNvSpPr>
            <p:nvPr/>
          </p:nvSpPr>
          <p:spPr bwMode="auto">
            <a:xfrm>
              <a:off x="5129" y="3446"/>
              <a:ext cx="1255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1"/>
                </a:cxn>
                <a:cxn ang="0">
                  <a:pos x="1255" y="161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161">
                  <a:moveTo>
                    <a:pt x="0" y="0"/>
                  </a:moveTo>
                  <a:lnTo>
                    <a:pt x="0" y="161"/>
                  </a:lnTo>
                  <a:lnTo>
                    <a:pt x="1255" y="161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6" name="Freeform 34"/>
            <p:cNvSpPr>
              <a:spLocks/>
            </p:cNvSpPr>
            <p:nvPr/>
          </p:nvSpPr>
          <p:spPr bwMode="auto">
            <a:xfrm>
              <a:off x="4134" y="2729"/>
              <a:ext cx="1881" cy="359"/>
            </a:xfrm>
            <a:custGeom>
              <a:avLst/>
              <a:gdLst/>
              <a:ahLst/>
              <a:cxnLst>
                <a:cxn ang="0">
                  <a:pos x="0" y="359"/>
                </a:cxn>
                <a:cxn ang="0">
                  <a:pos x="0" y="0"/>
                </a:cxn>
                <a:cxn ang="0">
                  <a:pos x="1881" y="0"/>
                </a:cxn>
                <a:cxn ang="0">
                  <a:pos x="1881" y="359"/>
                </a:cxn>
                <a:cxn ang="0">
                  <a:pos x="1722" y="359"/>
                </a:cxn>
                <a:cxn ang="0">
                  <a:pos x="1722" y="152"/>
                </a:cxn>
                <a:cxn ang="0">
                  <a:pos x="157" y="152"/>
                </a:cxn>
                <a:cxn ang="0">
                  <a:pos x="157" y="359"/>
                </a:cxn>
                <a:cxn ang="0">
                  <a:pos x="0" y="359"/>
                </a:cxn>
                <a:cxn ang="0">
                  <a:pos x="0" y="359"/>
                </a:cxn>
                <a:cxn ang="0">
                  <a:pos x="0" y="359"/>
                </a:cxn>
              </a:cxnLst>
              <a:rect l="0" t="0" r="r" b="b"/>
              <a:pathLst>
                <a:path w="1881" h="359">
                  <a:moveTo>
                    <a:pt x="0" y="359"/>
                  </a:moveTo>
                  <a:lnTo>
                    <a:pt x="0" y="0"/>
                  </a:lnTo>
                  <a:lnTo>
                    <a:pt x="1881" y="0"/>
                  </a:lnTo>
                  <a:lnTo>
                    <a:pt x="1881" y="359"/>
                  </a:lnTo>
                  <a:lnTo>
                    <a:pt x="1722" y="359"/>
                  </a:lnTo>
                  <a:lnTo>
                    <a:pt x="1722" y="152"/>
                  </a:lnTo>
                  <a:lnTo>
                    <a:pt x="157" y="152"/>
                  </a:lnTo>
                  <a:lnTo>
                    <a:pt x="157" y="359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7" name="Freeform 35"/>
            <p:cNvSpPr>
              <a:spLocks/>
            </p:cNvSpPr>
            <p:nvPr/>
          </p:nvSpPr>
          <p:spPr bwMode="auto">
            <a:xfrm>
              <a:off x="1098" y="1592"/>
              <a:ext cx="1515" cy="1550"/>
            </a:xfrm>
            <a:custGeom>
              <a:avLst/>
              <a:gdLst/>
              <a:ahLst/>
              <a:cxnLst>
                <a:cxn ang="0">
                  <a:pos x="0" y="1550"/>
                </a:cxn>
                <a:cxn ang="0">
                  <a:pos x="0" y="0"/>
                </a:cxn>
                <a:cxn ang="0">
                  <a:pos x="1515" y="0"/>
                </a:cxn>
                <a:cxn ang="0">
                  <a:pos x="1515" y="1550"/>
                </a:cxn>
                <a:cxn ang="0">
                  <a:pos x="1356" y="1550"/>
                </a:cxn>
                <a:cxn ang="0">
                  <a:pos x="1356" y="155"/>
                </a:cxn>
                <a:cxn ang="0">
                  <a:pos x="156" y="155"/>
                </a:cxn>
                <a:cxn ang="0">
                  <a:pos x="156" y="1550"/>
                </a:cxn>
                <a:cxn ang="0">
                  <a:pos x="0" y="1550"/>
                </a:cxn>
                <a:cxn ang="0">
                  <a:pos x="0" y="1550"/>
                </a:cxn>
                <a:cxn ang="0">
                  <a:pos x="0" y="1550"/>
                </a:cxn>
              </a:cxnLst>
              <a:rect l="0" t="0" r="r" b="b"/>
              <a:pathLst>
                <a:path w="1515" h="1550">
                  <a:moveTo>
                    <a:pt x="0" y="1550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1550"/>
                  </a:lnTo>
                  <a:lnTo>
                    <a:pt x="1356" y="1550"/>
                  </a:lnTo>
                  <a:lnTo>
                    <a:pt x="1356" y="155"/>
                  </a:lnTo>
                  <a:lnTo>
                    <a:pt x="156" y="155"/>
                  </a:lnTo>
                  <a:lnTo>
                    <a:pt x="156" y="1550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0" y="15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8" name="Freeform 36"/>
            <p:cNvSpPr>
              <a:spLocks/>
            </p:cNvSpPr>
            <p:nvPr/>
          </p:nvSpPr>
          <p:spPr bwMode="auto">
            <a:xfrm>
              <a:off x="1098" y="1127"/>
              <a:ext cx="1515" cy="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" y="465"/>
                </a:cxn>
                <a:cxn ang="0">
                  <a:pos x="1149" y="465"/>
                </a:cxn>
                <a:cxn ang="0">
                  <a:pos x="151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5" h="465">
                  <a:moveTo>
                    <a:pt x="0" y="0"/>
                  </a:moveTo>
                  <a:lnTo>
                    <a:pt x="365" y="465"/>
                  </a:lnTo>
                  <a:lnTo>
                    <a:pt x="1149" y="465"/>
                  </a:lnTo>
                  <a:lnTo>
                    <a:pt x="15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9" name="Freeform 37"/>
            <p:cNvSpPr>
              <a:spLocks/>
            </p:cNvSpPr>
            <p:nvPr/>
          </p:nvSpPr>
          <p:spPr bwMode="auto">
            <a:xfrm>
              <a:off x="1098" y="769"/>
              <a:ext cx="1515" cy="358"/>
            </a:xfrm>
            <a:custGeom>
              <a:avLst/>
              <a:gdLst/>
              <a:ahLst/>
              <a:cxnLst>
                <a:cxn ang="0">
                  <a:pos x="1515" y="358"/>
                </a:cxn>
                <a:cxn ang="0">
                  <a:pos x="1515" y="0"/>
                </a:cxn>
                <a:cxn ang="0">
                  <a:pos x="0" y="0"/>
                </a:cxn>
                <a:cxn ang="0">
                  <a:pos x="0" y="358"/>
                </a:cxn>
                <a:cxn ang="0">
                  <a:pos x="156" y="358"/>
                </a:cxn>
                <a:cxn ang="0">
                  <a:pos x="156" y="154"/>
                </a:cxn>
                <a:cxn ang="0">
                  <a:pos x="1356" y="154"/>
                </a:cxn>
                <a:cxn ang="0">
                  <a:pos x="1356" y="358"/>
                </a:cxn>
                <a:cxn ang="0">
                  <a:pos x="1515" y="358"/>
                </a:cxn>
                <a:cxn ang="0">
                  <a:pos x="1515" y="358"/>
                </a:cxn>
                <a:cxn ang="0">
                  <a:pos x="1515" y="358"/>
                </a:cxn>
              </a:cxnLst>
              <a:rect l="0" t="0" r="r" b="b"/>
              <a:pathLst>
                <a:path w="1515" h="358">
                  <a:moveTo>
                    <a:pt x="1515" y="358"/>
                  </a:moveTo>
                  <a:lnTo>
                    <a:pt x="1515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56" y="358"/>
                  </a:lnTo>
                  <a:lnTo>
                    <a:pt x="156" y="154"/>
                  </a:lnTo>
                  <a:lnTo>
                    <a:pt x="1356" y="154"/>
                  </a:lnTo>
                  <a:lnTo>
                    <a:pt x="1356" y="358"/>
                  </a:lnTo>
                  <a:lnTo>
                    <a:pt x="1515" y="358"/>
                  </a:lnTo>
                  <a:lnTo>
                    <a:pt x="1515" y="358"/>
                  </a:lnTo>
                  <a:lnTo>
                    <a:pt x="1515" y="3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10" name="Freeform 38"/>
            <p:cNvSpPr>
              <a:spLocks/>
            </p:cNvSpPr>
            <p:nvPr/>
          </p:nvSpPr>
          <p:spPr bwMode="auto">
            <a:xfrm>
              <a:off x="1204" y="1956"/>
              <a:ext cx="1305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151"/>
                </a:cxn>
                <a:cxn ang="0">
                  <a:pos x="0" y="15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5" h="151">
                  <a:moveTo>
                    <a:pt x="0" y="0"/>
                  </a:moveTo>
                  <a:lnTo>
                    <a:pt x="1305" y="0"/>
                  </a:lnTo>
                  <a:lnTo>
                    <a:pt x="1305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11" name="Freeform 39"/>
            <p:cNvSpPr>
              <a:spLocks/>
            </p:cNvSpPr>
            <p:nvPr/>
          </p:nvSpPr>
          <p:spPr bwMode="auto">
            <a:xfrm>
              <a:off x="1204" y="2314"/>
              <a:ext cx="1305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152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5" h="152">
                  <a:moveTo>
                    <a:pt x="0" y="0"/>
                  </a:moveTo>
                  <a:lnTo>
                    <a:pt x="1305" y="0"/>
                  </a:lnTo>
                  <a:lnTo>
                    <a:pt x="1305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12" name="Freeform 40"/>
            <p:cNvSpPr>
              <a:spLocks/>
            </p:cNvSpPr>
            <p:nvPr/>
          </p:nvSpPr>
          <p:spPr bwMode="auto">
            <a:xfrm>
              <a:off x="1829" y="47"/>
              <a:ext cx="102" cy="772"/>
            </a:xfrm>
            <a:custGeom>
              <a:avLst/>
              <a:gdLst/>
              <a:ahLst/>
              <a:cxnLst>
                <a:cxn ang="0">
                  <a:pos x="0" y="772"/>
                </a:cxn>
                <a:cxn ang="0">
                  <a:pos x="0" y="0"/>
                </a:cxn>
                <a:cxn ang="0">
                  <a:pos x="102" y="0"/>
                </a:cxn>
                <a:cxn ang="0">
                  <a:pos x="102" y="772"/>
                </a:cxn>
                <a:cxn ang="0">
                  <a:pos x="0" y="772"/>
                </a:cxn>
                <a:cxn ang="0">
                  <a:pos x="0" y="772"/>
                </a:cxn>
                <a:cxn ang="0">
                  <a:pos x="0" y="772"/>
                </a:cxn>
              </a:cxnLst>
              <a:rect l="0" t="0" r="r" b="b"/>
              <a:pathLst>
                <a:path w="102" h="772">
                  <a:moveTo>
                    <a:pt x="0" y="772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772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0" y="7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13" name="Freeform 41"/>
            <p:cNvSpPr>
              <a:spLocks/>
            </p:cNvSpPr>
            <p:nvPr/>
          </p:nvSpPr>
          <p:spPr bwMode="auto">
            <a:xfrm>
              <a:off x="3979" y="719"/>
              <a:ext cx="2046" cy="1284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307" y="798"/>
                </a:cxn>
                <a:cxn ang="0">
                  <a:pos x="295" y="1078"/>
                </a:cxn>
                <a:cxn ang="0">
                  <a:pos x="388" y="1030"/>
                </a:cxn>
                <a:cxn ang="0">
                  <a:pos x="506" y="824"/>
                </a:cxn>
                <a:cxn ang="0">
                  <a:pos x="915" y="655"/>
                </a:cxn>
                <a:cxn ang="0">
                  <a:pos x="784" y="1284"/>
                </a:cxn>
                <a:cxn ang="0">
                  <a:pos x="977" y="1177"/>
                </a:cxn>
                <a:cxn ang="0">
                  <a:pos x="1226" y="525"/>
                </a:cxn>
                <a:cxn ang="0">
                  <a:pos x="1975" y="197"/>
                </a:cxn>
                <a:cxn ang="0">
                  <a:pos x="2020" y="152"/>
                </a:cxn>
                <a:cxn ang="0">
                  <a:pos x="2043" y="100"/>
                </a:cxn>
                <a:cxn ang="0">
                  <a:pos x="2046" y="64"/>
                </a:cxn>
                <a:cxn ang="0">
                  <a:pos x="2036" y="38"/>
                </a:cxn>
                <a:cxn ang="0">
                  <a:pos x="1967" y="12"/>
                </a:cxn>
                <a:cxn ang="0">
                  <a:pos x="1877" y="0"/>
                </a:cxn>
                <a:cxn ang="0">
                  <a:pos x="1784" y="19"/>
                </a:cxn>
                <a:cxn ang="0">
                  <a:pos x="1138" y="280"/>
                </a:cxn>
                <a:cxn ang="0">
                  <a:pos x="730" y="159"/>
                </a:cxn>
                <a:cxn ang="0">
                  <a:pos x="568" y="183"/>
                </a:cxn>
                <a:cxn ang="0">
                  <a:pos x="863" y="394"/>
                </a:cxn>
                <a:cxn ang="0">
                  <a:pos x="447" y="567"/>
                </a:cxn>
                <a:cxn ang="0">
                  <a:pos x="129" y="458"/>
                </a:cxn>
                <a:cxn ang="0">
                  <a:pos x="0" y="510"/>
                </a:cxn>
                <a:cxn ang="0">
                  <a:pos x="0" y="510"/>
                </a:cxn>
                <a:cxn ang="0">
                  <a:pos x="0" y="510"/>
                </a:cxn>
              </a:cxnLst>
              <a:rect l="0" t="0" r="r" b="b"/>
              <a:pathLst>
                <a:path w="2046" h="1284">
                  <a:moveTo>
                    <a:pt x="0" y="510"/>
                  </a:moveTo>
                  <a:lnTo>
                    <a:pt x="307" y="798"/>
                  </a:lnTo>
                  <a:lnTo>
                    <a:pt x="295" y="1078"/>
                  </a:lnTo>
                  <a:lnTo>
                    <a:pt x="388" y="1030"/>
                  </a:lnTo>
                  <a:lnTo>
                    <a:pt x="506" y="824"/>
                  </a:lnTo>
                  <a:lnTo>
                    <a:pt x="915" y="655"/>
                  </a:lnTo>
                  <a:lnTo>
                    <a:pt x="784" y="1284"/>
                  </a:lnTo>
                  <a:lnTo>
                    <a:pt x="977" y="1177"/>
                  </a:lnTo>
                  <a:lnTo>
                    <a:pt x="1226" y="525"/>
                  </a:lnTo>
                  <a:lnTo>
                    <a:pt x="1975" y="197"/>
                  </a:lnTo>
                  <a:lnTo>
                    <a:pt x="2020" y="152"/>
                  </a:lnTo>
                  <a:lnTo>
                    <a:pt x="2043" y="100"/>
                  </a:lnTo>
                  <a:lnTo>
                    <a:pt x="2046" y="64"/>
                  </a:lnTo>
                  <a:lnTo>
                    <a:pt x="2036" y="38"/>
                  </a:lnTo>
                  <a:lnTo>
                    <a:pt x="1967" y="12"/>
                  </a:lnTo>
                  <a:lnTo>
                    <a:pt x="1877" y="0"/>
                  </a:lnTo>
                  <a:lnTo>
                    <a:pt x="1784" y="19"/>
                  </a:lnTo>
                  <a:lnTo>
                    <a:pt x="1138" y="280"/>
                  </a:lnTo>
                  <a:lnTo>
                    <a:pt x="730" y="159"/>
                  </a:lnTo>
                  <a:lnTo>
                    <a:pt x="568" y="183"/>
                  </a:lnTo>
                  <a:lnTo>
                    <a:pt x="863" y="394"/>
                  </a:lnTo>
                  <a:lnTo>
                    <a:pt x="447" y="567"/>
                  </a:lnTo>
                  <a:lnTo>
                    <a:pt x="129" y="458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3708400" y="3208338"/>
            <a:ext cx="17272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Átrakó  repülőtér</a:t>
            </a:r>
          </a:p>
        </p:txBody>
      </p:sp>
      <p:sp>
        <p:nvSpPr>
          <p:cNvPr id="105515" name="AutoShape 43"/>
          <p:cNvSpPr>
            <a:spLocks noChangeArrowheads="1"/>
          </p:cNvSpPr>
          <p:nvPr/>
        </p:nvSpPr>
        <p:spPr bwMode="auto">
          <a:xfrm rot="-45713009">
            <a:off x="2062163" y="4719638"/>
            <a:ext cx="438150" cy="1968500"/>
          </a:xfrm>
          <a:prstGeom prst="upArrow">
            <a:avLst>
              <a:gd name="adj1" fmla="val 50000"/>
              <a:gd name="adj2" fmla="val 112319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Okmányátvétel a feladótól</a:t>
            </a:r>
          </a:p>
        </p:txBody>
      </p:sp>
      <p:sp>
        <p:nvSpPr>
          <p:cNvPr id="105517" name="AutoShape 45"/>
          <p:cNvSpPr>
            <a:spLocks noChangeArrowheads="1"/>
          </p:cNvSpPr>
          <p:nvPr/>
        </p:nvSpPr>
        <p:spPr bwMode="auto">
          <a:xfrm rot="19016591">
            <a:off x="2181454" y="4232486"/>
            <a:ext cx="611386" cy="2079878"/>
          </a:xfrm>
          <a:prstGeom prst="upArrow">
            <a:avLst>
              <a:gd name="adj1" fmla="val 50000"/>
              <a:gd name="adj2" fmla="val 156431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square" anchor="ctr">
            <a:spAutoFit/>
          </a:bodyPr>
          <a:lstStyle/>
          <a:p>
            <a:pPr marL="342900" indent="-342900"/>
            <a:r>
              <a:rPr lang="hu-H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Áruátvétel a feladótól</a:t>
            </a:r>
          </a:p>
        </p:txBody>
      </p:sp>
      <p:sp>
        <p:nvSpPr>
          <p:cNvPr id="105518" name="AutoShape 46"/>
          <p:cNvSpPr>
            <a:spLocks noChangeArrowheads="1"/>
          </p:cNvSpPr>
          <p:nvPr/>
        </p:nvSpPr>
        <p:spPr bwMode="auto">
          <a:xfrm rot="-5743759">
            <a:off x="2978944" y="2590006"/>
            <a:ext cx="1206500" cy="7572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FWB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És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FFM</a:t>
            </a:r>
          </a:p>
        </p:txBody>
      </p:sp>
      <p:pic>
        <p:nvPicPr>
          <p:cNvPr id="105520" name="Picture 48" descr="j03985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98738"/>
            <a:ext cx="10795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21" name="AutoShape 49"/>
          <p:cNvSpPr>
            <a:spLocks noChangeArrowheads="1"/>
          </p:cNvSpPr>
          <p:nvPr/>
        </p:nvSpPr>
        <p:spPr bwMode="auto">
          <a:xfrm rot="16200000">
            <a:off x="4979194" y="2539206"/>
            <a:ext cx="1206500" cy="7191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FWB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és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FFM</a:t>
            </a:r>
          </a:p>
        </p:txBody>
      </p:sp>
      <p:grpSp>
        <p:nvGrpSpPr>
          <p:cNvPr id="3" name="Group 54"/>
          <p:cNvGrpSpPr>
            <a:grpSpLocks noChangeAspect="1"/>
          </p:cNvGrpSpPr>
          <p:nvPr/>
        </p:nvGrpSpPr>
        <p:grpSpPr bwMode="auto">
          <a:xfrm>
            <a:off x="7740650" y="3144838"/>
            <a:ext cx="1295400" cy="571500"/>
            <a:chOff x="0" y="0"/>
            <a:chExt cx="7215" cy="4635"/>
          </a:xfrm>
        </p:grpSpPr>
        <p:sp>
          <p:nvSpPr>
            <p:cNvPr id="105527" name="AutoShape 5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215" cy="46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28" name="Freeform 56"/>
            <p:cNvSpPr>
              <a:spLocks/>
            </p:cNvSpPr>
            <p:nvPr/>
          </p:nvSpPr>
          <p:spPr bwMode="auto">
            <a:xfrm>
              <a:off x="1190" y="871"/>
              <a:ext cx="1323" cy="2250"/>
            </a:xfrm>
            <a:custGeom>
              <a:avLst/>
              <a:gdLst/>
              <a:ahLst/>
              <a:cxnLst>
                <a:cxn ang="0">
                  <a:pos x="0" y="2250"/>
                </a:cxn>
                <a:cxn ang="0">
                  <a:pos x="0" y="805"/>
                </a:cxn>
                <a:cxn ang="0">
                  <a:pos x="418" y="805"/>
                </a:cxn>
                <a:cxn ang="0">
                  <a:pos x="0" y="252"/>
                </a:cxn>
                <a:cxn ang="0">
                  <a:pos x="0" y="0"/>
                </a:cxn>
                <a:cxn ang="0">
                  <a:pos x="1323" y="0"/>
                </a:cxn>
                <a:cxn ang="0">
                  <a:pos x="1323" y="252"/>
                </a:cxn>
                <a:cxn ang="0">
                  <a:pos x="922" y="805"/>
                </a:cxn>
                <a:cxn ang="0">
                  <a:pos x="1323" y="805"/>
                </a:cxn>
                <a:cxn ang="0">
                  <a:pos x="1323" y="2250"/>
                </a:cxn>
                <a:cxn ang="0">
                  <a:pos x="0" y="2250"/>
                </a:cxn>
                <a:cxn ang="0">
                  <a:pos x="0" y="2250"/>
                </a:cxn>
                <a:cxn ang="0">
                  <a:pos x="0" y="2250"/>
                </a:cxn>
              </a:cxnLst>
              <a:rect l="0" t="0" r="r" b="b"/>
              <a:pathLst>
                <a:path w="1323" h="2250">
                  <a:moveTo>
                    <a:pt x="0" y="2250"/>
                  </a:moveTo>
                  <a:lnTo>
                    <a:pt x="0" y="805"/>
                  </a:lnTo>
                  <a:lnTo>
                    <a:pt x="418" y="80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52"/>
                  </a:lnTo>
                  <a:lnTo>
                    <a:pt x="922" y="805"/>
                  </a:lnTo>
                  <a:lnTo>
                    <a:pt x="1323" y="805"/>
                  </a:lnTo>
                  <a:lnTo>
                    <a:pt x="1323" y="2250"/>
                  </a:lnTo>
                  <a:lnTo>
                    <a:pt x="0" y="2250"/>
                  </a:lnTo>
                  <a:lnTo>
                    <a:pt x="0" y="2250"/>
                  </a:lnTo>
                  <a:lnTo>
                    <a:pt x="0" y="2250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29" name="Freeform 57"/>
            <p:cNvSpPr>
              <a:spLocks/>
            </p:cNvSpPr>
            <p:nvPr/>
          </p:nvSpPr>
          <p:spPr bwMode="auto">
            <a:xfrm>
              <a:off x="4210" y="2822"/>
              <a:ext cx="1717" cy="299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0"/>
                </a:cxn>
                <a:cxn ang="0">
                  <a:pos x="1717" y="0"/>
                </a:cxn>
                <a:cxn ang="0">
                  <a:pos x="1717" y="299"/>
                </a:cxn>
                <a:cxn ang="0">
                  <a:pos x="0" y="299"/>
                </a:cxn>
                <a:cxn ang="0">
                  <a:pos x="0" y="299"/>
                </a:cxn>
                <a:cxn ang="0">
                  <a:pos x="0" y="299"/>
                </a:cxn>
              </a:cxnLst>
              <a:rect l="0" t="0" r="r" b="b"/>
              <a:pathLst>
                <a:path w="1717" h="299">
                  <a:moveTo>
                    <a:pt x="0" y="299"/>
                  </a:moveTo>
                  <a:lnTo>
                    <a:pt x="0" y="0"/>
                  </a:lnTo>
                  <a:lnTo>
                    <a:pt x="1717" y="0"/>
                  </a:lnTo>
                  <a:lnTo>
                    <a:pt x="1717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0" name="Freeform 58"/>
            <p:cNvSpPr>
              <a:spLocks/>
            </p:cNvSpPr>
            <p:nvPr/>
          </p:nvSpPr>
          <p:spPr bwMode="auto">
            <a:xfrm>
              <a:off x="430" y="3171"/>
              <a:ext cx="6248" cy="1329"/>
            </a:xfrm>
            <a:custGeom>
              <a:avLst/>
              <a:gdLst/>
              <a:ahLst/>
              <a:cxnLst>
                <a:cxn ang="0">
                  <a:pos x="0" y="1329"/>
                </a:cxn>
                <a:cxn ang="0">
                  <a:pos x="0" y="0"/>
                </a:cxn>
                <a:cxn ang="0">
                  <a:pos x="6248" y="0"/>
                </a:cxn>
                <a:cxn ang="0">
                  <a:pos x="6248" y="1329"/>
                </a:cxn>
                <a:cxn ang="0">
                  <a:pos x="0" y="1329"/>
                </a:cxn>
                <a:cxn ang="0">
                  <a:pos x="0" y="1329"/>
                </a:cxn>
                <a:cxn ang="0">
                  <a:pos x="0" y="1329"/>
                </a:cxn>
              </a:cxnLst>
              <a:rect l="0" t="0" r="r" b="b"/>
              <a:pathLst>
                <a:path w="6248" h="1329">
                  <a:moveTo>
                    <a:pt x="0" y="1329"/>
                  </a:moveTo>
                  <a:lnTo>
                    <a:pt x="0" y="0"/>
                  </a:lnTo>
                  <a:lnTo>
                    <a:pt x="6248" y="0"/>
                  </a:lnTo>
                  <a:lnTo>
                    <a:pt x="6248" y="1329"/>
                  </a:lnTo>
                  <a:lnTo>
                    <a:pt x="0" y="1329"/>
                  </a:lnTo>
                  <a:lnTo>
                    <a:pt x="0" y="1329"/>
                  </a:lnTo>
                  <a:lnTo>
                    <a:pt x="0" y="1329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1" name="Freeform 59"/>
            <p:cNvSpPr>
              <a:spLocks/>
            </p:cNvSpPr>
            <p:nvPr/>
          </p:nvSpPr>
          <p:spPr bwMode="auto">
            <a:xfrm>
              <a:off x="366" y="3088"/>
              <a:ext cx="6381" cy="1393"/>
            </a:xfrm>
            <a:custGeom>
              <a:avLst/>
              <a:gdLst/>
              <a:ahLst/>
              <a:cxnLst>
                <a:cxn ang="0">
                  <a:pos x="0" y="1393"/>
                </a:cxn>
                <a:cxn ang="0">
                  <a:pos x="0" y="0"/>
                </a:cxn>
                <a:cxn ang="0">
                  <a:pos x="6381" y="0"/>
                </a:cxn>
                <a:cxn ang="0">
                  <a:pos x="6381" y="1393"/>
                </a:cxn>
                <a:cxn ang="0">
                  <a:pos x="6227" y="1393"/>
                </a:cxn>
                <a:cxn ang="0">
                  <a:pos x="6227" y="156"/>
                </a:cxn>
                <a:cxn ang="0">
                  <a:pos x="157" y="156"/>
                </a:cxn>
                <a:cxn ang="0">
                  <a:pos x="157" y="1393"/>
                </a:cxn>
                <a:cxn ang="0">
                  <a:pos x="0" y="1393"/>
                </a:cxn>
                <a:cxn ang="0">
                  <a:pos x="0" y="1393"/>
                </a:cxn>
                <a:cxn ang="0">
                  <a:pos x="0" y="1393"/>
                </a:cxn>
              </a:cxnLst>
              <a:rect l="0" t="0" r="r" b="b"/>
              <a:pathLst>
                <a:path w="6381" h="1393">
                  <a:moveTo>
                    <a:pt x="0" y="1393"/>
                  </a:moveTo>
                  <a:lnTo>
                    <a:pt x="0" y="0"/>
                  </a:lnTo>
                  <a:lnTo>
                    <a:pt x="6381" y="0"/>
                  </a:lnTo>
                  <a:lnTo>
                    <a:pt x="6381" y="1393"/>
                  </a:lnTo>
                  <a:lnTo>
                    <a:pt x="6227" y="1393"/>
                  </a:lnTo>
                  <a:lnTo>
                    <a:pt x="6227" y="156"/>
                  </a:lnTo>
                  <a:lnTo>
                    <a:pt x="157" y="156"/>
                  </a:lnTo>
                  <a:lnTo>
                    <a:pt x="157" y="1393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2" name="Freeform 60"/>
            <p:cNvSpPr>
              <a:spLocks/>
            </p:cNvSpPr>
            <p:nvPr/>
          </p:nvSpPr>
          <p:spPr bwMode="auto">
            <a:xfrm>
              <a:off x="0" y="3814"/>
              <a:ext cx="7167" cy="774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7167" y="774"/>
                </a:cxn>
                <a:cxn ang="0">
                  <a:pos x="7167" y="617"/>
                </a:cxn>
                <a:cxn ang="0">
                  <a:pos x="5649" y="617"/>
                </a:cxn>
                <a:cxn ang="0">
                  <a:pos x="5649" y="0"/>
                </a:cxn>
                <a:cxn ang="0">
                  <a:pos x="5129" y="0"/>
                </a:cxn>
                <a:cxn ang="0">
                  <a:pos x="5129" y="617"/>
                </a:cxn>
                <a:cxn ang="0">
                  <a:pos x="0" y="617"/>
                </a:cxn>
                <a:cxn ang="0">
                  <a:pos x="0" y="774"/>
                </a:cxn>
                <a:cxn ang="0">
                  <a:pos x="0" y="774"/>
                </a:cxn>
                <a:cxn ang="0">
                  <a:pos x="0" y="774"/>
                </a:cxn>
              </a:cxnLst>
              <a:rect l="0" t="0" r="r" b="b"/>
              <a:pathLst>
                <a:path w="7167" h="774">
                  <a:moveTo>
                    <a:pt x="0" y="774"/>
                  </a:moveTo>
                  <a:lnTo>
                    <a:pt x="7167" y="774"/>
                  </a:lnTo>
                  <a:lnTo>
                    <a:pt x="7167" y="617"/>
                  </a:lnTo>
                  <a:lnTo>
                    <a:pt x="5649" y="617"/>
                  </a:lnTo>
                  <a:lnTo>
                    <a:pt x="5649" y="0"/>
                  </a:lnTo>
                  <a:lnTo>
                    <a:pt x="5129" y="0"/>
                  </a:lnTo>
                  <a:lnTo>
                    <a:pt x="5129" y="617"/>
                  </a:lnTo>
                  <a:lnTo>
                    <a:pt x="0" y="61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3" name="Freeform 61"/>
            <p:cNvSpPr>
              <a:spLocks/>
            </p:cNvSpPr>
            <p:nvPr/>
          </p:nvSpPr>
          <p:spPr bwMode="auto">
            <a:xfrm>
              <a:off x="736" y="3446"/>
              <a:ext cx="1248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48" y="157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8" h="157">
                  <a:moveTo>
                    <a:pt x="0" y="0"/>
                  </a:moveTo>
                  <a:lnTo>
                    <a:pt x="0" y="157"/>
                  </a:lnTo>
                  <a:lnTo>
                    <a:pt x="1248" y="157"/>
                  </a:lnTo>
                  <a:lnTo>
                    <a:pt x="1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4" name="Freeform 62"/>
            <p:cNvSpPr>
              <a:spLocks/>
            </p:cNvSpPr>
            <p:nvPr/>
          </p:nvSpPr>
          <p:spPr bwMode="auto">
            <a:xfrm>
              <a:off x="2198" y="3446"/>
              <a:ext cx="1249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49" y="157"/>
                </a:cxn>
                <a:cxn ang="0">
                  <a:pos x="124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9" h="157">
                  <a:moveTo>
                    <a:pt x="0" y="0"/>
                  </a:moveTo>
                  <a:lnTo>
                    <a:pt x="0" y="157"/>
                  </a:lnTo>
                  <a:lnTo>
                    <a:pt x="1249" y="157"/>
                  </a:lnTo>
                  <a:lnTo>
                    <a:pt x="12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5" name="Freeform 63"/>
            <p:cNvSpPr>
              <a:spLocks/>
            </p:cNvSpPr>
            <p:nvPr/>
          </p:nvSpPr>
          <p:spPr bwMode="auto">
            <a:xfrm>
              <a:off x="3663" y="3446"/>
              <a:ext cx="1255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55" y="157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157">
                  <a:moveTo>
                    <a:pt x="0" y="0"/>
                  </a:moveTo>
                  <a:lnTo>
                    <a:pt x="0" y="157"/>
                  </a:lnTo>
                  <a:lnTo>
                    <a:pt x="1255" y="157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6" name="Freeform 64"/>
            <p:cNvSpPr>
              <a:spLocks/>
            </p:cNvSpPr>
            <p:nvPr/>
          </p:nvSpPr>
          <p:spPr bwMode="auto">
            <a:xfrm>
              <a:off x="5863" y="3814"/>
              <a:ext cx="521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521" y="415"/>
                </a:cxn>
                <a:cxn ang="0">
                  <a:pos x="52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1" h="415">
                  <a:moveTo>
                    <a:pt x="0" y="0"/>
                  </a:moveTo>
                  <a:lnTo>
                    <a:pt x="0" y="415"/>
                  </a:lnTo>
                  <a:lnTo>
                    <a:pt x="521" y="415"/>
                  </a:lnTo>
                  <a:lnTo>
                    <a:pt x="5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7" name="Freeform 65"/>
            <p:cNvSpPr>
              <a:spLocks/>
            </p:cNvSpPr>
            <p:nvPr/>
          </p:nvSpPr>
          <p:spPr bwMode="auto">
            <a:xfrm>
              <a:off x="736" y="3814"/>
              <a:ext cx="1248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48" y="415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8" h="415">
                  <a:moveTo>
                    <a:pt x="0" y="0"/>
                  </a:moveTo>
                  <a:lnTo>
                    <a:pt x="0" y="415"/>
                  </a:lnTo>
                  <a:lnTo>
                    <a:pt x="1248" y="415"/>
                  </a:lnTo>
                  <a:lnTo>
                    <a:pt x="1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8" name="Freeform 66"/>
            <p:cNvSpPr>
              <a:spLocks/>
            </p:cNvSpPr>
            <p:nvPr/>
          </p:nvSpPr>
          <p:spPr bwMode="auto">
            <a:xfrm>
              <a:off x="2198" y="3814"/>
              <a:ext cx="1249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49" y="415"/>
                </a:cxn>
                <a:cxn ang="0">
                  <a:pos x="124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9" h="415">
                  <a:moveTo>
                    <a:pt x="0" y="0"/>
                  </a:moveTo>
                  <a:lnTo>
                    <a:pt x="0" y="415"/>
                  </a:lnTo>
                  <a:lnTo>
                    <a:pt x="1249" y="415"/>
                  </a:lnTo>
                  <a:lnTo>
                    <a:pt x="12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39" name="Freeform 67"/>
            <p:cNvSpPr>
              <a:spLocks/>
            </p:cNvSpPr>
            <p:nvPr/>
          </p:nvSpPr>
          <p:spPr bwMode="auto">
            <a:xfrm>
              <a:off x="3663" y="3814"/>
              <a:ext cx="1255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55" y="415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415">
                  <a:moveTo>
                    <a:pt x="0" y="0"/>
                  </a:moveTo>
                  <a:lnTo>
                    <a:pt x="0" y="415"/>
                  </a:lnTo>
                  <a:lnTo>
                    <a:pt x="1255" y="415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0" name="Freeform 68"/>
            <p:cNvSpPr>
              <a:spLocks/>
            </p:cNvSpPr>
            <p:nvPr/>
          </p:nvSpPr>
          <p:spPr bwMode="auto">
            <a:xfrm>
              <a:off x="5129" y="3446"/>
              <a:ext cx="1255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1"/>
                </a:cxn>
                <a:cxn ang="0">
                  <a:pos x="1255" y="161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161">
                  <a:moveTo>
                    <a:pt x="0" y="0"/>
                  </a:moveTo>
                  <a:lnTo>
                    <a:pt x="0" y="161"/>
                  </a:lnTo>
                  <a:lnTo>
                    <a:pt x="1255" y="161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1" name="Freeform 69"/>
            <p:cNvSpPr>
              <a:spLocks/>
            </p:cNvSpPr>
            <p:nvPr/>
          </p:nvSpPr>
          <p:spPr bwMode="auto">
            <a:xfrm>
              <a:off x="4134" y="2729"/>
              <a:ext cx="1881" cy="359"/>
            </a:xfrm>
            <a:custGeom>
              <a:avLst/>
              <a:gdLst/>
              <a:ahLst/>
              <a:cxnLst>
                <a:cxn ang="0">
                  <a:pos x="0" y="359"/>
                </a:cxn>
                <a:cxn ang="0">
                  <a:pos x="0" y="0"/>
                </a:cxn>
                <a:cxn ang="0">
                  <a:pos x="1881" y="0"/>
                </a:cxn>
                <a:cxn ang="0">
                  <a:pos x="1881" y="359"/>
                </a:cxn>
                <a:cxn ang="0">
                  <a:pos x="1722" y="359"/>
                </a:cxn>
                <a:cxn ang="0">
                  <a:pos x="1722" y="152"/>
                </a:cxn>
                <a:cxn ang="0">
                  <a:pos x="157" y="152"/>
                </a:cxn>
                <a:cxn ang="0">
                  <a:pos x="157" y="359"/>
                </a:cxn>
                <a:cxn ang="0">
                  <a:pos x="0" y="359"/>
                </a:cxn>
                <a:cxn ang="0">
                  <a:pos x="0" y="359"/>
                </a:cxn>
                <a:cxn ang="0">
                  <a:pos x="0" y="359"/>
                </a:cxn>
              </a:cxnLst>
              <a:rect l="0" t="0" r="r" b="b"/>
              <a:pathLst>
                <a:path w="1881" h="359">
                  <a:moveTo>
                    <a:pt x="0" y="359"/>
                  </a:moveTo>
                  <a:lnTo>
                    <a:pt x="0" y="0"/>
                  </a:lnTo>
                  <a:lnTo>
                    <a:pt x="1881" y="0"/>
                  </a:lnTo>
                  <a:lnTo>
                    <a:pt x="1881" y="359"/>
                  </a:lnTo>
                  <a:lnTo>
                    <a:pt x="1722" y="359"/>
                  </a:lnTo>
                  <a:lnTo>
                    <a:pt x="1722" y="152"/>
                  </a:lnTo>
                  <a:lnTo>
                    <a:pt x="157" y="152"/>
                  </a:lnTo>
                  <a:lnTo>
                    <a:pt x="157" y="359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2" name="Freeform 70"/>
            <p:cNvSpPr>
              <a:spLocks/>
            </p:cNvSpPr>
            <p:nvPr/>
          </p:nvSpPr>
          <p:spPr bwMode="auto">
            <a:xfrm>
              <a:off x="1098" y="1592"/>
              <a:ext cx="1515" cy="1550"/>
            </a:xfrm>
            <a:custGeom>
              <a:avLst/>
              <a:gdLst/>
              <a:ahLst/>
              <a:cxnLst>
                <a:cxn ang="0">
                  <a:pos x="0" y="1550"/>
                </a:cxn>
                <a:cxn ang="0">
                  <a:pos x="0" y="0"/>
                </a:cxn>
                <a:cxn ang="0">
                  <a:pos x="1515" y="0"/>
                </a:cxn>
                <a:cxn ang="0">
                  <a:pos x="1515" y="1550"/>
                </a:cxn>
                <a:cxn ang="0">
                  <a:pos x="1356" y="1550"/>
                </a:cxn>
                <a:cxn ang="0">
                  <a:pos x="1356" y="155"/>
                </a:cxn>
                <a:cxn ang="0">
                  <a:pos x="156" y="155"/>
                </a:cxn>
                <a:cxn ang="0">
                  <a:pos x="156" y="1550"/>
                </a:cxn>
                <a:cxn ang="0">
                  <a:pos x="0" y="1550"/>
                </a:cxn>
                <a:cxn ang="0">
                  <a:pos x="0" y="1550"/>
                </a:cxn>
                <a:cxn ang="0">
                  <a:pos x="0" y="1550"/>
                </a:cxn>
              </a:cxnLst>
              <a:rect l="0" t="0" r="r" b="b"/>
              <a:pathLst>
                <a:path w="1515" h="1550">
                  <a:moveTo>
                    <a:pt x="0" y="1550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1550"/>
                  </a:lnTo>
                  <a:lnTo>
                    <a:pt x="1356" y="1550"/>
                  </a:lnTo>
                  <a:lnTo>
                    <a:pt x="1356" y="155"/>
                  </a:lnTo>
                  <a:lnTo>
                    <a:pt x="156" y="155"/>
                  </a:lnTo>
                  <a:lnTo>
                    <a:pt x="156" y="1550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0" y="15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3" name="Freeform 71"/>
            <p:cNvSpPr>
              <a:spLocks/>
            </p:cNvSpPr>
            <p:nvPr/>
          </p:nvSpPr>
          <p:spPr bwMode="auto">
            <a:xfrm>
              <a:off x="1098" y="1127"/>
              <a:ext cx="1515" cy="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" y="465"/>
                </a:cxn>
                <a:cxn ang="0">
                  <a:pos x="1149" y="465"/>
                </a:cxn>
                <a:cxn ang="0">
                  <a:pos x="151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5" h="465">
                  <a:moveTo>
                    <a:pt x="0" y="0"/>
                  </a:moveTo>
                  <a:lnTo>
                    <a:pt x="365" y="465"/>
                  </a:lnTo>
                  <a:lnTo>
                    <a:pt x="1149" y="465"/>
                  </a:lnTo>
                  <a:lnTo>
                    <a:pt x="15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4" name="Freeform 72"/>
            <p:cNvSpPr>
              <a:spLocks/>
            </p:cNvSpPr>
            <p:nvPr/>
          </p:nvSpPr>
          <p:spPr bwMode="auto">
            <a:xfrm>
              <a:off x="1098" y="769"/>
              <a:ext cx="1515" cy="358"/>
            </a:xfrm>
            <a:custGeom>
              <a:avLst/>
              <a:gdLst/>
              <a:ahLst/>
              <a:cxnLst>
                <a:cxn ang="0">
                  <a:pos x="1515" y="358"/>
                </a:cxn>
                <a:cxn ang="0">
                  <a:pos x="1515" y="0"/>
                </a:cxn>
                <a:cxn ang="0">
                  <a:pos x="0" y="0"/>
                </a:cxn>
                <a:cxn ang="0">
                  <a:pos x="0" y="358"/>
                </a:cxn>
                <a:cxn ang="0">
                  <a:pos x="156" y="358"/>
                </a:cxn>
                <a:cxn ang="0">
                  <a:pos x="156" y="154"/>
                </a:cxn>
                <a:cxn ang="0">
                  <a:pos x="1356" y="154"/>
                </a:cxn>
                <a:cxn ang="0">
                  <a:pos x="1356" y="358"/>
                </a:cxn>
                <a:cxn ang="0">
                  <a:pos x="1515" y="358"/>
                </a:cxn>
                <a:cxn ang="0">
                  <a:pos x="1515" y="358"/>
                </a:cxn>
                <a:cxn ang="0">
                  <a:pos x="1515" y="358"/>
                </a:cxn>
              </a:cxnLst>
              <a:rect l="0" t="0" r="r" b="b"/>
              <a:pathLst>
                <a:path w="1515" h="358">
                  <a:moveTo>
                    <a:pt x="1515" y="358"/>
                  </a:moveTo>
                  <a:lnTo>
                    <a:pt x="1515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56" y="358"/>
                  </a:lnTo>
                  <a:lnTo>
                    <a:pt x="156" y="154"/>
                  </a:lnTo>
                  <a:lnTo>
                    <a:pt x="1356" y="154"/>
                  </a:lnTo>
                  <a:lnTo>
                    <a:pt x="1356" y="358"/>
                  </a:lnTo>
                  <a:lnTo>
                    <a:pt x="1515" y="358"/>
                  </a:lnTo>
                  <a:lnTo>
                    <a:pt x="1515" y="358"/>
                  </a:lnTo>
                  <a:lnTo>
                    <a:pt x="1515" y="3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5" name="Freeform 73"/>
            <p:cNvSpPr>
              <a:spLocks/>
            </p:cNvSpPr>
            <p:nvPr/>
          </p:nvSpPr>
          <p:spPr bwMode="auto">
            <a:xfrm>
              <a:off x="1204" y="1956"/>
              <a:ext cx="1305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151"/>
                </a:cxn>
                <a:cxn ang="0">
                  <a:pos x="0" y="15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5" h="151">
                  <a:moveTo>
                    <a:pt x="0" y="0"/>
                  </a:moveTo>
                  <a:lnTo>
                    <a:pt x="1305" y="0"/>
                  </a:lnTo>
                  <a:lnTo>
                    <a:pt x="1305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6" name="Freeform 74"/>
            <p:cNvSpPr>
              <a:spLocks/>
            </p:cNvSpPr>
            <p:nvPr/>
          </p:nvSpPr>
          <p:spPr bwMode="auto">
            <a:xfrm>
              <a:off x="1204" y="2314"/>
              <a:ext cx="1305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152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5" h="152">
                  <a:moveTo>
                    <a:pt x="0" y="0"/>
                  </a:moveTo>
                  <a:lnTo>
                    <a:pt x="1305" y="0"/>
                  </a:lnTo>
                  <a:lnTo>
                    <a:pt x="1305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7" name="Freeform 75"/>
            <p:cNvSpPr>
              <a:spLocks/>
            </p:cNvSpPr>
            <p:nvPr/>
          </p:nvSpPr>
          <p:spPr bwMode="auto">
            <a:xfrm>
              <a:off x="1829" y="47"/>
              <a:ext cx="102" cy="772"/>
            </a:xfrm>
            <a:custGeom>
              <a:avLst/>
              <a:gdLst/>
              <a:ahLst/>
              <a:cxnLst>
                <a:cxn ang="0">
                  <a:pos x="0" y="772"/>
                </a:cxn>
                <a:cxn ang="0">
                  <a:pos x="0" y="0"/>
                </a:cxn>
                <a:cxn ang="0">
                  <a:pos x="102" y="0"/>
                </a:cxn>
                <a:cxn ang="0">
                  <a:pos x="102" y="772"/>
                </a:cxn>
                <a:cxn ang="0">
                  <a:pos x="0" y="772"/>
                </a:cxn>
                <a:cxn ang="0">
                  <a:pos x="0" y="772"/>
                </a:cxn>
                <a:cxn ang="0">
                  <a:pos x="0" y="772"/>
                </a:cxn>
              </a:cxnLst>
              <a:rect l="0" t="0" r="r" b="b"/>
              <a:pathLst>
                <a:path w="102" h="772">
                  <a:moveTo>
                    <a:pt x="0" y="772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772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0" y="7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48" name="Freeform 76"/>
            <p:cNvSpPr>
              <a:spLocks/>
            </p:cNvSpPr>
            <p:nvPr/>
          </p:nvSpPr>
          <p:spPr bwMode="auto">
            <a:xfrm>
              <a:off x="3979" y="719"/>
              <a:ext cx="2046" cy="1284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307" y="798"/>
                </a:cxn>
                <a:cxn ang="0">
                  <a:pos x="295" y="1078"/>
                </a:cxn>
                <a:cxn ang="0">
                  <a:pos x="388" y="1030"/>
                </a:cxn>
                <a:cxn ang="0">
                  <a:pos x="506" y="824"/>
                </a:cxn>
                <a:cxn ang="0">
                  <a:pos x="915" y="655"/>
                </a:cxn>
                <a:cxn ang="0">
                  <a:pos x="784" y="1284"/>
                </a:cxn>
                <a:cxn ang="0">
                  <a:pos x="977" y="1177"/>
                </a:cxn>
                <a:cxn ang="0">
                  <a:pos x="1226" y="525"/>
                </a:cxn>
                <a:cxn ang="0">
                  <a:pos x="1975" y="197"/>
                </a:cxn>
                <a:cxn ang="0">
                  <a:pos x="2020" y="152"/>
                </a:cxn>
                <a:cxn ang="0">
                  <a:pos x="2043" y="100"/>
                </a:cxn>
                <a:cxn ang="0">
                  <a:pos x="2046" y="64"/>
                </a:cxn>
                <a:cxn ang="0">
                  <a:pos x="2036" y="38"/>
                </a:cxn>
                <a:cxn ang="0">
                  <a:pos x="1967" y="12"/>
                </a:cxn>
                <a:cxn ang="0">
                  <a:pos x="1877" y="0"/>
                </a:cxn>
                <a:cxn ang="0">
                  <a:pos x="1784" y="19"/>
                </a:cxn>
                <a:cxn ang="0">
                  <a:pos x="1138" y="280"/>
                </a:cxn>
                <a:cxn ang="0">
                  <a:pos x="730" y="159"/>
                </a:cxn>
                <a:cxn ang="0">
                  <a:pos x="568" y="183"/>
                </a:cxn>
                <a:cxn ang="0">
                  <a:pos x="863" y="394"/>
                </a:cxn>
                <a:cxn ang="0">
                  <a:pos x="447" y="567"/>
                </a:cxn>
                <a:cxn ang="0">
                  <a:pos x="129" y="458"/>
                </a:cxn>
                <a:cxn ang="0">
                  <a:pos x="0" y="510"/>
                </a:cxn>
                <a:cxn ang="0">
                  <a:pos x="0" y="510"/>
                </a:cxn>
                <a:cxn ang="0">
                  <a:pos x="0" y="510"/>
                </a:cxn>
              </a:cxnLst>
              <a:rect l="0" t="0" r="r" b="b"/>
              <a:pathLst>
                <a:path w="2046" h="1284">
                  <a:moveTo>
                    <a:pt x="0" y="510"/>
                  </a:moveTo>
                  <a:lnTo>
                    <a:pt x="307" y="798"/>
                  </a:lnTo>
                  <a:lnTo>
                    <a:pt x="295" y="1078"/>
                  </a:lnTo>
                  <a:lnTo>
                    <a:pt x="388" y="1030"/>
                  </a:lnTo>
                  <a:lnTo>
                    <a:pt x="506" y="824"/>
                  </a:lnTo>
                  <a:lnTo>
                    <a:pt x="915" y="655"/>
                  </a:lnTo>
                  <a:lnTo>
                    <a:pt x="784" y="1284"/>
                  </a:lnTo>
                  <a:lnTo>
                    <a:pt x="977" y="1177"/>
                  </a:lnTo>
                  <a:lnTo>
                    <a:pt x="1226" y="525"/>
                  </a:lnTo>
                  <a:lnTo>
                    <a:pt x="1975" y="197"/>
                  </a:lnTo>
                  <a:lnTo>
                    <a:pt x="2020" y="152"/>
                  </a:lnTo>
                  <a:lnTo>
                    <a:pt x="2043" y="100"/>
                  </a:lnTo>
                  <a:lnTo>
                    <a:pt x="2046" y="64"/>
                  </a:lnTo>
                  <a:lnTo>
                    <a:pt x="2036" y="38"/>
                  </a:lnTo>
                  <a:lnTo>
                    <a:pt x="1967" y="12"/>
                  </a:lnTo>
                  <a:lnTo>
                    <a:pt x="1877" y="0"/>
                  </a:lnTo>
                  <a:lnTo>
                    <a:pt x="1784" y="19"/>
                  </a:lnTo>
                  <a:lnTo>
                    <a:pt x="1138" y="280"/>
                  </a:lnTo>
                  <a:lnTo>
                    <a:pt x="730" y="159"/>
                  </a:lnTo>
                  <a:lnTo>
                    <a:pt x="568" y="183"/>
                  </a:lnTo>
                  <a:lnTo>
                    <a:pt x="863" y="394"/>
                  </a:lnTo>
                  <a:lnTo>
                    <a:pt x="447" y="567"/>
                  </a:lnTo>
                  <a:lnTo>
                    <a:pt x="129" y="458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5549" name="Text Box 77"/>
          <p:cNvSpPr txBox="1">
            <a:spLocks noChangeArrowheads="1"/>
          </p:cNvSpPr>
          <p:nvPr/>
        </p:nvSpPr>
        <p:spPr bwMode="auto">
          <a:xfrm>
            <a:off x="7667625" y="2855913"/>
            <a:ext cx="14763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Célállomás  repülőtér</a:t>
            </a:r>
          </a:p>
        </p:txBody>
      </p:sp>
      <p:sp>
        <p:nvSpPr>
          <p:cNvPr id="105550" name="AutoShape 78"/>
          <p:cNvSpPr>
            <a:spLocks noChangeArrowheads="1"/>
          </p:cNvSpPr>
          <p:nvPr/>
        </p:nvSpPr>
        <p:spPr bwMode="auto">
          <a:xfrm rot="-4164868">
            <a:off x="6781007" y="2656681"/>
            <a:ext cx="1206500" cy="7191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FWB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és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FFM</a:t>
            </a:r>
          </a:p>
        </p:txBody>
      </p:sp>
      <p:sp>
        <p:nvSpPr>
          <p:cNvPr id="105552" name="AutoShape 80"/>
          <p:cNvSpPr>
            <a:spLocks noChangeArrowheads="1"/>
          </p:cNvSpPr>
          <p:nvPr/>
        </p:nvSpPr>
        <p:spPr bwMode="auto">
          <a:xfrm rot="5400000">
            <a:off x="6934994" y="4631532"/>
            <a:ext cx="2116137" cy="654050"/>
          </a:xfrm>
          <a:prstGeom prst="rightArrow">
            <a:avLst>
              <a:gd name="adj1" fmla="val 50000"/>
              <a:gd name="adj2" fmla="val 80886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hu-H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Áru</a:t>
            </a:r>
          </a:p>
          <a:p>
            <a:pPr marL="342900" indent="-342900"/>
            <a:r>
              <a:rPr lang="hu-H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kiszolgálása a címzettnek</a:t>
            </a:r>
          </a:p>
        </p:txBody>
      </p:sp>
      <p:sp>
        <p:nvSpPr>
          <p:cNvPr id="105553" name="AutoShape 81"/>
          <p:cNvSpPr>
            <a:spLocks noChangeArrowheads="1"/>
          </p:cNvSpPr>
          <p:nvPr/>
        </p:nvSpPr>
        <p:spPr bwMode="auto">
          <a:xfrm rot="5400000">
            <a:off x="7512050" y="4630738"/>
            <a:ext cx="2114550" cy="654050"/>
          </a:xfrm>
          <a:prstGeom prst="rightArrow">
            <a:avLst>
              <a:gd name="adj1" fmla="val 50000"/>
              <a:gd name="adj2" fmla="val 80825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hu-HU" sz="1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Okmányok </a:t>
            </a:r>
          </a:p>
          <a:p>
            <a:pPr marL="342900" indent="-342900"/>
            <a:r>
              <a:rPr lang="hu-HU" sz="1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Átadása a címzettnek</a:t>
            </a:r>
          </a:p>
        </p:txBody>
      </p:sp>
      <p:sp>
        <p:nvSpPr>
          <p:cNvPr id="105554" name="Text Box 82"/>
          <p:cNvSpPr txBox="1">
            <a:spLocks noChangeArrowheads="1"/>
          </p:cNvSpPr>
          <p:nvPr/>
        </p:nvSpPr>
        <p:spPr bwMode="auto">
          <a:xfrm>
            <a:off x="5580063" y="3175000"/>
            <a:ext cx="1749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Utolsó fuvarozó cargo rendszere</a:t>
            </a:r>
          </a:p>
        </p:txBody>
      </p:sp>
      <p:sp>
        <p:nvSpPr>
          <p:cNvPr id="105555" name="AutoShape 83"/>
          <p:cNvSpPr>
            <a:spLocks noChangeArrowheads="1"/>
          </p:cNvSpPr>
          <p:nvPr/>
        </p:nvSpPr>
        <p:spPr bwMode="auto">
          <a:xfrm rot="6604281">
            <a:off x="7296944" y="1705769"/>
            <a:ext cx="517525" cy="1214437"/>
          </a:xfrm>
          <a:prstGeom prst="curvedRightArrow">
            <a:avLst>
              <a:gd name="adj1" fmla="val 46932"/>
              <a:gd name="adj2" fmla="val 93865"/>
              <a:gd name="adj3" fmla="val 33333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</a:t>
            </a:r>
          </a:p>
        </p:txBody>
      </p:sp>
      <p:sp>
        <p:nvSpPr>
          <p:cNvPr id="105556" name="AutoShape 84"/>
          <p:cNvSpPr>
            <a:spLocks noChangeArrowheads="1"/>
          </p:cNvSpPr>
          <p:nvPr/>
        </p:nvSpPr>
        <p:spPr bwMode="auto">
          <a:xfrm rot="5400000">
            <a:off x="4964113" y="1452563"/>
            <a:ext cx="503237" cy="1576387"/>
          </a:xfrm>
          <a:prstGeom prst="curvedRightArrow">
            <a:avLst>
              <a:gd name="adj1" fmla="val 62650"/>
              <a:gd name="adj2" fmla="val 125300"/>
              <a:gd name="adj3" fmla="val 33333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</a:t>
            </a:r>
          </a:p>
        </p:txBody>
      </p:sp>
      <p:sp>
        <p:nvSpPr>
          <p:cNvPr id="105561" name="AutoShape 89"/>
          <p:cNvSpPr>
            <a:spLocks noChangeArrowheads="1"/>
          </p:cNvSpPr>
          <p:nvPr/>
        </p:nvSpPr>
        <p:spPr bwMode="auto">
          <a:xfrm rot="-7912804">
            <a:off x="891382" y="3418681"/>
            <a:ext cx="1206500" cy="7572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FWB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és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FFM</a:t>
            </a:r>
          </a:p>
        </p:txBody>
      </p:sp>
      <p:sp>
        <p:nvSpPr>
          <p:cNvPr id="105563" name="AutoShape 91"/>
          <p:cNvSpPr>
            <a:spLocks noChangeArrowheads="1"/>
          </p:cNvSpPr>
          <p:nvPr/>
        </p:nvSpPr>
        <p:spPr bwMode="auto">
          <a:xfrm rot="15900000">
            <a:off x="4427538" y="2055813"/>
            <a:ext cx="503237" cy="3525837"/>
          </a:xfrm>
          <a:prstGeom prst="curvedRightArrow">
            <a:avLst>
              <a:gd name="adj1" fmla="val 83914"/>
              <a:gd name="adj2" fmla="val 177266"/>
              <a:gd name="adj3" fmla="val 28708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342900" indent="-342900"/>
            <a:endParaRPr lang="hu-HU" sz="1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5564" name="Text Box 92"/>
          <p:cNvSpPr txBox="1">
            <a:spLocks noChangeArrowheads="1"/>
          </p:cNvSpPr>
          <p:nvPr/>
        </p:nvSpPr>
        <p:spPr bwMode="auto">
          <a:xfrm>
            <a:off x="3492500" y="3711575"/>
            <a:ext cx="1997075" cy="146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FHL (Házifuvarlevél adatok)</a:t>
            </a:r>
          </a:p>
        </p:txBody>
      </p:sp>
      <p:sp>
        <p:nvSpPr>
          <p:cNvPr id="105566" name="AutoShape 94"/>
          <p:cNvSpPr>
            <a:spLocks noChangeArrowheads="1"/>
          </p:cNvSpPr>
          <p:nvPr/>
        </p:nvSpPr>
        <p:spPr bwMode="auto">
          <a:xfrm rot="-7912804">
            <a:off x="1856581" y="3763169"/>
            <a:ext cx="428625" cy="757238"/>
          </a:xfrm>
          <a:prstGeom prst="downArrow">
            <a:avLst>
              <a:gd name="adj1" fmla="val 50000"/>
              <a:gd name="adj2" fmla="val 441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</a:t>
            </a:r>
          </a:p>
        </p:txBody>
      </p:sp>
      <p:sp>
        <p:nvSpPr>
          <p:cNvPr id="105569" name="AutoShape 97"/>
          <p:cNvSpPr>
            <a:spLocks noChangeArrowheads="1"/>
          </p:cNvSpPr>
          <p:nvPr/>
        </p:nvSpPr>
        <p:spPr bwMode="auto">
          <a:xfrm rot="3300000">
            <a:off x="1003301" y="1849437"/>
            <a:ext cx="360362" cy="2366963"/>
          </a:xfrm>
          <a:prstGeom prst="curvedRightArrow">
            <a:avLst>
              <a:gd name="adj1" fmla="val 131366"/>
              <a:gd name="adj2" fmla="val 262732"/>
              <a:gd name="adj3" fmla="val 33333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FBL Foglalási lista</a:t>
            </a:r>
          </a:p>
        </p:txBody>
      </p:sp>
      <p:sp>
        <p:nvSpPr>
          <p:cNvPr id="105571" name="AutoShape 99"/>
          <p:cNvSpPr>
            <a:spLocks noChangeArrowheads="1"/>
          </p:cNvSpPr>
          <p:nvPr/>
        </p:nvSpPr>
        <p:spPr bwMode="auto">
          <a:xfrm rot="5400000">
            <a:off x="4245769" y="-350044"/>
            <a:ext cx="720725" cy="4964113"/>
          </a:xfrm>
          <a:prstGeom prst="curvedRightArrow">
            <a:avLst>
              <a:gd name="adj1" fmla="val 137753"/>
              <a:gd name="adj2" fmla="val 275507"/>
              <a:gd name="adj3" fmla="val 33333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                   FAD, FSU</a:t>
            </a:r>
          </a:p>
        </p:txBody>
      </p:sp>
      <p:sp>
        <p:nvSpPr>
          <p:cNvPr id="105572" name="Text Box 100"/>
          <p:cNvSpPr txBox="1">
            <a:spLocks noChangeArrowheads="1"/>
          </p:cNvSpPr>
          <p:nvPr/>
        </p:nvSpPr>
        <p:spPr bwMode="auto">
          <a:xfrm>
            <a:off x="4054475" y="6165850"/>
            <a:ext cx="3297238" cy="1952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hu-HU" b="1">
                <a:effectLst>
                  <a:outerShdw blurRad="38100" dist="38100" dir="2700000" algn="tl">
                    <a:srgbClr val="000000"/>
                  </a:outerShdw>
                </a:effectLst>
              </a:rPr>
              <a:t>SPEDITŐR / FELADÓ / CÍMZETT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0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10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1000"/>
                                        <p:tgtEl>
                                          <p:spTgt spid="10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1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4" grpId="0"/>
      <p:bldP spid="105514" grpId="0"/>
      <p:bldP spid="105515" grpId="0" animBg="1"/>
      <p:bldP spid="105517" grpId="0" animBg="1"/>
      <p:bldP spid="105518" grpId="0" animBg="1"/>
      <p:bldP spid="105521" grpId="0" animBg="1"/>
      <p:bldP spid="105549" grpId="0"/>
      <p:bldP spid="105550" grpId="0" animBg="1"/>
      <p:bldP spid="105552" grpId="0" animBg="1"/>
      <p:bldP spid="105553" grpId="0" animBg="1"/>
      <p:bldP spid="105554" grpId="0"/>
      <p:bldP spid="105555" grpId="0" animBg="1"/>
      <p:bldP spid="105556" grpId="0" animBg="1"/>
      <p:bldP spid="105561" grpId="0" animBg="1"/>
      <p:bldP spid="105563" grpId="0" animBg="1"/>
      <p:bldP spid="105566" grpId="0" animBg="1"/>
      <p:bldP spid="105566" grpId="1" animBg="1"/>
      <p:bldP spid="105569" grpId="0" animBg="1"/>
      <p:bldP spid="105571" grpId="0" animBg="1"/>
      <p:bldP spid="105571" grpId="1" animBg="1"/>
      <p:bldP spid="1055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chemeClr val="tx1"/>
                </a:solidFill>
                <a:latin typeface="+mn-lt"/>
              </a:rPr>
              <a:t>A MALÉV egyszerre volt fuvarozó </a:t>
            </a:r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>és </a:t>
            </a:r>
            <a:r>
              <a:rPr lang="hu-HU" sz="2000" b="1" dirty="0" err="1">
                <a:solidFill>
                  <a:schemeClr val="tx1"/>
                </a:solidFill>
                <a:latin typeface="+mn-lt"/>
              </a:rPr>
              <a:t>handling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b="1" dirty="0" err="1">
                <a:solidFill>
                  <a:schemeClr val="tx1"/>
                </a:solidFill>
                <a:latin typeface="+mn-lt"/>
              </a:rPr>
              <a:t>agent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>/kiszolgáló  </a:t>
            </a:r>
            <a:br>
              <a:rPr lang="hu-H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>saját  magának és a Budapestre 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üzemelő más </a:t>
            </a:r>
            <a:r>
              <a:rPr lang="hu-HU" sz="2000" b="1" dirty="0" smtClean="0">
                <a:solidFill>
                  <a:schemeClr val="tx1"/>
                </a:solidFill>
                <a:latin typeface="+mn-lt"/>
              </a:rPr>
              <a:t>légitársaságokra</a:t>
            </a:r>
            <a:endParaRPr lang="hu-H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Élőláb helye 4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616152" cy="457200"/>
          </a:xfrm>
        </p:spPr>
        <p:txBody>
          <a:bodyPr/>
          <a:lstStyle/>
          <a:p>
            <a:r>
              <a:rPr lang="hu-HU" dirty="0" smtClean="0"/>
              <a:t>NJSZT és ÓBUDAI EGYETEM Konferencia   2013. december 13.</a:t>
            </a:r>
            <a:endParaRPr lang="hu-HU" dirty="0"/>
          </a:p>
        </p:txBody>
      </p:sp>
      <p:sp>
        <p:nvSpPr>
          <p:cNvPr id="44" name="Dia számának hely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D38-2E86-4D65-BB50-81D3BB79A518}" type="slidenum">
              <a:rPr lang="hu-HU" smtClean="0"/>
              <a:pPr/>
              <a:t>18</a:t>
            </a:fld>
            <a:endParaRPr lang="hu-HU"/>
          </a:p>
        </p:txBody>
      </p:sp>
      <p:cxnSp>
        <p:nvCxnSpPr>
          <p:cNvPr id="132099" name="AutoShape 3"/>
          <p:cNvCxnSpPr>
            <a:cxnSpLocks noChangeShapeType="1"/>
          </p:cNvCxnSpPr>
          <p:nvPr/>
        </p:nvCxnSpPr>
        <p:spPr bwMode="auto">
          <a:xfrm>
            <a:off x="2476500" y="6596063"/>
            <a:ext cx="1588" cy="1587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pic>
        <p:nvPicPr>
          <p:cNvPr id="132100" name="Picture 4" descr="MCj00901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2700"/>
            <a:ext cx="20161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-107950" y="4830763"/>
            <a:ext cx="20875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Helyi kiszolgáló ügynök rendszere</a:t>
            </a:r>
          </a:p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Handling Agent</a:t>
            </a:r>
          </a:p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Induló repülőtér</a:t>
            </a:r>
          </a:p>
        </p:txBody>
      </p:sp>
      <p:pic>
        <p:nvPicPr>
          <p:cNvPr id="132102" name="Picture 6" descr="j03985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670175"/>
            <a:ext cx="1366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619250" y="3462338"/>
            <a:ext cx="1749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Első fuvarozó cargo rendszere</a:t>
            </a:r>
          </a:p>
        </p:txBody>
      </p:sp>
      <p:sp>
        <p:nvSpPr>
          <p:cNvPr id="132128" name="AutoShape 32"/>
          <p:cNvSpPr>
            <a:spLocks noChangeArrowheads="1"/>
          </p:cNvSpPr>
          <p:nvPr/>
        </p:nvSpPr>
        <p:spPr bwMode="auto">
          <a:xfrm rot="-45713009">
            <a:off x="2062163" y="4719638"/>
            <a:ext cx="438150" cy="1968500"/>
          </a:xfrm>
          <a:prstGeom prst="upArrow">
            <a:avLst>
              <a:gd name="adj1" fmla="val 50000"/>
              <a:gd name="adj2" fmla="val 112319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Okmányátvétel a feladótól</a:t>
            </a:r>
          </a:p>
        </p:txBody>
      </p:sp>
      <p:sp>
        <p:nvSpPr>
          <p:cNvPr id="132129" name="AutoShape 33"/>
          <p:cNvSpPr>
            <a:spLocks noChangeArrowheads="1"/>
          </p:cNvSpPr>
          <p:nvPr/>
        </p:nvSpPr>
        <p:spPr bwMode="auto">
          <a:xfrm rot="19016591">
            <a:off x="2197057" y="4226330"/>
            <a:ext cx="611386" cy="2125587"/>
          </a:xfrm>
          <a:prstGeom prst="upArrow">
            <a:avLst>
              <a:gd name="adj1" fmla="val 50000"/>
              <a:gd name="adj2" fmla="val 156431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square" anchor="ctr">
            <a:spAutoFit/>
          </a:bodyPr>
          <a:lstStyle/>
          <a:p>
            <a:pPr marL="342900" indent="-342900"/>
            <a:r>
              <a:rPr lang="hu-HU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Áruátvétel a feladótól</a:t>
            </a:r>
          </a:p>
        </p:txBody>
      </p:sp>
      <p:sp>
        <p:nvSpPr>
          <p:cNvPr id="132130" name="AutoShape 34"/>
          <p:cNvSpPr>
            <a:spLocks noChangeArrowheads="1"/>
          </p:cNvSpPr>
          <p:nvPr/>
        </p:nvSpPr>
        <p:spPr bwMode="auto">
          <a:xfrm rot="-5743759">
            <a:off x="3962400" y="1484313"/>
            <a:ext cx="1206500" cy="2736850"/>
          </a:xfrm>
          <a:prstGeom prst="downArrow">
            <a:avLst>
              <a:gd name="adj1" fmla="val 50000"/>
              <a:gd name="adj2" fmla="val 56711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FWB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És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FFM</a:t>
            </a:r>
          </a:p>
        </p:txBody>
      </p:sp>
      <p:grpSp>
        <p:nvGrpSpPr>
          <p:cNvPr id="2" name="Group 37"/>
          <p:cNvGrpSpPr>
            <a:grpSpLocks noChangeAspect="1"/>
          </p:cNvGrpSpPr>
          <p:nvPr/>
        </p:nvGrpSpPr>
        <p:grpSpPr bwMode="auto">
          <a:xfrm>
            <a:off x="6156325" y="2924175"/>
            <a:ext cx="1295400" cy="571500"/>
            <a:chOff x="0" y="0"/>
            <a:chExt cx="7215" cy="4635"/>
          </a:xfrm>
        </p:grpSpPr>
        <p:sp>
          <p:nvSpPr>
            <p:cNvPr id="132134" name="AutoShape 3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215" cy="46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35" name="Freeform 39"/>
            <p:cNvSpPr>
              <a:spLocks/>
            </p:cNvSpPr>
            <p:nvPr/>
          </p:nvSpPr>
          <p:spPr bwMode="auto">
            <a:xfrm>
              <a:off x="1190" y="871"/>
              <a:ext cx="1323" cy="2250"/>
            </a:xfrm>
            <a:custGeom>
              <a:avLst/>
              <a:gdLst/>
              <a:ahLst/>
              <a:cxnLst>
                <a:cxn ang="0">
                  <a:pos x="0" y="2250"/>
                </a:cxn>
                <a:cxn ang="0">
                  <a:pos x="0" y="805"/>
                </a:cxn>
                <a:cxn ang="0">
                  <a:pos x="418" y="805"/>
                </a:cxn>
                <a:cxn ang="0">
                  <a:pos x="0" y="252"/>
                </a:cxn>
                <a:cxn ang="0">
                  <a:pos x="0" y="0"/>
                </a:cxn>
                <a:cxn ang="0">
                  <a:pos x="1323" y="0"/>
                </a:cxn>
                <a:cxn ang="0">
                  <a:pos x="1323" y="252"/>
                </a:cxn>
                <a:cxn ang="0">
                  <a:pos x="922" y="805"/>
                </a:cxn>
                <a:cxn ang="0">
                  <a:pos x="1323" y="805"/>
                </a:cxn>
                <a:cxn ang="0">
                  <a:pos x="1323" y="2250"/>
                </a:cxn>
                <a:cxn ang="0">
                  <a:pos x="0" y="2250"/>
                </a:cxn>
                <a:cxn ang="0">
                  <a:pos x="0" y="2250"/>
                </a:cxn>
                <a:cxn ang="0">
                  <a:pos x="0" y="2250"/>
                </a:cxn>
              </a:cxnLst>
              <a:rect l="0" t="0" r="r" b="b"/>
              <a:pathLst>
                <a:path w="1323" h="2250">
                  <a:moveTo>
                    <a:pt x="0" y="2250"/>
                  </a:moveTo>
                  <a:lnTo>
                    <a:pt x="0" y="805"/>
                  </a:lnTo>
                  <a:lnTo>
                    <a:pt x="418" y="80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52"/>
                  </a:lnTo>
                  <a:lnTo>
                    <a:pt x="922" y="805"/>
                  </a:lnTo>
                  <a:lnTo>
                    <a:pt x="1323" y="805"/>
                  </a:lnTo>
                  <a:lnTo>
                    <a:pt x="1323" y="2250"/>
                  </a:lnTo>
                  <a:lnTo>
                    <a:pt x="0" y="2250"/>
                  </a:lnTo>
                  <a:lnTo>
                    <a:pt x="0" y="2250"/>
                  </a:lnTo>
                  <a:lnTo>
                    <a:pt x="0" y="2250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36" name="Freeform 40"/>
            <p:cNvSpPr>
              <a:spLocks/>
            </p:cNvSpPr>
            <p:nvPr/>
          </p:nvSpPr>
          <p:spPr bwMode="auto">
            <a:xfrm>
              <a:off x="4210" y="2822"/>
              <a:ext cx="1717" cy="299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0"/>
                </a:cxn>
                <a:cxn ang="0">
                  <a:pos x="1717" y="0"/>
                </a:cxn>
                <a:cxn ang="0">
                  <a:pos x="1717" y="299"/>
                </a:cxn>
                <a:cxn ang="0">
                  <a:pos x="0" y="299"/>
                </a:cxn>
                <a:cxn ang="0">
                  <a:pos x="0" y="299"/>
                </a:cxn>
                <a:cxn ang="0">
                  <a:pos x="0" y="299"/>
                </a:cxn>
              </a:cxnLst>
              <a:rect l="0" t="0" r="r" b="b"/>
              <a:pathLst>
                <a:path w="1717" h="299">
                  <a:moveTo>
                    <a:pt x="0" y="299"/>
                  </a:moveTo>
                  <a:lnTo>
                    <a:pt x="0" y="0"/>
                  </a:lnTo>
                  <a:lnTo>
                    <a:pt x="1717" y="0"/>
                  </a:lnTo>
                  <a:lnTo>
                    <a:pt x="1717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37" name="Freeform 41"/>
            <p:cNvSpPr>
              <a:spLocks/>
            </p:cNvSpPr>
            <p:nvPr/>
          </p:nvSpPr>
          <p:spPr bwMode="auto">
            <a:xfrm>
              <a:off x="430" y="3171"/>
              <a:ext cx="6248" cy="1329"/>
            </a:xfrm>
            <a:custGeom>
              <a:avLst/>
              <a:gdLst/>
              <a:ahLst/>
              <a:cxnLst>
                <a:cxn ang="0">
                  <a:pos x="0" y="1329"/>
                </a:cxn>
                <a:cxn ang="0">
                  <a:pos x="0" y="0"/>
                </a:cxn>
                <a:cxn ang="0">
                  <a:pos x="6248" y="0"/>
                </a:cxn>
                <a:cxn ang="0">
                  <a:pos x="6248" y="1329"/>
                </a:cxn>
                <a:cxn ang="0">
                  <a:pos x="0" y="1329"/>
                </a:cxn>
                <a:cxn ang="0">
                  <a:pos x="0" y="1329"/>
                </a:cxn>
                <a:cxn ang="0">
                  <a:pos x="0" y="1329"/>
                </a:cxn>
              </a:cxnLst>
              <a:rect l="0" t="0" r="r" b="b"/>
              <a:pathLst>
                <a:path w="6248" h="1329">
                  <a:moveTo>
                    <a:pt x="0" y="1329"/>
                  </a:moveTo>
                  <a:lnTo>
                    <a:pt x="0" y="0"/>
                  </a:lnTo>
                  <a:lnTo>
                    <a:pt x="6248" y="0"/>
                  </a:lnTo>
                  <a:lnTo>
                    <a:pt x="6248" y="1329"/>
                  </a:lnTo>
                  <a:lnTo>
                    <a:pt x="0" y="1329"/>
                  </a:lnTo>
                  <a:lnTo>
                    <a:pt x="0" y="1329"/>
                  </a:lnTo>
                  <a:lnTo>
                    <a:pt x="0" y="1329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38" name="Freeform 42"/>
            <p:cNvSpPr>
              <a:spLocks/>
            </p:cNvSpPr>
            <p:nvPr/>
          </p:nvSpPr>
          <p:spPr bwMode="auto">
            <a:xfrm>
              <a:off x="366" y="3088"/>
              <a:ext cx="6381" cy="1393"/>
            </a:xfrm>
            <a:custGeom>
              <a:avLst/>
              <a:gdLst/>
              <a:ahLst/>
              <a:cxnLst>
                <a:cxn ang="0">
                  <a:pos x="0" y="1393"/>
                </a:cxn>
                <a:cxn ang="0">
                  <a:pos x="0" y="0"/>
                </a:cxn>
                <a:cxn ang="0">
                  <a:pos x="6381" y="0"/>
                </a:cxn>
                <a:cxn ang="0">
                  <a:pos x="6381" y="1393"/>
                </a:cxn>
                <a:cxn ang="0">
                  <a:pos x="6227" y="1393"/>
                </a:cxn>
                <a:cxn ang="0">
                  <a:pos x="6227" y="156"/>
                </a:cxn>
                <a:cxn ang="0">
                  <a:pos x="157" y="156"/>
                </a:cxn>
                <a:cxn ang="0">
                  <a:pos x="157" y="1393"/>
                </a:cxn>
                <a:cxn ang="0">
                  <a:pos x="0" y="1393"/>
                </a:cxn>
                <a:cxn ang="0">
                  <a:pos x="0" y="1393"/>
                </a:cxn>
                <a:cxn ang="0">
                  <a:pos x="0" y="1393"/>
                </a:cxn>
              </a:cxnLst>
              <a:rect l="0" t="0" r="r" b="b"/>
              <a:pathLst>
                <a:path w="6381" h="1393">
                  <a:moveTo>
                    <a:pt x="0" y="1393"/>
                  </a:moveTo>
                  <a:lnTo>
                    <a:pt x="0" y="0"/>
                  </a:lnTo>
                  <a:lnTo>
                    <a:pt x="6381" y="0"/>
                  </a:lnTo>
                  <a:lnTo>
                    <a:pt x="6381" y="1393"/>
                  </a:lnTo>
                  <a:lnTo>
                    <a:pt x="6227" y="1393"/>
                  </a:lnTo>
                  <a:lnTo>
                    <a:pt x="6227" y="156"/>
                  </a:lnTo>
                  <a:lnTo>
                    <a:pt x="157" y="156"/>
                  </a:lnTo>
                  <a:lnTo>
                    <a:pt x="157" y="1393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39" name="Freeform 43"/>
            <p:cNvSpPr>
              <a:spLocks/>
            </p:cNvSpPr>
            <p:nvPr/>
          </p:nvSpPr>
          <p:spPr bwMode="auto">
            <a:xfrm>
              <a:off x="0" y="3814"/>
              <a:ext cx="7167" cy="774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7167" y="774"/>
                </a:cxn>
                <a:cxn ang="0">
                  <a:pos x="7167" y="617"/>
                </a:cxn>
                <a:cxn ang="0">
                  <a:pos x="5649" y="617"/>
                </a:cxn>
                <a:cxn ang="0">
                  <a:pos x="5649" y="0"/>
                </a:cxn>
                <a:cxn ang="0">
                  <a:pos x="5129" y="0"/>
                </a:cxn>
                <a:cxn ang="0">
                  <a:pos x="5129" y="617"/>
                </a:cxn>
                <a:cxn ang="0">
                  <a:pos x="0" y="617"/>
                </a:cxn>
                <a:cxn ang="0">
                  <a:pos x="0" y="774"/>
                </a:cxn>
                <a:cxn ang="0">
                  <a:pos x="0" y="774"/>
                </a:cxn>
                <a:cxn ang="0">
                  <a:pos x="0" y="774"/>
                </a:cxn>
              </a:cxnLst>
              <a:rect l="0" t="0" r="r" b="b"/>
              <a:pathLst>
                <a:path w="7167" h="774">
                  <a:moveTo>
                    <a:pt x="0" y="774"/>
                  </a:moveTo>
                  <a:lnTo>
                    <a:pt x="7167" y="774"/>
                  </a:lnTo>
                  <a:lnTo>
                    <a:pt x="7167" y="617"/>
                  </a:lnTo>
                  <a:lnTo>
                    <a:pt x="5649" y="617"/>
                  </a:lnTo>
                  <a:lnTo>
                    <a:pt x="5649" y="0"/>
                  </a:lnTo>
                  <a:lnTo>
                    <a:pt x="5129" y="0"/>
                  </a:lnTo>
                  <a:lnTo>
                    <a:pt x="5129" y="617"/>
                  </a:lnTo>
                  <a:lnTo>
                    <a:pt x="0" y="61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0" name="Freeform 44"/>
            <p:cNvSpPr>
              <a:spLocks/>
            </p:cNvSpPr>
            <p:nvPr/>
          </p:nvSpPr>
          <p:spPr bwMode="auto">
            <a:xfrm>
              <a:off x="736" y="3446"/>
              <a:ext cx="1248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48" y="157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8" h="157">
                  <a:moveTo>
                    <a:pt x="0" y="0"/>
                  </a:moveTo>
                  <a:lnTo>
                    <a:pt x="0" y="157"/>
                  </a:lnTo>
                  <a:lnTo>
                    <a:pt x="1248" y="157"/>
                  </a:lnTo>
                  <a:lnTo>
                    <a:pt x="1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1" name="Freeform 45"/>
            <p:cNvSpPr>
              <a:spLocks/>
            </p:cNvSpPr>
            <p:nvPr/>
          </p:nvSpPr>
          <p:spPr bwMode="auto">
            <a:xfrm>
              <a:off x="2198" y="3446"/>
              <a:ext cx="1249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49" y="157"/>
                </a:cxn>
                <a:cxn ang="0">
                  <a:pos x="124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9" h="157">
                  <a:moveTo>
                    <a:pt x="0" y="0"/>
                  </a:moveTo>
                  <a:lnTo>
                    <a:pt x="0" y="157"/>
                  </a:lnTo>
                  <a:lnTo>
                    <a:pt x="1249" y="157"/>
                  </a:lnTo>
                  <a:lnTo>
                    <a:pt x="12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2" name="Freeform 46"/>
            <p:cNvSpPr>
              <a:spLocks/>
            </p:cNvSpPr>
            <p:nvPr/>
          </p:nvSpPr>
          <p:spPr bwMode="auto">
            <a:xfrm>
              <a:off x="3663" y="3446"/>
              <a:ext cx="1255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"/>
                </a:cxn>
                <a:cxn ang="0">
                  <a:pos x="1255" y="157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157">
                  <a:moveTo>
                    <a:pt x="0" y="0"/>
                  </a:moveTo>
                  <a:lnTo>
                    <a:pt x="0" y="157"/>
                  </a:lnTo>
                  <a:lnTo>
                    <a:pt x="1255" y="157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3" name="Freeform 47"/>
            <p:cNvSpPr>
              <a:spLocks/>
            </p:cNvSpPr>
            <p:nvPr/>
          </p:nvSpPr>
          <p:spPr bwMode="auto">
            <a:xfrm>
              <a:off x="5863" y="3814"/>
              <a:ext cx="521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521" y="415"/>
                </a:cxn>
                <a:cxn ang="0">
                  <a:pos x="52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1" h="415">
                  <a:moveTo>
                    <a:pt x="0" y="0"/>
                  </a:moveTo>
                  <a:lnTo>
                    <a:pt x="0" y="415"/>
                  </a:lnTo>
                  <a:lnTo>
                    <a:pt x="521" y="415"/>
                  </a:lnTo>
                  <a:lnTo>
                    <a:pt x="5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4" name="Freeform 48"/>
            <p:cNvSpPr>
              <a:spLocks/>
            </p:cNvSpPr>
            <p:nvPr/>
          </p:nvSpPr>
          <p:spPr bwMode="auto">
            <a:xfrm>
              <a:off x="736" y="3814"/>
              <a:ext cx="1248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48" y="415"/>
                </a:cxn>
                <a:cxn ang="0">
                  <a:pos x="124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8" h="415">
                  <a:moveTo>
                    <a:pt x="0" y="0"/>
                  </a:moveTo>
                  <a:lnTo>
                    <a:pt x="0" y="415"/>
                  </a:lnTo>
                  <a:lnTo>
                    <a:pt x="1248" y="415"/>
                  </a:lnTo>
                  <a:lnTo>
                    <a:pt x="1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5" name="Freeform 49"/>
            <p:cNvSpPr>
              <a:spLocks/>
            </p:cNvSpPr>
            <p:nvPr/>
          </p:nvSpPr>
          <p:spPr bwMode="auto">
            <a:xfrm>
              <a:off x="2198" y="3814"/>
              <a:ext cx="1249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49" y="415"/>
                </a:cxn>
                <a:cxn ang="0">
                  <a:pos x="124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49" h="415">
                  <a:moveTo>
                    <a:pt x="0" y="0"/>
                  </a:moveTo>
                  <a:lnTo>
                    <a:pt x="0" y="415"/>
                  </a:lnTo>
                  <a:lnTo>
                    <a:pt x="1249" y="415"/>
                  </a:lnTo>
                  <a:lnTo>
                    <a:pt x="12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6" name="Freeform 50"/>
            <p:cNvSpPr>
              <a:spLocks/>
            </p:cNvSpPr>
            <p:nvPr/>
          </p:nvSpPr>
          <p:spPr bwMode="auto">
            <a:xfrm>
              <a:off x="3663" y="3814"/>
              <a:ext cx="1255" cy="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5"/>
                </a:cxn>
                <a:cxn ang="0">
                  <a:pos x="1255" y="415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415">
                  <a:moveTo>
                    <a:pt x="0" y="0"/>
                  </a:moveTo>
                  <a:lnTo>
                    <a:pt x="0" y="415"/>
                  </a:lnTo>
                  <a:lnTo>
                    <a:pt x="1255" y="415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7" name="Freeform 51"/>
            <p:cNvSpPr>
              <a:spLocks/>
            </p:cNvSpPr>
            <p:nvPr/>
          </p:nvSpPr>
          <p:spPr bwMode="auto">
            <a:xfrm>
              <a:off x="5129" y="3446"/>
              <a:ext cx="1255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1"/>
                </a:cxn>
                <a:cxn ang="0">
                  <a:pos x="1255" y="161"/>
                </a:cxn>
                <a:cxn ang="0">
                  <a:pos x="125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5" h="161">
                  <a:moveTo>
                    <a:pt x="0" y="0"/>
                  </a:moveTo>
                  <a:lnTo>
                    <a:pt x="0" y="161"/>
                  </a:lnTo>
                  <a:lnTo>
                    <a:pt x="1255" y="161"/>
                  </a:lnTo>
                  <a:lnTo>
                    <a:pt x="125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8" name="Freeform 52"/>
            <p:cNvSpPr>
              <a:spLocks/>
            </p:cNvSpPr>
            <p:nvPr/>
          </p:nvSpPr>
          <p:spPr bwMode="auto">
            <a:xfrm>
              <a:off x="4134" y="2729"/>
              <a:ext cx="1881" cy="359"/>
            </a:xfrm>
            <a:custGeom>
              <a:avLst/>
              <a:gdLst/>
              <a:ahLst/>
              <a:cxnLst>
                <a:cxn ang="0">
                  <a:pos x="0" y="359"/>
                </a:cxn>
                <a:cxn ang="0">
                  <a:pos x="0" y="0"/>
                </a:cxn>
                <a:cxn ang="0">
                  <a:pos x="1881" y="0"/>
                </a:cxn>
                <a:cxn ang="0">
                  <a:pos x="1881" y="359"/>
                </a:cxn>
                <a:cxn ang="0">
                  <a:pos x="1722" y="359"/>
                </a:cxn>
                <a:cxn ang="0">
                  <a:pos x="1722" y="152"/>
                </a:cxn>
                <a:cxn ang="0">
                  <a:pos x="157" y="152"/>
                </a:cxn>
                <a:cxn ang="0">
                  <a:pos x="157" y="359"/>
                </a:cxn>
                <a:cxn ang="0">
                  <a:pos x="0" y="359"/>
                </a:cxn>
                <a:cxn ang="0">
                  <a:pos x="0" y="359"/>
                </a:cxn>
                <a:cxn ang="0">
                  <a:pos x="0" y="359"/>
                </a:cxn>
              </a:cxnLst>
              <a:rect l="0" t="0" r="r" b="b"/>
              <a:pathLst>
                <a:path w="1881" h="359">
                  <a:moveTo>
                    <a:pt x="0" y="359"/>
                  </a:moveTo>
                  <a:lnTo>
                    <a:pt x="0" y="0"/>
                  </a:lnTo>
                  <a:lnTo>
                    <a:pt x="1881" y="0"/>
                  </a:lnTo>
                  <a:lnTo>
                    <a:pt x="1881" y="359"/>
                  </a:lnTo>
                  <a:lnTo>
                    <a:pt x="1722" y="359"/>
                  </a:lnTo>
                  <a:lnTo>
                    <a:pt x="1722" y="152"/>
                  </a:lnTo>
                  <a:lnTo>
                    <a:pt x="157" y="152"/>
                  </a:lnTo>
                  <a:lnTo>
                    <a:pt x="157" y="359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49" name="Freeform 53"/>
            <p:cNvSpPr>
              <a:spLocks/>
            </p:cNvSpPr>
            <p:nvPr/>
          </p:nvSpPr>
          <p:spPr bwMode="auto">
            <a:xfrm>
              <a:off x="1098" y="1592"/>
              <a:ext cx="1515" cy="1550"/>
            </a:xfrm>
            <a:custGeom>
              <a:avLst/>
              <a:gdLst/>
              <a:ahLst/>
              <a:cxnLst>
                <a:cxn ang="0">
                  <a:pos x="0" y="1550"/>
                </a:cxn>
                <a:cxn ang="0">
                  <a:pos x="0" y="0"/>
                </a:cxn>
                <a:cxn ang="0">
                  <a:pos x="1515" y="0"/>
                </a:cxn>
                <a:cxn ang="0">
                  <a:pos x="1515" y="1550"/>
                </a:cxn>
                <a:cxn ang="0">
                  <a:pos x="1356" y="1550"/>
                </a:cxn>
                <a:cxn ang="0">
                  <a:pos x="1356" y="155"/>
                </a:cxn>
                <a:cxn ang="0">
                  <a:pos x="156" y="155"/>
                </a:cxn>
                <a:cxn ang="0">
                  <a:pos x="156" y="1550"/>
                </a:cxn>
                <a:cxn ang="0">
                  <a:pos x="0" y="1550"/>
                </a:cxn>
                <a:cxn ang="0">
                  <a:pos x="0" y="1550"/>
                </a:cxn>
                <a:cxn ang="0">
                  <a:pos x="0" y="1550"/>
                </a:cxn>
              </a:cxnLst>
              <a:rect l="0" t="0" r="r" b="b"/>
              <a:pathLst>
                <a:path w="1515" h="1550">
                  <a:moveTo>
                    <a:pt x="0" y="1550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1550"/>
                  </a:lnTo>
                  <a:lnTo>
                    <a:pt x="1356" y="1550"/>
                  </a:lnTo>
                  <a:lnTo>
                    <a:pt x="1356" y="155"/>
                  </a:lnTo>
                  <a:lnTo>
                    <a:pt x="156" y="155"/>
                  </a:lnTo>
                  <a:lnTo>
                    <a:pt x="156" y="1550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0" y="15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50" name="Freeform 54"/>
            <p:cNvSpPr>
              <a:spLocks/>
            </p:cNvSpPr>
            <p:nvPr/>
          </p:nvSpPr>
          <p:spPr bwMode="auto">
            <a:xfrm>
              <a:off x="1098" y="1127"/>
              <a:ext cx="1515" cy="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" y="465"/>
                </a:cxn>
                <a:cxn ang="0">
                  <a:pos x="1149" y="465"/>
                </a:cxn>
                <a:cxn ang="0">
                  <a:pos x="151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5" h="465">
                  <a:moveTo>
                    <a:pt x="0" y="0"/>
                  </a:moveTo>
                  <a:lnTo>
                    <a:pt x="365" y="465"/>
                  </a:lnTo>
                  <a:lnTo>
                    <a:pt x="1149" y="465"/>
                  </a:lnTo>
                  <a:lnTo>
                    <a:pt x="15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51" name="Freeform 55"/>
            <p:cNvSpPr>
              <a:spLocks/>
            </p:cNvSpPr>
            <p:nvPr/>
          </p:nvSpPr>
          <p:spPr bwMode="auto">
            <a:xfrm>
              <a:off x="1098" y="769"/>
              <a:ext cx="1515" cy="358"/>
            </a:xfrm>
            <a:custGeom>
              <a:avLst/>
              <a:gdLst/>
              <a:ahLst/>
              <a:cxnLst>
                <a:cxn ang="0">
                  <a:pos x="1515" y="358"/>
                </a:cxn>
                <a:cxn ang="0">
                  <a:pos x="1515" y="0"/>
                </a:cxn>
                <a:cxn ang="0">
                  <a:pos x="0" y="0"/>
                </a:cxn>
                <a:cxn ang="0">
                  <a:pos x="0" y="358"/>
                </a:cxn>
                <a:cxn ang="0">
                  <a:pos x="156" y="358"/>
                </a:cxn>
                <a:cxn ang="0">
                  <a:pos x="156" y="154"/>
                </a:cxn>
                <a:cxn ang="0">
                  <a:pos x="1356" y="154"/>
                </a:cxn>
                <a:cxn ang="0">
                  <a:pos x="1356" y="358"/>
                </a:cxn>
                <a:cxn ang="0">
                  <a:pos x="1515" y="358"/>
                </a:cxn>
                <a:cxn ang="0">
                  <a:pos x="1515" y="358"/>
                </a:cxn>
                <a:cxn ang="0">
                  <a:pos x="1515" y="358"/>
                </a:cxn>
              </a:cxnLst>
              <a:rect l="0" t="0" r="r" b="b"/>
              <a:pathLst>
                <a:path w="1515" h="358">
                  <a:moveTo>
                    <a:pt x="1515" y="358"/>
                  </a:moveTo>
                  <a:lnTo>
                    <a:pt x="1515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56" y="358"/>
                  </a:lnTo>
                  <a:lnTo>
                    <a:pt x="156" y="154"/>
                  </a:lnTo>
                  <a:lnTo>
                    <a:pt x="1356" y="154"/>
                  </a:lnTo>
                  <a:lnTo>
                    <a:pt x="1356" y="358"/>
                  </a:lnTo>
                  <a:lnTo>
                    <a:pt x="1515" y="358"/>
                  </a:lnTo>
                  <a:lnTo>
                    <a:pt x="1515" y="358"/>
                  </a:lnTo>
                  <a:lnTo>
                    <a:pt x="1515" y="3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52" name="Freeform 56"/>
            <p:cNvSpPr>
              <a:spLocks/>
            </p:cNvSpPr>
            <p:nvPr/>
          </p:nvSpPr>
          <p:spPr bwMode="auto">
            <a:xfrm>
              <a:off x="1204" y="1956"/>
              <a:ext cx="1305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151"/>
                </a:cxn>
                <a:cxn ang="0">
                  <a:pos x="0" y="15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5" h="151">
                  <a:moveTo>
                    <a:pt x="0" y="0"/>
                  </a:moveTo>
                  <a:lnTo>
                    <a:pt x="1305" y="0"/>
                  </a:lnTo>
                  <a:lnTo>
                    <a:pt x="1305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53" name="Freeform 57"/>
            <p:cNvSpPr>
              <a:spLocks/>
            </p:cNvSpPr>
            <p:nvPr/>
          </p:nvSpPr>
          <p:spPr bwMode="auto">
            <a:xfrm>
              <a:off x="1204" y="2314"/>
              <a:ext cx="1305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152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5" h="152">
                  <a:moveTo>
                    <a:pt x="0" y="0"/>
                  </a:moveTo>
                  <a:lnTo>
                    <a:pt x="1305" y="0"/>
                  </a:lnTo>
                  <a:lnTo>
                    <a:pt x="1305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54" name="Freeform 58"/>
            <p:cNvSpPr>
              <a:spLocks/>
            </p:cNvSpPr>
            <p:nvPr/>
          </p:nvSpPr>
          <p:spPr bwMode="auto">
            <a:xfrm>
              <a:off x="1829" y="47"/>
              <a:ext cx="102" cy="772"/>
            </a:xfrm>
            <a:custGeom>
              <a:avLst/>
              <a:gdLst/>
              <a:ahLst/>
              <a:cxnLst>
                <a:cxn ang="0">
                  <a:pos x="0" y="772"/>
                </a:cxn>
                <a:cxn ang="0">
                  <a:pos x="0" y="0"/>
                </a:cxn>
                <a:cxn ang="0">
                  <a:pos x="102" y="0"/>
                </a:cxn>
                <a:cxn ang="0">
                  <a:pos x="102" y="772"/>
                </a:cxn>
                <a:cxn ang="0">
                  <a:pos x="0" y="772"/>
                </a:cxn>
                <a:cxn ang="0">
                  <a:pos x="0" y="772"/>
                </a:cxn>
                <a:cxn ang="0">
                  <a:pos x="0" y="772"/>
                </a:cxn>
              </a:cxnLst>
              <a:rect l="0" t="0" r="r" b="b"/>
              <a:pathLst>
                <a:path w="102" h="772">
                  <a:moveTo>
                    <a:pt x="0" y="772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772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0" y="7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55" name="Freeform 59"/>
            <p:cNvSpPr>
              <a:spLocks/>
            </p:cNvSpPr>
            <p:nvPr/>
          </p:nvSpPr>
          <p:spPr bwMode="auto">
            <a:xfrm>
              <a:off x="3979" y="719"/>
              <a:ext cx="2046" cy="1284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307" y="798"/>
                </a:cxn>
                <a:cxn ang="0">
                  <a:pos x="295" y="1078"/>
                </a:cxn>
                <a:cxn ang="0">
                  <a:pos x="388" y="1030"/>
                </a:cxn>
                <a:cxn ang="0">
                  <a:pos x="506" y="824"/>
                </a:cxn>
                <a:cxn ang="0">
                  <a:pos x="915" y="655"/>
                </a:cxn>
                <a:cxn ang="0">
                  <a:pos x="784" y="1284"/>
                </a:cxn>
                <a:cxn ang="0">
                  <a:pos x="977" y="1177"/>
                </a:cxn>
                <a:cxn ang="0">
                  <a:pos x="1226" y="525"/>
                </a:cxn>
                <a:cxn ang="0">
                  <a:pos x="1975" y="197"/>
                </a:cxn>
                <a:cxn ang="0">
                  <a:pos x="2020" y="152"/>
                </a:cxn>
                <a:cxn ang="0">
                  <a:pos x="2043" y="100"/>
                </a:cxn>
                <a:cxn ang="0">
                  <a:pos x="2046" y="64"/>
                </a:cxn>
                <a:cxn ang="0">
                  <a:pos x="2036" y="38"/>
                </a:cxn>
                <a:cxn ang="0">
                  <a:pos x="1967" y="12"/>
                </a:cxn>
                <a:cxn ang="0">
                  <a:pos x="1877" y="0"/>
                </a:cxn>
                <a:cxn ang="0">
                  <a:pos x="1784" y="19"/>
                </a:cxn>
                <a:cxn ang="0">
                  <a:pos x="1138" y="280"/>
                </a:cxn>
                <a:cxn ang="0">
                  <a:pos x="730" y="159"/>
                </a:cxn>
                <a:cxn ang="0">
                  <a:pos x="568" y="183"/>
                </a:cxn>
                <a:cxn ang="0">
                  <a:pos x="863" y="394"/>
                </a:cxn>
                <a:cxn ang="0">
                  <a:pos x="447" y="567"/>
                </a:cxn>
                <a:cxn ang="0">
                  <a:pos x="129" y="458"/>
                </a:cxn>
                <a:cxn ang="0">
                  <a:pos x="0" y="510"/>
                </a:cxn>
                <a:cxn ang="0">
                  <a:pos x="0" y="510"/>
                </a:cxn>
                <a:cxn ang="0">
                  <a:pos x="0" y="510"/>
                </a:cxn>
              </a:cxnLst>
              <a:rect l="0" t="0" r="r" b="b"/>
              <a:pathLst>
                <a:path w="2046" h="1284">
                  <a:moveTo>
                    <a:pt x="0" y="510"/>
                  </a:moveTo>
                  <a:lnTo>
                    <a:pt x="307" y="798"/>
                  </a:lnTo>
                  <a:lnTo>
                    <a:pt x="295" y="1078"/>
                  </a:lnTo>
                  <a:lnTo>
                    <a:pt x="388" y="1030"/>
                  </a:lnTo>
                  <a:lnTo>
                    <a:pt x="506" y="824"/>
                  </a:lnTo>
                  <a:lnTo>
                    <a:pt x="915" y="655"/>
                  </a:lnTo>
                  <a:lnTo>
                    <a:pt x="784" y="1284"/>
                  </a:lnTo>
                  <a:lnTo>
                    <a:pt x="977" y="1177"/>
                  </a:lnTo>
                  <a:lnTo>
                    <a:pt x="1226" y="525"/>
                  </a:lnTo>
                  <a:lnTo>
                    <a:pt x="1975" y="197"/>
                  </a:lnTo>
                  <a:lnTo>
                    <a:pt x="2020" y="152"/>
                  </a:lnTo>
                  <a:lnTo>
                    <a:pt x="2043" y="100"/>
                  </a:lnTo>
                  <a:lnTo>
                    <a:pt x="2046" y="64"/>
                  </a:lnTo>
                  <a:lnTo>
                    <a:pt x="2036" y="38"/>
                  </a:lnTo>
                  <a:lnTo>
                    <a:pt x="1967" y="12"/>
                  </a:lnTo>
                  <a:lnTo>
                    <a:pt x="1877" y="0"/>
                  </a:lnTo>
                  <a:lnTo>
                    <a:pt x="1784" y="19"/>
                  </a:lnTo>
                  <a:lnTo>
                    <a:pt x="1138" y="280"/>
                  </a:lnTo>
                  <a:lnTo>
                    <a:pt x="730" y="159"/>
                  </a:lnTo>
                  <a:lnTo>
                    <a:pt x="568" y="183"/>
                  </a:lnTo>
                  <a:lnTo>
                    <a:pt x="863" y="394"/>
                  </a:lnTo>
                  <a:lnTo>
                    <a:pt x="447" y="567"/>
                  </a:lnTo>
                  <a:lnTo>
                    <a:pt x="129" y="458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2156" name="Text Box 60"/>
          <p:cNvSpPr txBox="1">
            <a:spLocks noChangeArrowheads="1"/>
          </p:cNvSpPr>
          <p:nvPr/>
        </p:nvSpPr>
        <p:spPr bwMode="auto">
          <a:xfrm>
            <a:off x="5989638" y="2638425"/>
            <a:ext cx="14763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Célállomás  repülőtér</a:t>
            </a:r>
          </a:p>
        </p:txBody>
      </p:sp>
      <p:sp>
        <p:nvSpPr>
          <p:cNvPr id="132163" name="AutoShape 67"/>
          <p:cNvSpPr>
            <a:spLocks noChangeArrowheads="1"/>
          </p:cNvSpPr>
          <p:nvPr/>
        </p:nvSpPr>
        <p:spPr bwMode="auto">
          <a:xfrm rot="-7912804">
            <a:off x="891382" y="3418681"/>
            <a:ext cx="1206500" cy="7572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FWB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és</a:t>
            </a:r>
          </a:p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FFM</a:t>
            </a:r>
          </a:p>
        </p:txBody>
      </p:sp>
      <p:sp>
        <p:nvSpPr>
          <p:cNvPr id="132164" name="AutoShape 68"/>
          <p:cNvSpPr>
            <a:spLocks noChangeArrowheads="1"/>
          </p:cNvSpPr>
          <p:nvPr/>
        </p:nvSpPr>
        <p:spPr bwMode="auto">
          <a:xfrm rot="15900000">
            <a:off x="4427538" y="2055813"/>
            <a:ext cx="503237" cy="3525837"/>
          </a:xfrm>
          <a:prstGeom prst="curvedRightArrow">
            <a:avLst>
              <a:gd name="adj1" fmla="val 83914"/>
              <a:gd name="adj2" fmla="val 177266"/>
              <a:gd name="adj3" fmla="val 28708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342900" indent="-342900"/>
            <a:endParaRPr lang="hu-HU" sz="1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2165" name="Text Box 69"/>
          <p:cNvSpPr txBox="1">
            <a:spLocks noChangeArrowheads="1"/>
          </p:cNvSpPr>
          <p:nvPr/>
        </p:nvSpPr>
        <p:spPr bwMode="auto">
          <a:xfrm>
            <a:off x="3492500" y="3711575"/>
            <a:ext cx="1997075" cy="146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hu-H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FHL (Házifuvarlevél adatok)</a:t>
            </a:r>
          </a:p>
        </p:txBody>
      </p:sp>
      <p:sp>
        <p:nvSpPr>
          <p:cNvPr id="132166" name="AutoShape 70"/>
          <p:cNvSpPr>
            <a:spLocks noChangeArrowheads="1"/>
          </p:cNvSpPr>
          <p:nvPr/>
        </p:nvSpPr>
        <p:spPr bwMode="auto">
          <a:xfrm rot="-7912804">
            <a:off x="1856581" y="3763169"/>
            <a:ext cx="428625" cy="757238"/>
          </a:xfrm>
          <a:prstGeom prst="downArrow">
            <a:avLst>
              <a:gd name="adj1" fmla="val 50000"/>
              <a:gd name="adj2" fmla="val 441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anchor="ctr">
            <a:spAutoFit/>
          </a:bodyPr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</a:t>
            </a:r>
          </a:p>
        </p:txBody>
      </p:sp>
      <p:sp>
        <p:nvSpPr>
          <p:cNvPr id="132167" name="AutoShape 71"/>
          <p:cNvSpPr>
            <a:spLocks noChangeArrowheads="1"/>
          </p:cNvSpPr>
          <p:nvPr/>
        </p:nvSpPr>
        <p:spPr bwMode="auto">
          <a:xfrm rot="3300000">
            <a:off x="1003301" y="1849437"/>
            <a:ext cx="360362" cy="2366963"/>
          </a:xfrm>
          <a:prstGeom prst="curvedRightArrow">
            <a:avLst>
              <a:gd name="adj1" fmla="val 131366"/>
              <a:gd name="adj2" fmla="val 262732"/>
              <a:gd name="adj3" fmla="val 33333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FBL Foglalási lista</a:t>
            </a:r>
          </a:p>
        </p:txBody>
      </p:sp>
      <p:sp>
        <p:nvSpPr>
          <p:cNvPr id="132168" name="AutoShape 72"/>
          <p:cNvSpPr>
            <a:spLocks noChangeArrowheads="1"/>
          </p:cNvSpPr>
          <p:nvPr/>
        </p:nvSpPr>
        <p:spPr bwMode="auto">
          <a:xfrm rot="5400000">
            <a:off x="4245769" y="-350044"/>
            <a:ext cx="720725" cy="4964113"/>
          </a:xfrm>
          <a:prstGeom prst="curvedRightArrow">
            <a:avLst>
              <a:gd name="adj1" fmla="val 137753"/>
              <a:gd name="adj2" fmla="val 275507"/>
              <a:gd name="adj3" fmla="val 33333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/>
            <a:r>
              <a:rPr lang="hu-HU" sz="1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                   FAD, FSU</a:t>
            </a:r>
          </a:p>
        </p:txBody>
      </p:sp>
      <p:sp>
        <p:nvSpPr>
          <p:cNvPr id="132170" name="Rectangle 74"/>
          <p:cNvSpPr>
            <a:spLocks noChangeArrowheads="1"/>
          </p:cNvSpPr>
          <p:nvPr/>
        </p:nvSpPr>
        <p:spPr bwMode="auto">
          <a:xfrm>
            <a:off x="3924300" y="4293097"/>
            <a:ext cx="5060950" cy="187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Olyan rendszerre volt szüksége amellyel a teljes folyamatot lefedhette, a kiszolgált légitársaságokat is kielégítő színvonalon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3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3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3" grpId="0"/>
      <p:bldP spid="132128" grpId="0" animBg="1"/>
      <p:bldP spid="132129" grpId="0" animBg="1"/>
      <p:bldP spid="132130" grpId="0" animBg="1"/>
      <p:bldP spid="132156" grpId="0"/>
      <p:bldP spid="132163" grpId="0" animBg="1"/>
      <p:bldP spid="132164" grpId="0" animBg="1"/>
      <p:bldP spid="132166" grpId="0" animBg="1"/>
      <p:bldP spid="132166" grpId="1" animBg="1"/>
      <p:bldP spid="132167" grpId="0" animBg="1"/>
      <p:bldP spid="132168" grpId="0" animBg="1"/>
      <p:bldP spid="13216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rendsz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852466" cy="5040560"/>
          </a:xfrm>
          <a:prstGeom prst="rect">
            <a:avLst/>
          </a:prstGeom>
          <a:noFill/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577408" cy="365125"/>
          </a:xfrm>
        </p:spPr>
        <p:txBody>
          <a:bodyPr/>
          <a:lstStyle/>
          <a:p>
            <a:r>
              <a:rPr lang="hu-HU" dirty="0" smtClean="0"/>
              <a:t>NJSZT és ÓBUDAI EGYETEM Konferencia      2013. december 13.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5AC-93EB-4965-9FDB-B8E672C8BE83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3100" dirty="0" smtClean="0">
                <a:latin typeface="+mn-lt"/>
              </a:rPr>
              <a:t>Csányi István előadó –</a:t>
            </a:r>
            <a:br>
              <a:rPr lang="hu-HU" sz="3100" dirty="0" smtClean="0">
                <a:latin typeface="+mn-lt"/>
              </a:rPr>
            </a:br>
            <a:r>
              <a:rPr lang="hu-HU" sz="3100" dirty="0" smtClean="0">
                <a:latin typeface="+mn-lt"/>
              </a:rPr>
              <a:t>e-mail:  </a:t>
            </a:r>
            <a:r>
              <a:rPr lang="hu-HU" sz="3100" dirty="0" smtClean="0">
                <a:solidFill>
                  <a:schemeClr val="tx1"/>
                </a:solidFill>
                <a:latin typeface="+mn-lt"/>
                <a:hlinkClick r:id="rId3"/>
              </a:rPr>
              <a:t>icsanyi@ccs.hu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Tartalom helye 10" descr="csány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988840"/>
            <a:ext cx="2536092" cy="3788483"/>
          </a:xfrm>
        </p:spPr>
      </p:pic>
      <p:sp>
        <p:nvSpPr>
          <p:cNvPr id="16" name="Tartalom helye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hu-HU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2000" dirty="0" smtClean="0"/>
              <a:t>20 évet szolgálta a </a:t>
            </a:r>
            <a:r>
              <a:rPr lang="hu-HU" sz="2000" dirty="0" err="1" smtClean="0"/>
              <a:t>MALÉV-et</a:t>
            </a:r>
            <a:endParaRPr lang="hu-HU" sz="2000" dirty="0" smtClean="0"/>
          </a:p>
          <a:p>
            <a:pPr>
              <a:lnSpc>
                <a:spcPct val="90000"/>
              </a:lnSpc>
            </a:pPr>
            <a:r>
              <a:rPr lang="hu-HU" sz="2000" dirty="0" smtClean="0"/>
              <a:t>pályakezdőként az </a:t>
            </a:r>
            <a:r>
              <a:rPr lang="hu-HU" sz="2000" dirty="0" err="1" smtClean="0"/>
              <a:t>Operations</a:t>
            </a:r>
            <a:r>
              <a:rPr lang="hu-HU" sz="2000" dirty="0" smtClean="0"/>
              <a:t> </a:t>
            </a:r>
            <a:r>
              <a:rPr lang="hu-HU" sz="2000" dirty="0" err="1" smtClean="0"/>
              <a:t>Control</a:t>
            </a:r>
            <a:r>
              <a:rPr lang="hu-HU" sz="2000" dirty="0" smtClean="0"/>
              <a:t> csoportvezetője majd az Árufuvarozási Igazgatóság informatikai rendszerfelügyelője</a:t>
            </a:r>
          </a:p>
          <a:p>
            <a:pPr>
              <a:lnSpc>
                <a:spcPct val="90000"/>
              </a:lnSpc>
            </a:pPr>
            <a:r>
              <a:rPr lang="hu-HU" sz="2000" dirty="0" smtClean="0"/>
              <a:t>későbbiekben egy önálló és 20 éve sikeres magyar repülési informatikai  rendszerház, </a:t>
            </a:r>
            <a:br>
              <a:rPr lang="hu-HU" sz="2000" dirty="0" smtClean="0"/>
            </a:br>
            <a:r>
              <a:rPr lang="hu-HU" sz="2000" dirty="0" smtClean="0"/>
              <a:t>a CCS Hungary, megalapítója , tulajdonosa és ügyvezetője</a:t>
            </a:r>
          </a:p>
          <a:p>
            <a:pPr>
              <a:lnSpc>
                <a:spcPct val="90000"/>
              </a:lnSpc>
            </a:pPr>
            <a:r>
              <a:rPr lang="hu-HU" sz="2000" dirty="0" smtClean="0"/>
              <a:t>nemzetközi sikerek a </a:t>
            </a:r>
            <a:r>
              <a:rPr lang="hu-HU" sz="2000" dirty="0" err="1" smtClean="0"/>
              <a:t>Cargo</a:t>
            </a:r>
            <a:r>
              <a:rPr lang="hu-HU" sz="2000" dirty="0" smtClean="0"/>
              <a:t> automatizálásban egyéni és céges szinten</a:t>
            </a:r>
          </a:p>
          <a:p>
            <a:pPr>
              <a:lnSpc>
                <a:spcPct val="90000"/>
              </a:lnSpc>
            </a:pPr>
            <a:r>
              <a:rPr lang="hu-HU" sz="2000" dirty="0" smtClean="0"/>
              <a:t>rendszerszervező diploma</a:t>
            </a:r>
            <a:endParaRPr lang="en-US" sz="2000" dirty="0" smtClean="0"/>
          </a:p>
          <a:p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53272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2571-B12B-4FAC-8BA4-C17FD9D7F190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10248" name="AutoShape 8" descr="image001"/>
          <p:cNvSpPr>
            <a:spLocks noChangeAspect="1" noChangeArrowheads="1"/>
          </p:cNvSpPr>
          <p:nvPr/>
        </p:nvSpPr>
        <p:spPr bwMode="auto">
          <a:xfrm>
            <a:off x="3905250" y="2481263"/>
            <a:ext cx="1333500" cy="1895475"/>
          </a:xfrm>
          <a:prstGeom prst="rect">
            <a:avLst/>
          </a:prstGeom>
          <a:noFill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UJCAR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2132856"/>
            <a:ext cx="6762815" cy="4042518"/>
          </a:xfrm>
          <a:prstGeom prst="rect">
            <a:avLst/>
          </a:prstGeom>
          <a:noFill/>
        </p:spPr>
      </p:pic>
      <p:sp>
        <p:nvSpPr>
          <p:cNvPr id="13722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656928"/>
          </a:xfrm>
          <a:noFill/>
          <a:ln/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+mn-lt"/>
              </a:rPr>
              <a:t>A </a:t>
            </a:r>
            <a:r>
              <a:rPr lang="hu-HU" sz="2800" dirty="0" err="1">
                <a:solidFill>
                  <a:schemeClr val="tx1"/>
                </a:solidFill>
                <a:latin typeface="+mn-lt"/>
              </a:rPr>
              <a:t>cargo</a:t>
            </a:r>
            <a:r>
              <a:rPr lang="hu-HU" sz="2800" dirty="0">
                <a:solidFill>
                  <a:schemeClr val="tx1"/>
                </a:solidFill>
                <a:latin typeface="+mn-lt"/>
              </a:rPr>
              <a:t> kinőtte a raktárait és már 1996-ban konkrét tervek születtek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713312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5AC-93EB-4965-9FDB-B8E672C8BE83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88912"/>
            <a:ext cx="8229600" cy="1511895"/>
          </a:xfrm>
          <a:noFill/>
          <a:ln/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  <a:latin typeface="+mn-lt"/>
              </a:rPr>
              <a:t>… egy </a:t>
            </a:r>
            <a:r>
              <a:rPr lang="hu-HU" sz="2800" dirty="0">
                <a:solidFill>
                  <a:schemeClr val="tx1"/>
                </a:solidFill>
                <a:latin typeface="+mn-lt"/>
              </a:rPr>
              <a:t>korszerű, a további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növekedést </a:t>
            </a:r>
            <a:r>
              <a:rPr lang="hu-HU" sz="2800" dirty="0">
                <a:solidFill>
                  <a:schemeClr val="tx1"/>
                </a:solidFill>
                <a:latin typeface="+mn-lt"/>
              </a:rPr>
              <a:t>lehetővé tévő </a:t>
            </a:r>
            <a:r>
              <a:rPr lang="hu-HU" sz="2800" dirty="0" err="1">
                <a:solidFill>
                  <a:schemeClr val="tx1"/>
                </a:solidFill>
                <a:latin typeface="+mn-lt"/>
              </a:rPr>
              <a:t>cargo</a:t>
            </a:r>
            <a:r>
              <a:rPr lang="hu-H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800" dirty="0" smtClean="0">
                <a:solidFill>
                  <a:schemeClr val="tx1"/>
                </a:solidFill>
                <a:latin typeface="+mn-lt"/>
              </a:rPr>
              <a:t>bázisról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01344" cy="365125"/>
          </a:xfrm>
        </p:spPr>
        <p:txBody>
          <a:bodyPr/>
          <a:lstStyle/>
          <a:p>
            <a:r>
              <a:rPr lang="hu-HU" dirty="0" err="1" smtClean="0"/>
              <a:t>NJSZTés</a:t>
            </a:r>
            <a:r>
              <a:rPr lang="hu-HU" dirty="0" smtClean="0"/>
              <a:t> ÓBUDAI EGYETEM Konferencia    2013. december 13.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5AC-93EB-4965-9FDB-B8E672C8BE83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144388" name="Picture 4" descr="UJCAR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836490"/>
            <a:ext cx="7272808" cy="41842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800175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tx1"/>
                </a:solidFill>
                <a:latin typeface="+mn-lt"/>
              </a:rPr>
              <a:t>2005-től </a:t>
            </a:r>
            <a:r>
              <a:rPr lang="hu-HU" sz="3200" dirty="0">
                <a:solidFill>
                  <a:schemeClr val="tx1"/>
                </a:solidFill>
                <a:latin typeface="+mn-lt"/>
              </a:rPr>
              <a:t>a MALÉV haláláig: </a:t>
            </a:r>
            <a:br>
              <a:rPr lang="hu-HU" sz="3200" dirty="0">
                <a:solidFill>
                  <a:schemeClr val="tx1"/>
                </a:solidFill>
                <a:latin typeface="+mn-lt"/>
              </a:rPr>
            </a:br>
            <a:r>
              <a:rPr lang="hu-HU" sz="3200" dirty="0">
                <a:solidFill>
                  <a:schemeClr val="tx1"/>
                </a:solidFill>
                <a:latin typeface="+mn-lt"/>
              </a:rPr>
              <a:t>CCS HUNGARY BACH rendszer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57328" cy="365125"/>
          </a:xfrm>
        </p:spPr>
        <p:txBody>
          <a:bodyPr/>
          <a:lstStyle/>
          <a:p>
            <a:r>
              <a:rPr lang="hu-HU" dirty="0" smtClean="0"/>
              <a:t>NJSZT és ÓBUDAI EGYETEM Konferencia    2013. december 13.</a:t>
            </a:r>
            <a:endParaRPr lang="hu-HU" dirty="0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96875" y="1639888"/>
            <a:ext cx="1727200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779838" y="4014788"/>
            <a:ext cx="1944687" cy="129540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BACH basic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WAREHOUSE AND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DOCUMENT HANDLING,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MANIFESTING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MESSAGING…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endParaRPr lang="hu-HU" sz="1200" b="1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580063" y="5238750"/>
            <a:ext cx="2160587" cy="93662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„SCHEDULE and BOOKING”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SSM/ASM PROCESSING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FFR/FFA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FVR/FVA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endParaRPr lang="hu-HU" sz="1200" b="1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651500" y="4375150"/>
            <a:ext cx="2160588" cy="72072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„ULD”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ULD CONTROL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AND INVENTORY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endParaRPr lang="hu-HU" sz="1200" b="1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211638" y="5238750"/>
            <a:ext cx="1081087" cy="1008063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„ARCHIVING”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Maintain size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of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live database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580063" y="3295650"/>
            <a:ext cx="2160587" cy="863600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„AWB”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Customer service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Schedule, booking,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printing AWB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endParaRPr lang="hu-HU" sz="1200" b="1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763713" y="5238750"/>
            <a:ext cx="2160587" cy="72072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„BACHAMA”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BAR CODED WAREHOUSE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HANDLING MODULE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endParaRPr lang="hu-HU" sz="1200" b="1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7453313" y="2719388"/>
            <a:ext cx="1079500" cy="79057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BAR CODED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LABEL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PRINTER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endParaRPr lang="hu-HU" sz="1200" b="1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692275" y="4303713"/>
            <a:ext cx="2160588" cy="72072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„WEBTRACK”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Web based reservations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function is to be added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endParaRPr lang="hu-HU" sz="1200" b="1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692275" y="3367088"/>
            <a:ext cx="2160588" cy="72072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„INPRO”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ACCOUNTING/INVOICING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  <a:tab pos="1447800" algn="l"/>
              </a:tabLst>
            </a:pPr>
            <a:r>
              <a:rPr lang="hu-HU" sz="1200" b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Interface to central book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4140200" y="3068638"/>
            <a:ext cx="1081088" cy="1008062"/>
          </a:xfrm>
          <a:prstGeom prst="rect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 dirty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„BACH FAX”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 dirty="0" err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autom</a:t>
            </a:r>
            <a:r>
              <a:rPr lang="hu-HU" sz="1200" b="1" dirty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 </a:t>
            </a:r>
            <a:r>
              <a:rPr lang="hu-HU" sz="1200" b="1" dirty="0" err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atic</a:t>
            </a:r>
            <a:r>
              <a:rPr lang="hu-HU" sz="1200" b="1" dirty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 </a:t>
            </a: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 dirty="0" err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consigne</a:t>
            </a:r>
            <a:endParaRPr lang="hu-HU" sz="1200" b="1" dirty="0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  <a:p>
            <a:pPr defTabSz="449263">
              <a:lnSpc>
                <a:spcPct val="100000"/>
              </a:lnSpc>
              <a:spcBef>
                <a:spcPct val="0"/>
              </a:spcBef>
              <a:buClr>
                <a:srgbClr val="B9EFEE"/>
              </a:buClr>
              <a:buSzPct val="100000"/>
              <a:buFont typeface="Garamond" pitchFamily="18" charset="0"/>
              <a:buNone/>
              <a:tabLst>
                <a:tab pos="723900" algn="l"/>
              </a:tabLst>
            </a:pPr>
            <a:r>
              <a:rPr lang="hu-HU" sz="1200" b="1" dirty="0" err="1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notification</a:t>
            </a:r>
            <a:endParaRPr lang="hu-HU" sz="1200" b="1" dirty="0">
              <a:solidFill>
                <a:srgbClr val="B9EF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pic>
        <p:nvPicPr>
          <p:cNvPr id="58386" name="Picture 18" descr="Intfix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836712"/>
            <a:ext cx="1296491" cy="11895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772816"/>
            <a:ext cx="6768752" cy="2448347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Köszönöm </a:t>
            </a:r>
            <a:r>
              <a:rPr lang="hu-HU" sz="2400" dirty="0"/>
              <a:t>megtisztelő figyelmüket!</a:t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Ha Önt érdekli a légiközlekedési/árufuvarozási informatika múltja, </a:t>
            </a:r>
            <a:r>
              <a:rPr lang="hu-HU" sz="2400" dirty="0" smtClean="0"/>
              <a:t>jelene</a:t>
            </a:r>
            <a:r>
              <a:rPr lang="hu-HU" sz="2400" dirty="0"/>
              <a:t>, jövője és további forrásanyagokat keres vagy szeretné </a:t>
            </a:r>
            <a:r>
              <a:rPr lang="hu-HU" sz="2400" dirty="0" smtClean="0"/>
              <a:t>ezt az </a:t>
            </a:r>
            <a:r>
              <a:rPr lang="hu-HU" sz="2400" dirty="0"/>
              <a:t>előadást letölteni, kérem látogasson el weboldalunkra: </a:t>
            </a:r>
            <a:br>
              <a:rPr lang="hu-HU" sz="2400" dirty="0"/>
            </a:br>
            <a:r>
              <a:rPr lang="hu-HU" sz="2400" dirty="0" err="1" smtClean="0">
                <a:hlinkClick r:id="rId2"/>
              </a:rPr>
              <a:t>www.ccs.hu</a:t>
            </a:r>
            <a:r>
              <a:rPr lang="hu-HU" sz="2400" dirty="0" smtClean="0"/>
              <a:t> </a:t>
            </a:r>
            <a:r>
              <a:rPr lang="hu-HU" sz="2400" dirty="0"/>
              <a:t/>
            </a:r>
            <a:br>
              <a:rPr lang="hu-HU" sz="2400" dirty="0"/>
            </a:br>
            <a:endParaRPr lang="en-US" sz="24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4256112" cy="365125"/>
          </a:xfrm>
        </p:spPr>
        <p:txBody>
          <a:bodyPr/>
          <a:lstStyle/>
          <a:p>
            <a:r>
              <a:rPr lang="hu-HU" dirty="0" smtClean="0"/>
              <a:t>NJSZT és ÓBUDAI EGYETEM Konferencia   2013. december 13.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75791" name="Picture 15" descr="Intfix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221163"/>
            <a:ext cx="2628900" cy="241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TÉMAKÖRÖK             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Légi árufuvarozás  (</a:t>
            </a:r>
            <a:r>
              <a:rPr lang="hu-HU" dirty="0" err="1" smtClean="0"/>
              <a:t>cargo</a:t>
            </a:r>
            <a:r>
              <a:rPr lang="hu-HU" dirty="0" smtClean="0"/>
              <a:t>) sajátosságai </a:t>
            </a:r>
          </a:p>
          <a:p>
            <a:r>
              <a:rPr lang="hu-HU" dirty="0" smtClean="0"/>
              <a:t>EDI (= </a:t>
            </a:r>
            <a:r>
              <a:rPr lang="hu-HU" dirty="0" err="1" smtClean="0"/>
              <a:t>Electronic</a:t>
            </a:r>
            <a:r>
              <a:rPr lang="hu-HU" dirty="0" smtClean="0"/>
              <a:t> Data </a:t>
            </a:r>
            <a:r>
              <a:rPr lang="hu-HU" smtClean="0"/>
              <a:t>Interchange) </a:t>
            </a:r>
            <a:r>
              <a:rPr lang="hu-HU" dirty="0" smtClean="0"/>
              <a:t>platformú nemzetközi integráció</a:t>
            </a:r>
          </a:p>
          <a:p>
            <a:r>
              <a:rPr lang="hu-HU" dirty="0" smtClean="0"/>
              <a:t>MALÉV  </a:t>
            </a:r>
            <a:r>
              <a:rPr lang="hu-HU" dirty="0" err="1" smtClean="0"/>
              <a:t>cargo</a:t>
            </a:r>
            <a:r>
              <a:rPr lang="hu-HU" dirty="0" smtClean="0"/>
              <a:t> automatizálás 1. fázis – SITA CARMEN</a:t>
            </a:r>
          </a:p>
          <a:p>
            <a:r>
              <a:rPr lang="hu-HU" dirty="0" smtClean="0"/>
              <a:t>Magyar </a:t>
            </a:r>
            <a:r>
              <a:rPr lang="hu-HU" dirty="0" err="1" smtClean="0"/>
              <a:t>cargo</a:t>
            </a:r>
            <a:r>
              <a:rPr lang="hu-HU" dirty="0" smtClean="0"/>
              <a:t> informatikai szolgáltatások bővülése, hazai fejlesztések és komplex integráció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25280" cy="365125"/>
          </a:xfrm>
        </p:spPr>
        <p:txBody>
          <a:bodyPr/>
          <a:lstStyle/>
          <a:p>
            <a:r>
              <a:rPr lang="hu-HU" dirty="0" err="1" smtClean="0"/>
              <a:t>NJSZTés</a:t>
            </a:r>
            <a:r>
              <a:rPr lang="hu-HU" dirty="0" smtClean="0"/>
              <a:t> ÓBUDAI EGYETEM Konferencia  2013. december 13.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2571-B12B-4FAC-8BA4-C17FD9D7F190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7" name="Kép 6" descr="magyar_zasz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941168"/>
            <a:ext cx="1512168" cy="114056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     </a:t>
            </a:r>
            <a:br>
              <a:rPr lang="hu-HU" dirty="0" smtClean="0"/>
            </a:br>
            <a:r>
              <a:rPr lang="hu-HU" sz="3600" b="1" dirty="0" smtClean="0"/>
              <a:t>MALÉV INFORMATIKAI FEJLESZTÉS </a:t>
            </a:r>
            <a:br>
              <a:rPr lang="hu-HU" sz="3600" b="1" dirty="0" smtClean="0"/>
            </a:br>
            <a:r>
              <a:rPr lang="hu-HU" sz="3600" b="1" dirty="0" smtClean="0"/>
              <a:t>FŐ MÉRFÖLDKÖVEI                        </a:t>
            </a:r>
            <a:r>
              <a:rPr lang="hu-HU" sz="3100" i="1" dirty="0" smtClean="0">
                <a:solidFill>
                  <a:srgbClr val="00B050"/>
                </a:solidFill>
              </a:rPr>
              <a:t>érintett rendszerek</a:t>
            </a:r>
            <a:endParaRPr lang="hu-HU" sz="3100" i="1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hu-HU" sz="3200" dirty="0" smtClean="0"/>
          </a:p>
          <a:p>
            <a:r>
              <a:rPr lang="hu-HU" sz="3800" dirty="0" smtClean="0"/>
              <a:t>1954-1975 –  	hang, lyukszalag telex-</a:t>
            </a:r>
          </a:p>
          <a:p>
            <a:r>
              <a:rPr lang="hu-HU" sz="3800" dirty="0" smtClean="0"/>
              <a:t>1975 – 	</a:t>
            </a:r>
            <a:r>
              <a:rPr lang="hu-HU" sz="3800" b="1" dirty="0" smtClean="0"/>
              <a:t>Utas-helyfoglalási </a:t>
            </a:r>
            <a:r>
              <a:rPr lang="hu-HU" sz="3800" dirty="0" smtClean="0"/>
              <a:t>rendszer bevezetése</a:t>
            </a:r>
            <a:br>
              <a:rPr lang="hu-HU" sz="3800" dirty="0" smtClean="0"/>
            </a:br>
            <a:r>
              <a:rPr lang="hu-HU" sz="3800" dirty="0" smtClean="0"/>
              <a:t>                      (SITA Gabriel  rendszer  világelsőként)</a:t>
            </a:r>
          </a:p>
          <a:p>
            <a:r>
              <a:rPr lang="hu-HU" sz="3800" dirty="0" smtClean="0"/>
              <a:t>1978 - 	</a:t>
            </a:r>
            <a:r>
              <a:rPr lang="hu-HU" sz="3800" b="1" dirty="0" smtClean="0"/>
              <a:t>Utas-kezelési és járatindítási </a:t>
            </a:r>
            <a:r>
              <a:rPr lang="hu-HU" sz="3800" dirty="0" smtClean="0"/>
              <a:t>rendszer bevezetése</a:t>
            </a:r>
            <a:br>
              <a:rPr lang="hu-HU" sz="3800" dirty="0" smtClean="0"/>
            </a:br>
            <a:r>
              <a:rPr lang="hu-HU" sz="3800" dirty="0" smtClean="0"/>
              <a:t>                       (DCS </a:t>
            </a:r>
            <a:r>
              <a:rPr lang="hu-HU" sz="3800" dirty="0" err="1" smtClean="0"/>
              <a:t>Raycheck</a:t>
            </a:r>
            <a:r>
              <a:rPr lang="hu-HU" sz="3800" dirty="0" smtClean="0"/>
              <a:t>. 1. generáció)</a:t>
            </a:r>
          </a:p>
          <a:p>
            <a:r>
              <a:rPr lang="hu-HU" sz="3800" b="1" dirty="0" smtClean="0"/>
              <a:t>1981-		Járatinformációs és utas-tájékoztatási rendszer </a:t>
            </a:r>
            <a:br>
              <a:rPr lang="hu-HU" sz="3800" b="1" dirty="0" smtClean="0"/>
            </a:br>
            <a:r>
              <a:rPr lang="hu-HU" sz="3800" b="1" dirty="0" smtClean="0"/>
              <a:t>                        – </a:t>
            </a:r>
            <a:r>
              <a:rPr lang="hu-HU" sz="3800" dirty="0" err="1" smtClean="0"/>
              <a:t>Rayfids</a:t>
            </a:r>
            <a:r>
              <a:rPr lang="hu-HU" sz="3800" dirty="0" smtClean="0"/>
              <a:t> (1. generáció) bevezetése</a:t>
            </a:r>
          </a:p>
          <a:p>
            <a:r>
              <a:rPr lang="hu-HU" sz="3800" dirty="0" smtClean="0"/>
              <a:t>1982-		</a:t>
            </a:r>
            <a:r>
              <a:rPr lang="hu-HU" sz="3800" b="1" dirty="0" smtClean="0"/>
              <a:t>Útvonal-tervezés, navigáció </a:t>
            </a:r>
            <a:r>
              <a:rPr lang="hu-HU" sz="3800" dirty="0" smtClean="0"/>
              <a:t>automatizálása, </a:t>
            </a:r>
            <a:br>
              <a:rPr lang="hu-HU" sz="3800" dirty="0" smtClean="0"/>
            </a:br>
            <a:r>
              <a:rPr lang="hu-HU" sz="3800" dirty="0" smtClean="0"/>
              <a:t>                        SITA </a:t>
            </a:r>
            <a:r>
              <a:rPr lang="hu-HU" sz="3800" dirty="0" err="1" smtClean="0"/>
              <a:t>Flight</a:t>
            </a:r>
            <a:r>
              <a:rPr lang="hu-HU" sz="3800" dirty="0" smtClean="0"/>
              <a:t> </a:t>
            </a:r>
            <a:r>
              <a:rPr lang="hu-HU" sz="3800" dirty="0" err="1" smtClean="0"/>
              <a:t>Planning</a:t>
            </a:r>
            <a:r>
              <a:rPr lang="hu-HU" sz="3800" dirty="0" smtClean="0"/>
              <a:t> rendszer bevezetése</a:t>
            </a:r>
          </a:p>
          <a:p>
            <a:r>
              <a:rPr lang="hu-HU" sz="3800" dirty="0" smtClean="0"/>
              <a:t>1982-83 	</a:t>
            </a:r>
            <a:r>
              <a:rPr lang="hu-HU" sz="3800" b="1" dirty="0" err="1" smtClean="0"/>
              <a:t>Müszaki</a:t>
            </a:r>
            <a:r>
              <a:rPr lang="hu-HU" sz="3800" b="1" dirty="0" smtClean="0"/>
              <a:t> karbantartási és anyag-gazdálkodási</a:t>
            </a:r>
            <a:r>
              <a:rPr lang="hu-HU" sz="3800" dirty="0" smtClean="0"/>
              <a:t/>
            </a:r>
            <a:br>
              <a:rPr lang="hu-HU" sz="3800" dirty="0" smtClean="0"/>
            </a:br>
            <a:r>
              <a:rPr lang="hu-HU" sz="3800" dirty="0" smtClean="0"/>
              <a:t>                        rendszer -SAGIL  kifejlesztése és     bevezetése</a:t>
            </a:r>
          </a:p>
          <a:p>
            <a:r>
              <a:rPr lang="hu-HU" sz="3800" i="1" dirty="0" smtClean="0">
                <a:solidFill>
                  <a:srgbClr val="00B050"/>
                </a:solidFill>
              </a:rPr>
              <a:t>1983-		</a:t>
            </a:r>
            <a:r>
              <a:rPr lang="hu-HU" sz="3800" b="1" i="1" dirty="0" smtClean="0">
                <a:solidFill>
                  <a:srgbClr val="00B050"/>
                </a:solidFill>
              </a:rPr>
              <a:t>Légi áru </a:t>
            </a:r>
            <a:r>
              <a:rPr lang="hu-HU" sz="3800" i="1" dirty="0" smtClean="0">
                <a:solidFill>
                  <a:srgbClr val="00B050"/>
                </a:solidFill>
              </a:rPr>
              <a:t>fuvarozási rendszer bevezetése </a:t>
            </a:r>
            <a:br>
              <a:rPr lang="hu-HU" sz="3800" i="1" dirty="0" smtClean="0">
                <a:solidFill>
                  <a:srgbClr val="00B050"/>
                </a:solidFill>
              </a:rPr>
            </a:br>
            <a:r>
              <a:rPr lang="hu-HU" sz="3800" i="1" dirty="0" smtClean="0">
                <a:solidFill>
                  <a:srgbClr val="00B050"/>
                </a:solidFill>
              </a:rPr>
              <a:t>                       (SITA </a:t>
            </a:r>
            <a:r>
              <a:rPr lang="hu-HU" sz="3800" i="1" dirty="0" err="1" smtClean="0">
                <a:solidFill>
                  <a:srgbClr val="00B050"/>
                </a:solidFill>
              </a:rPr>
              <a:t>Cargo</a:t>
            </a:r>
            <a:r>
              <a:rPr lang="hu-HU" sz="3800" i="1" dirty="0" smtClean="0">
                <a:solidFill>
                  <a:srgbClr val="00B050"/>
                </a:solidFill>
              </a:rPr>
              <a:t> rendszer világelsőként)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25280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2571-B12B-4FAC-8BA4-C17FD9D7F190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6" name="Kép 5" descr="magyar_zasz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445224"/>
            <a:ext cx="1098170" cy="8283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MALÉV INFORMATIKAI FEJLESZTÉS FŐ MÉRFÖLDKÖVEI                             </a:t>
            </a:r>
            <a:r>
              <a:rPr lang="hu-HU" sz="2800" i="1" dirty="0" smtClean="0">
                <a:solidFill>
                  <a:srgbClr val="00B050"/>
                </a:solidFill>
              </a:rPr>
              <a:t>érintett rendszerek</a:t>
            </a:r>
            <a:endParaRPr lang="hu-HU" sz="24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100" dirty="0" smtClean="0"/>
              <a:t>1985 – 	</a:t>
            </a:r>
            <a:r>
              <a:rPr lang="hu-HU" sz="2100" b="1" dirty="0" smtClean="0"/>
              <a:t>2 terminálos </a:t>
            </a:r>
            <a:r>
              <a:rPr lang="hu-HU" sz="2100" dirty="0" smtClean="0"/>
              <a:t>repülőtéri üzem biztosítása :</a:t>
            </a:r>
            <a:br>
              <a:rPr lang="hu-HU" sz="2100" dirty="0" smtClean="0"/>
            </a:br>
            <a:r>
              <a:rPr lang="hu-HU" sz="2100" dirty="0" smtClean="0"/>
              <a:t>                        SDCS, FIDS 2. generációk  bevezetése,</a:t>
            </a:r>
            <a:br>
              <a:rPr lang="hu-HU" sz="2100" dirty="0" smtClean="0"/>
            </a:br>
            <a:r>
              <a:rPr lang="hu-HU" sz="2100" dirty="0" smtClean="0"/>
              <a:t>                        </a:t>
            </a:r>
            <a:r>
              <a:rPr lang="hu-HU" sz="2100" b="1" dirty="0" smtClean="0"/>
              <a:t>operatív üzem irányítás </a:t>
            </a:r>
            <a:r>
              <a:rPr lang="hu-HU" sz="2100" dirty="0" smtClean="0"/>
              <a:t>automatizálása elindul</a:t>
            </a:r>
          </a:p>
          <a:p>
            <a:r>
              <a:rPr lang="hu-HU" sz="2100" dirty="0" smtClean="0"/>
              <a:t>1990-		fajlagos előnyszámítás, optimalizálás 1. generáció,</a:t>
            </a:r>
            <a:br>
              <a:rPr lang="hu-HU" sz="2100" dirty="0" smtClean="0"/>
            </a:br>
            <a:r>
              <a:rPr lang="hu-HU" sz="2100" dirty="0" smtClean="0"/>
              <a:t>                        IATA </a:t>
            </a:r>
            <a:r>
              <a:rPr lang="hu-HU" sz="2100" b="1" dirty="0" err="1" smtClean="0"/>
              <a:t>Yield</a:t>
            </a:r>
            <a:r>
              <a:rPr lang="hu-HU" sz="2100" b="1" dirty="0" smtClean="0"/>
              <a:t> Management </a:t>
            </a:r>
            <a:r>
              <a:rPr lang="hu-HU" sz="2100" dirty="0" smtClean="0"/>
              <a:t>rendszer elindul</a:t>
            </a:r>
          </a:p>
          <a:p>
            <a:r>
              <a:rPr lang="hu-HU" sz="2100" dirty="0" smtClean="0"/>
              <a:t>1992 -	</a:t>
            </a:r>
            <a:r>
              <a:rPr lang="hu-HU" sz="2100" b="1" dirty="0" smtClean="0"/>
              <a:t>hajózó személyzet tervezés és vezénylés</a:t>
            </a:r>
            <a:r>
              <a:rPr lang="hu-HU" sz="2100" dirty="0" smtClean="0"/>
              <a:t/>
            </a:r>
            <a:br>
              <a:rPr lang="hu-HU" sz="2100" dirty="0" smtClean="0"/>
            </a:br>
            <a:r>
              <a:rPr lang="hu-HU" sz="2100" dirty="0" smtClean="0"/>
              <a:t>                        automatizálása, SITA </a:t>
            </a:r>
            <a:r>
              <a:rPr lang="hu-HU" sz="2100" dirty="0" err="1" smtClean="0"/>
              <a:t>Crew</a:t>
            </a:r>
            <a:r>
              <a:rPr lang="hu-HU" sz="2100" dirty="0" smtClean="0"/>
              <a:t> management bevezetése</a:t>
            </a:r>
          </a:p>
          <a:p>
            <a:r>
              <a:rPr lang="hu-HU" sz="2100" dirty="0" smtClean="0"/>
              <a:t>1999-		üzemirányítás rendszerek (</a:t>
            </a:r>
            <a:r>
              <a:rPr lang="hu-HU" sz="2100" dirty="0" err="1" smtClean="0"/>
              <a:t>ops</a:t>
            </a:r>
            <a:r>
              <a:rPr lang="hu-HU" sz="2100" dirty="0" smtClean="0"/>
              <a:t>, </a:t>
            </a:r>
            <a:r>
              <a:rPr lang="hu-HU" sz="2100" dirty="0" err="1" smtClean="0"/>
              <a:t>crew</a:t>
            </a:r>
            <a:r>
              <a:rPr lang="hu-HU" sz="2100" dirty="0" smtClean="0"/>
              <a:t>) </a:t>
            </a:r>
            <a:r>
              <a:rPr lang="hu-HU" sz="2100" b="1" dirty="0" smtClean="0"/>
              <a:t>migrációja </a:t>
            </a:r>
            <a:br>
              <a:rPr lang="hu-HU" sz="2100" b="1" dirty="0" smtClean="0"/>
            </a:br>
            <a:r>
              <a:rPr lang="hu-HU" sz="2100" b="1" dirty="0" smtClean="0"/>
              <a:t>                        a  Lufthansa Systems </a:t>
            </a:r>
            <a:r>
              <a:rPr lang="hu-HU" sz="2100" dirty="0" err="1" smtClean="0"/>
              <a:t>Netline</a:t>
            </a:r>
            <a:r>
              <a:rPr lang="hu-HU" sz="2100" dirty="0" smtClean="0"/>
              <a:t> termékcsaládra</a:t>
            </a:r>
          </a:p>
          <a:p>
            <a:r>
              <a:rPr lang="hu-HU" sz="2100" i="1" dirty="0" smtClean="0">
                <a:solidFill>
                  <a:srgbClr val="00B050"/>
                </a:solidFill>
              </a:rPr>
              <a:t>2005 -	</a:t>
            </a:r>
            <a:r>
              <a:rPr lang="hu-HU" sz="2100" b="1" i="1" dirty="0" smtClean="0">
                <a:solidFill>
                  <a:srgbClr val="00B050"/>
                </a:solidFill>
              </a:rPr>
              <a:t>magyar termék </a:t>
            </a:r>
            <a:r>
              <a:rPr lang="hu-HU" sz="2100" b="1" i="1" dirty="0" err="1" smtClean="0">
                <a:solidFill>
                  <a:srgbClr val="00B050"/>
                </a:solidFill>
              </a:rPr>
              <a:t>Cargo</a:t>
            </a:r>
            <a:r>
              <a:rPr lang="hu-HU" sz="2100" b="1" i="1" dirty="0" smtClean="0">
                <a:solidFill>
                  <a:srgbClr val="00B050"/>
                </a:solidFill>
              </a:rPr>
              <a:t> </a:t>
            </a:r>
            <a:r>
              <a:rPr lang="hu-HU" sz="2100" i="1" dirty="0" smtClean="0">
                <a:solidFill>
                  <a:srgbClr val="00B050"/>
                </a:solidFill>
              </a:rPr>
              <a:t>bevezetés </a:t>
            </a:r>
          </a:p>
          <a:p>
            <a:r>
              <a:rPr lang="hu-HU" sz="2100" dirty="0" smtClean="0"/>
              <a:t>2009-	MALÉV utas </a:t>
            </a:r>
            <a:r>
              <a:rPr lang="hu-HU" sz="2100" b="1" dirty="0" smtClean="0"/>
              <a:t>rendszerek migrációja </a:t>
            </a:r>
            <a:br>
              <a:rPr lang="hu-HU" sz="2100" b="1" dirty="0" smtClean="0"/>
            </a:br>
            <a:r>
              <a:rPr lang="hu-HU" sz="2100" b="1" dirty="0" smtClean="0"/>
              <a:t>                        AMADEUS </a:t>
            </a:r>
            <a:r>
              <a:rPr lang="hu-HU" sz="2100" dirty="0" err="1" smtClean="0"/>
              <a:t>Altéa</a:t>
            </a:r>
            <a:r>
              <a:rPr lang="hu-HU" sz="2100" dirty="0" smtClean="0"/>
              <a:t> platformra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25280" cy="365125"/>
          </a:xfrm>
        </p:spPr>
        <p:txBody>
          <a:bodyPr/>
          <a:lstStyle/>
          <a:p>
            <a:r>
              <a:rPr lang="hu-HU" dirty="0" smtClean="0"/>
              <a:t>NJSZT és ÓBUDAI EGYETEM Konferencia    2013. december 13.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2571-B12B-4FAC-8BA4-C17FD9D7F190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6" name="Kép 5" descr="magyar_zasz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2088" y="5085184"/>
            <a:ext cx="954687" cy="720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AIR CARGO= LÉGI ÁRU</a:t>
            </a:r>
            <a:endParaRPr lang="hu-HU" sz="3200" b="1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57328" cy="365125"/>
          </a:xfrm>
        </p:spPr>
        <p:txBody>
          <a:bodyPr/>
          <a:lstStyle/>
          <a:p>
            <a:r>
              <a:rPr lang="hu-HU" dirty="0" smtClean="0"/>
              <a:t>NJSZT és ÓBUDAI EGYETEM Konferencia 2013. december 13.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128008" name="Picture 8" descr="AIR_CARGO_SERVICE_BEST_RATES_FOR_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652963"/>
            <a:ext cx="2303016" cy="1618150"/>
          </a:xfrm>
          <a:prstGeom prst="rect">
            <a:avLst/>
          </a:prstGeom>
          <a:noFill/>
        </p:spPr>
      </p:pic>
      <p:pic>
        <p:nvPicPr>
          <p:cNvPr id="128014" name="Picture 14" descr="LO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4143375" cy="3695700"/>
          </a:xfrm>
          <a:prstGeom prst="rect">
            <a:avLst/>
          </a:prstGeom>
          <a:noFill/>
        </p:spPr>
      </p:pic>
      <p:pic>
        <p:nvPicPr>
          <p:cNvPr id="128012" name="Picture 12" descr="3162131065_559da7e9e0_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557338"/>
            <a:ext cx="2520950" cy="1654175"/>
          </a:xfrm>
          <a:prstGeom prst="rect">
            <a:avLst/>
          </a:prstGeom>
          <a:noFill/>
        </p:spPr>
      </p:pic>
      <p:pic>
        <p:nvPicPr>
          <p:cNvPr id="128016" name="Picture 16" descr="car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708275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06438"/>
          </a:xfrm>
        </p:spPr>
        <p:txBody>
          <a:bodyPr/>
          <a:lstStyle/>
          <a:p>
            <a:r>
              <a:rPr lang="hu-HU" sz="4000" dirty="0"/>
              <a:t>Miért nehezebb a </a:t>
            </a:r>
            <a:r>
              <a:rPr lang="hu-HU" sz="4000" dirty="0" err="1"/>
              <a:t>cargo-val</a:t>
            </a:r>
            <a:r>
              <a:rPr lang="hu-HU" sz="4000" dirty="0"/>
              <a:t> bánni?</a:t>
            </a:r>
            <a:endParaRPr lang="en-US" sz="4000" dirty="0"/>
          </a:p>
        </p:txBody>
      </p:sp>
      <p:sp>
        <p:nvSpPr>
          <p:cNvPr id="100360" name="Rectangle 8"/>
          <p:cNvSpPr>
            <a:spLocks noGrp="1" noChangeAspect="1" noChangeArrowheads="1"/>
          </p:cNvSpPr>
          <p:nvPr>
            <p:ph idx="1"/>
          </p:nvPr>
        </p:nvSpPr>
        <p:spPr>
          <a:xfrm>
            <a:off x="611188" y="4581525"/>
            <a:ext cx="8229600" cy="1631216"/>
          </a:xfrm>
          <a:noFill/>
          <a:ln/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hu-HU" sz="2000" b="1" dirty="0"/>
              <a:t>…hogy míg az utas a zsebében tartja a jegyét, a pénzét és az útlevelét – így ennek felügyelete nem a fuvarozó feladata – emellett az utas tud járni, beszélni, </a:t>
            </a:r>
            <a:br>
              <a:rPr lang="hu-HU" sz="2000" b="1" dirty="0"/>
            </a:br>
            <a:r>
              <a:rPr lang="hu-HU" sz="2000" b="1" dirty="0"/>
              <a:t>tudja kicsoda és hová megy, </a:t>
            </a:r>
            <a:br>
              <a:rPr lang="hu-HU" sz="2000" b="1" dirty="0"/>
            </a:br>
            <a:r>
              <a:rPr lang="hu-HU" sz="2000" b="1" dirty="0"/>
              <a:t>felismeri és jelzi ha a fuvarozásában rendellenesség lép fel…</a:t>
            </a:r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25280" cy="365125"/>
          </a:xfrm>
        </p:spPr>
        <p:txBody>
          <a:bodyPr/>
          <a:lstStyle/>
          <a:p>
            <a:r>
              <a:rPr lang="hu-HU" dirty="0" smtClean="0"/>
              <a:t>NJSZT és ÓBUDAI EGYETEM Konferencia  2013. december 13.</a:t>
            </a:r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00355" name="Picture 3" descr="j03308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970213"/>
            <a:ext cx="1808162" cy="1514475"/>
          </a:xfrm>
          <a:prstGeom prst="rect">
            <a:avLst/>
          </a:prstGeom>
          <a:noFill/>
        </p:spPr>
      </p:pic>
      <p:pic>
        <p:nvPicPr>
          <p:cNvPr id="100356" name="Picture 4" descr="legi_papi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349500"/>
            <a:ext cx="1223963" cy="1223963"/>
          </a:xfrm>
          <a:prstGeom prst="rect">
            <a:avLst/>
          </a:prstGeom>
          <a:noFill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844675"/>
            <a:ext cx="2549525" cy="16748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00359" name="Oval 7"/>
          <p:cNvSpPr>
            <a:spLocks noChangeArrowheads="1"/>
          </p:cNvSpPr>
          <p:nvPr/>
        </p:nvSpPr>
        <p:spPr bwMode="auto">
          <a:xfrm rot="20700000">
            <a:off x="4572000" y="2205038"/>
            <a:ext cx="1873250" cy="2447925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54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/>
            <a:r>
              <a:rPr lang="hu-H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Néha talán</a:t>
            </a:r>
          </a:p>
          <a:p>
            <a:pPr marL="342900" indent="-342900"/>
            <a:r>
              <a:rPr lang="hu-H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Túl</a:t>
            </a:r>
          </a:p>
          <a:p>
            <a:pPr marL="342900" indent="-342900"/>
            <a:r>
              <a:rPr lang="hu-H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határozottan </a:t>
            </a:r>
          </a:p>
          <a:p>
            <a:pPr marL="342900" indent="-342900"/>
            <a:r>
              <a:rPr lang="hu-H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60" grpId="0" build="p"/>
      <p:bldP spid="1003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964613" cy="1944688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+mn-lt"/>
              </a:rPr>
              <a:t>…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addig az áru nem tud beszélni, 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b="1" dirty="0">
                <a:solidFill>
                  <a:schemeClr val="tx1"/>
                </a:solidFill>
                <a:latin typeface="+mn-lt"/>
              </a:rPr>
              <a:t>ha lerakják egy sarokba, csendben ott marad 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b="1" dirty="0">
                <a:solidFill>
                  <a:schemeClr val="tx1"/>
                </a:solidFill>
                <a:latin typeface="+mn-lt"/>
              </a:rPr>
              <a:t>és a légifuvarlevél-számon kívül gyakran más azonosítót nem is visel…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53272" cy="365125"/>
          </a:xfrm>
        </p:spPr>
        <p:txBody>
          <a:bodyPr/>
          <a:lstStyle/>
          <a:p>
            <a:r>
              <a:rPr lang="hu-HU" dirty="0" smtClean="0"/>
              <a:t>NJSZT és ÓBUDAI EGYETEM Konferencia 2013. december 13.</a:t>
            </a:r>
            <a:endParaRPr lang="hu-HU" dirty="0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50DD-1628-4C38-818F-ECDFCB622C05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95236" name="Picture 4" descr="j03308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265613"/>
            <a:ext cx="1808163" cy="1514475"/>
          </a:xfrm>
          <a:prstGeom prst="rect">
            <a:avLst/>
          </a:prstGeom>
          <a:noFill/>
        </p:spPr>
      </p:pic>
      <p:pic>
        <p:nvPicPr>
          <p:cNvPr id="95237" name="Picture 5" descr="legi_papi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644900"/>
            <a:ext cx="1223962" cy="1223963"/>
          </a:xfrm>
          <a:prstGeom prst="rect">
            <a:avLst/>
          </a:prstGeom>
          <a:noFill/>
        </p:spPr>
      </p:pic>
      <p:sp>
        <p:nvSpPr>
          <p:cNvPr id="95243" name="Oval 11" descr="bdsfhgrshr"/>
          <p:cNvSpPr>
            <a:spLocks noChangeArrowheads="1"/>
          </p:cNvSpPr>
          <p:nvPr/>
        </p:nvSpPr>
        <p:spPr bwMode="auto">
          <a:xfrm>
            <a:off x="3131840" y="5516563"/>
            <a:ext cx="1440160" cy="720749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54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/>
            <a:r>
              <a:rPr lang="hu-H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Utánvétes</a:t>
            </a:r>
          </a:p>
          <a:p>
            <a:pPr marL="342900" indent="-342900"/>
            <a:r>
              <a:rPr lang="hu-H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költségek</a:t>
            </a:r>
          </a:p>
        </p:txBody>
      </p:sp>
      <p:sp>
        <p:nvSpPr>
          <p:cNvPr id="95245" name="Oval 13" descr="bdsfhgrshr"/>
          <p:cNvSpPr>
            <a:spLocks noChangeArrowheads="1"/>
          </p:cNvSpPr>
          <p:nvPr/>
        </p:nvSpPr>
        <p:spPr bwMode="auto">
          <a:xfrm>
            <a:off x="4500563" y="3500438"/>
            <a:ext cx="1655762" cy="935037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54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/>
            <a:r>
              <a:rPr lang="hu-HU" b="1">
                <a:effectLst>
                  <a:outerShdw blurRad="38100" dist="38100" dir="2700000" algn="tl">
                    <a:srgbClr val="000000"/>
                  </a:outerShdw>
                </a:effectLst>
              </a:rPr>
              <a:t>Légifuvarlevél</a:t>
            </a:r>
          </a:p>
        </p:txBody>
      </p:sp>
      <p:sp>
        <p:nvSpPr>
          <p:cNvPr id="95246" name="Oval 14" descr="bdsfhgrshr"/>
          <p:cNvSpPr>
            <a:spLocks noChangeArrowheads="1"/>
          </p:cNvSpPr>
          <p:nvPr/>
        </p:nvSpPr>
        <p:spPr bwMode="auto">
          <a:xfrm>
            <a:off x="2484438" y="2349500"/>
            <a:ext cx="1871662" cy="935038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54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/>
            <a:r>
              <a:rPr lang="hu-H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Vámokmányok, </a:t>
            </a:r>
          </a:p>
          <a:p>
            <a:pPr marL="342900" indent="-342900"/>
            <a:r>
              <a:rPr lang="hu-H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egyéb kísérő </a:t>
            </a:r>
          </a:p>
          <a:p>
            <a:pPr marL="342900" indent="-342900"/>
            <a:r>
              <a:rPr lang="hu-H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okmányok</a:t>
            </a:r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3060700" y="4795838"/>
            <a:ext cx="287338" cy="792162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3205163" y="4003675"/>
            <a:ext cx="1295400" cy="0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 flipV="1">
            <a:off x="2484438" y="3211513"/>
            <a:ext cx="431800" cy="792162"/>
          </a:xfrm>
          <a:prstGeom prst="line">
            <a:avLst/>
          </a:prstGeom>
          <a:noFill/>
          <a:ln w="28575">
            <a:solidFill>
              <a:srgbClr val="54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hu-HU"/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4614863" y="5072063"/>
            <a:ext cx="4349750" cy="806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/>
            <a:r>
              <a:rPr lang="hu-H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…és </a:t>
            </a:r>
            <a:r>
              <a:rPr lang="hu-H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légiáru</a:t>
            </a:r>
            <a:r>
              <a:rPr lang="hu-H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esetében még ezekről </a:t>
            </a:r>
          </a:p>
          <a:p>
            <a:pPr marL="342900" indent="-342900"/>
            <a:r>
              <a:rPr lang="hu-H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a fuvarozónak kell gondoskodnia.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0" name="Picture 192" descr="CIMK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765175"/>
            <a:ext cx="3829050" cy="5476875"/>
          </a:xfrm>
          <a:prstGeom prst="rect">
            <a:avLst/>
          </a:prstGeom>
          <a:noFill/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209256" cy="365125"/>
          </a:xfrm>
        </p:spPr>
        <p:txBody>
          <a:bodyPr/>
          <a:lstStyle/>
          <a:p>
            <a:r>
              <a:rPr lang="hu-HU" dirty="0" smtClean="0"/>
              <a:t>NJSZT és ÓBUDAI EGYETEM Konferencia    2013. december 13.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25AC-93EB-4965-9FDB-B8E672C8BE83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840</Words>
  <Application>Microsoft Office PowerPoint</Application>
  <PresentationFormat>Diavetítés a képernyőre (4:3 oldalarány)</PresentationFormat>
  <Paragraphs>207</Paragraphs>
  <Slides>23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Áramlás</vt:lpstr>
      <vt:lpstr>LÉGI ÁRUSZÁLLÍTÁS AUTOMATIZÁLÁSA MAGYARORSZÁGON</vt:lpstr>
      <vt:lpstr>   Csányi István előadó – e-mail:  icsanyi@ccs.hu</vt:lpstr>
      <vt:lpstr>TÉMAKÖRÖK              </vt:lpstr>
      <vt:lpstr>                    MALÉV INFORMATIKAI FEJLESZTÉS  FŐ MÉRFÖLDKÖVEI                        érintett rendszerek</vt:lpstr>
      <vt:lpstr>MALÉV INFORMATIKAI FEJLESZTÉS FŐ MÉRFÖLDKÖVEI                             érintett rendszerek</vt:lpstr>
      <vt:lpstr>AIR CARGO= LÉGI ÁRU</vt:lpstr>
      <vt:lpstr>Miért nehezebb a cargo-val bánni?</vt:lpstr>
      <vt:lpstr>…addig az áru nem tud beszélni,  ha lerakják egy sarokba, csendben ott marad  és a légifuvarlevél-számon kívül gyakran más azonosítót nem is visel…</vt:lpstr>
      <vt:lpstr>9. dia</vt:lpstr>
      <vt:lpstr>Az áru és az okmány, miután a fuvarozó átvette, elválik egymástól.   A kapcsolatot ezután csak a számítástechnika biztosítja.</vt:lpstr>
      <vt:lpstr>A légiáru-fuvarozás során gyakran más járatra kerül az áru egyik fele, másikra a másik fele és egy harmadik járaton utazik az okmány.  Számítástechnika és EDI nélkül kezelhetetlen lenne ez a helyzet.</vt:lpstr>
      <vt:lpstr>Az integrált, EDI képes rendszerek bevezetése előtt…</vt:lpstr>
      <vt:lpstr>MALÉV ELSŐ VÁLASZTÁS: SITA CARMEN  1983-2005, világelsőként bevezetve</vt:lpstr>
      <vt:lpstr>SITA CARMEN ARCHITEKTÚRÁJA</vt:lpstr>
      <vt:lpstr>Mire jó az EDI?</vt:lpstr>
      <vt:lpstr>Évtizedek óta nincs olyan menetrendszerű árufuvarozással foglalkozó légitársaság, amelyik ne rendelkezne széleskörű IATA Cargo IMP szabványüzenet kommunikációra képes „cargo” rendszerrel.</vt:lpstr>
      <vt:lpstr>Egy tipikus légiáru-fuvarozás hátterében az alábbi EDI kommunikációt bonyolítják a légitársaságok több évtizede</vt:lpstr>
      <vt:lpstr>A MALÉV egyszerre volt fuvarozó és handling agent /kiszolgáló   saját  magának és a Budapestre üzemelő más légitársaságokra</vt:lpstr>
      <vt:lpstr>19. dia</vt:lpstr>
      <vt:lpstr>A cargo kinőtte a raktárait és már 1996-ban konkrét tervek születtek</vt:lpstr>
      <vt:lpstr>… egy korszerű, a további növekedést lehetővé tévő cargo bázisról</vt:lpstr>
      <vt:lpstr>2005-től a MALÉV haláláig:  CCS HUNGARY BACH rendszer</vt:lpstr>
      <vt:lpstr>  Köszönöm megtisztelő figyelmüket!  Ha Önt érdekli a légiközlekedési/árufuvarozási informatika múltja, jelene, jövője és további forrásanyagokat keres vagy szeretné ezt az előadást letölteni, kérem látogasson el weboldalunkra:  www.ccs.hu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LÉGI ÁRUSZÁLLÍTÁS AUTOMATIZÁLÁSA MAGYARORSZÁGON</dc:title>
  <dc:creator>Dömölki Bálint</dc:creator>
  <cp:lastModifiedBy>Dömölki Bálint</cp:lastModifiedBy>
  <cp:revision>1</cp:revision>
  <dcterms:created xsi:type="dcterms:W3CDTF">2014-01-04T09:20:10Z</dcterms:created>
  <dcterms:modified xsi:type="dcterms:W3CDTF">2014-01-04T09:23:26Z</dcterms:modified>
</cp:coreProperties>
</file>