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A6693-677E-48CE-859B-CA467D8973BA}" type="datetimeFigureOut">
              <a:rPr lang="hu-HU" smtClean="0"/>
              <a:t>2014.01.04.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86C70-CFB8-4AEB-A9F3-2FB6DB086CC0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A6693-677E-48CE-859B-CA467D8973BA}" type="datetimeFigureOut">
              <a:rPr lang="hu-HU" smtClean="0"/>
              <a:t>2014.01.04.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86C70-CFB8-4AEB-A9F3-2FB6DB086CC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A6693-677E-48CE-859B-CA467D8973BA}" type="datetimeFigureOut">
              <a:rPr lang="hu-HU" smtClean="0"/>
              <a:t>2014.01.04.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86C70-CFB8-4AEB-A9F3-2FB6DB086CC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A6693-677E-48CE-859B-CA467D8973BA}" type="datetimeFigureOut">
              <a:rPr lang="hu-HU" smtClean="0"/>
              <a:t>2014.01.04.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86C70-CFB8-4AEB-A9F3-2FB6DB086CC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A6693-677E-48CE-859B-CA467D8973BA}" type="datetimeFigureOut">
              <a:rPr lang="hu-HU" smtClean="0"/>
              <a:t>2014.01.04.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86C70-CFB8-4AEB-A9F3-2FB6DB086CC0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A6693-677E-48CE-859B-CA467D8973BA}" type="datetimeFigureOut">
              <a:rPr lang="hu-HU" smtClean="0"/>
              <a:t>2014.01.04.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86C70-CFB8-4AEB-A9F3-2FB6DB086CC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A6693-677E-48CE-859B-CA467D8973BA}" type="datetimeFigureOut">
              <a:rPr lang="hu-HU" smtClean="0"/>
              <a:t>2014.01.04.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86C70-CFB8-4AEB-A9F3-2FB6DB086CC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A6693-677E-48CE-859B-CA467D8973BA}" type="datetimeFigureOut">
              <a:rPr lang="hu-HU" smtClean="0"/>
              <a:t>2014.01.04.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86C70-CFB8-4AEB-A9F3-2FB6DB086CC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A6693-677E-48CE-859B-CA467D8973BA}" type="datetimeFigureOut">
              <a:rPr lang="hu-HU" smtClean="0"/>
              <a:t>2014.01.04.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86C70-CFB8-4AEB-A9F3-2FB6DB086CC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A6693-677E-48CE-859B-CA467D8973BA}" type="datetimeFigureOut">
              <a:rPr lang="hu-HU" smtClean="0"/>
              <a:t>2014.01.04.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86C70-CFB8-4AEB-A9F3-2FB6DB086CC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 sarkán kerekítve levágott téglalap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erékszögű háromszög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A6693-677E-48CE-859B-CA467D8973BA}" type="datetimeFigureOut">
              <a:rPr lang="hu-HU" smtClean="0"/>
              <a:t>2014.01.04.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FF86C70-CFB8-4AEB-A9F3-2FB6DB086CC0}" type="slidenum">
              <a:rPr lang="hu-HU" smtClean="0"/>
              <a:t>‹#›</a:t>
            </a:fld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Szabadkézi sokszög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Szabadkézi sokszög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F0A6693-677E-48CE-859B-CA467D8973BA}" type="datetimeFigureOut">
              <a:rPr lang="hu-HU" smtClean="0"/>
              <a:t>2014.01.04.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FF86C70-CFB8-4AEB-A9F3-2FB6DB086CC0}" type="slidenum">
              <a:rPr lang="hu-HU" smtClean="0"/>
              <a:t>‹#›</a:t>
            </a:fld>
            <a:endParaRPr lang="hu-HU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hu-HU" sz="3100" dirty="0" smtClean="0"/>
              <a:t/>
            </a:r>
            <a:br>
              <a:rPr lang="hu-HU" sz="3100" dirty="0" smtClean="0"/>
            </a:br>
            <a:r>
              <a:rPr lang="hu-HU" sz="3100" dirty="0" smtClean="0"/>
              <a:t/>
            </a:r>
            <a:br>
              <a:rPr lang="hu-HU" sz="3100" dirty="0" smtClean="0"/>
            </a:br>
            <a:r>
              <a:rPr lang="hu-HU" sz="3100" dirty="0" smtClean="0"/>
              <a:t>REPÜLŐGÉPEK MŰSZAKI KARBANTARTÁSÁNAK TERVEZÉSE ÉS HÁTTÉRRENDSZEREI   </a:t>
            </a:r>
            <a:br>
              <a:rPr lang="hu-HU" sz="3100" dirty="0" smtClean="0"/>
            </a:br>
            <a:r>
              <a:rPr lang="hu-HU" sz="2700" dirty="0" smtClean="0"/>
              <a:t>SAGIL= </a:t>
            </a:r>
            <a:r>
              <a:rPr lang="hu-HU" sz="2200" dirty="0" smtClean="0"/>
              <a:t>SYSTEM AVIATION GESTIONNAIRE INFORMATION LOGISTIQUE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Ballai János</a:t>
            </a:r>
          </a:p>
          <a:p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4713312" cy="365125"/>
          </a:xfrm>
        </p:spPr>
        <p:txBody>
          <a:bodyPr/>
          <a:lstStyle/>
          <a:p>
            <a:r>
              <a:rPr lang="hu-HU" dirty="0" smtClean="0"/>
              <a:t>NJSZT és ÓBUDAI EGYETEM Konferencia  2013. december 13.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2571-B12B-4FAC-8BA4-C17FD9D7F190}" type="slidenum">
              <a:rPr lang="hu-HU" smtClean="0"/>
              <a:pPr/>
              <a:t>1</a:t>
            </a:fld>
            <a:endParaRPr lang="hu-HU"/>
          </a:p>
        </p:txBody>
      </p:sp>
      <p:pic>
        <p:nvPicPr>
          <p:cNvPr id="5" name="Picture 4" descr="j040886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717032"/>
            <a:ext cx="3210148" cy="2426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3100" dirty="0" smtClean="0"/>
              <a:t/>
            </a:r>
            <a:br>
              <a:rPr lang="hu-HU" sz="3100" dirty="0" smtClean="0"/>
            </a:br>
            <a:r>
              <a:rPr lang="hu-HU" sz="3100" dirty="0" smtClean="0"/>
              <a:t/>
            </a:r>
            <a:br>
              <a:rPr lang="hu-HU" sz="3100" dirty="0" smtClean="0"/>
            </a:br>
            <a:r>
              <a:rPr lang="hu-HU" sz="3100" dirty="0" smtClean="0"/>
              <a:t/>
            </a:r>
            <a:br>
              <a:rPr lang="hu-HU" sz="3100" dirty="0" smtClean="0"/>
            </a:br>
            <a:r>
              <a:rPr lang="hu-HU" sz="3100" dirty="0" smtClean="0"/>
              <a:t/>
            </a:r>
            <a:br>
              <a:rPr lang="hu-HU" sz="3100" dirty="0" smtClean="0"/>
            </a:br>
            <a:r>
              <a:rPr lang="hu-HU" sz="3100" dirty="0" smtClean="0"/>
              <a:t>A RENDSZER BEVEZETÉSÉNEK HATÁSA-EREDMÉNYEK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A légitársaság adatai egy helyen kerültek tárolásra </a:t>
            </a:r>
          </a:p>
          <a:p>
            <a:r>
              <a:rPr lang="hu-HU" dirty="0" smtClean="0"/>
              <a:t>A folyamatok egységesítésével az egymáshoz kapcsolódó területek működése áttekinthetőbbé vált</a:t>
            </a:r>
          </a:p>
          <a:p>
            <a:r>
              <a:rPr lang="hu-HU" dirty="0" smtClean="0"/>
              <a:t>Az integráltság révén az adatokat csak egyszer kellett rögzíteni</a:t>
            </a:r>
          </a:p>
          <a:p>
            <a:r>
              <a:rPr lang="hu-HU" dirty="0" smtClean="0"/>
              <a:t>A rendszer pontos , naprakész információt biztosított a felhasználók részére</a:t>
            </a:r>
          </a:p>
          <a:p>
            <a:r>
              <a:rPr lang="hu-HU" dirty="0" smtClean="0"/>
              <a:t>A rendszerbe beépített ellenőrzési funkciók biztosították a hiba lehetőségek kizárását</a:t>
            </a:r>
          </a:p>
          <a:p>
            <a:r>
              <a:rPr lang="hu-HU" dirty="0" smtClean="0"/>
              <a:t>Nagy mértékben növelte a repülésbiztonságot</a:t>
            </a:r>
          </a:p>
          <a:p>
            <a:r>
              <a:rPr lang="hu-HU" dirty="0" smtClean="0"/>
              <a:t>A rendszer bevezetése és használata növelte a technológiai fegyelmet és az informatikai kultúrát</a:t>
            </a:r>
          </a:p>
          <a:p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5145360" cy="365125"/>
          </a:xfrm>
        </p:spPr>
        <p:txBody>
          <a:bodyPr/>
          <a:lstStyle/>
          <a:p>
            <a:r>
              <a:rPr lang="hu-HU" dirty="0" err="1" smtClean="0"/>
              <a:t>NJSZTés</a:t>
            </a:r>
            <a:r>
              <a:rPr lang="hu-HU" dirty="0" smtClean="0"/>
              <a:t> ÓBUDAI EGYETEM Konferencia  2013. december 13.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2571-B12B-4FAC-8BA4-C17FD9D7F190}" type="slidenum">
              <a:rPr lang="hu-HU" smtClean="0"/>
              <a:pPr/>
              <a:t>10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Tartalom helye 6" descr="rgszerelés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408162"/>
            <a:ext cx="4038600" cy="3028950"/>
          </a:xfrm>
        </p:spPr>
      </p:pic>
      <p:pic>
        <p:nvPicPr>
          <p:cNvPr id="8" name="Tartalom helye 7" descr="repulogep_szereles_15_1159901_9742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8200" y="1412776"/>
            <a:ext cx="4038600" cy="3028950"/>
          </a:xfrm>
        </p:spPr>
      </p:pic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4641304" cy="365125"/>
          </a:xfrm>
        </p:spPr>
        <p:txBody>
          <a:bodyPr/>
          <a:lstStyle/>
          <a:p>
            <a:r>
              <a:rPr lang="hu-HU" dirty="0" smtClean="0"/>
              <a:t>NJSZT és ÓBUDAI EGYETEM Konferencia    2013. december 13.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2571-B12B-4FAC-8BA4-C17FD9D7F190}" type="slidenum">
              <a:rPr lang="hu-HU" smtClean="0"/>
              <a:pPr/>
              <a:t>11</a:t>
            </a:fld>
            <a:endParaRPr lang="hu-HU"/>
          </a:p>
        </p:txBody>
      </p:sp>
      <p:sp>
        <p:nvSpPr>
          <p:cNvPr id="9" name="Téglalap 8"/>
          <p:cNvSpPr/>
          <p:nvPr/>
        </p:nvSpPr>
        <p:spPr>
          <a:xfrm>
            <a:off x="1331640" y="4941168"/>
            <a:ext cx="61206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hu-HU" sz="2400" dirty="0" smtClean="0"/>
              <a:t>6 gépnél nagyobb flotta esetében optimalizál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dirty="0" smtClean="0"/>
              <a:t>TÉMAKÖRÖK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dirty="0" smtClean="0"/>
              <a:t>Bevezetés:Karbantartási követelmények, rendszerek </a:t>
            </a:r>
            <a:br>
              <a:rPr lang="hu-HU" dirty="0" smtClean="0"/>
            </a:br>
            <a:r>
              <a:rPr lang="hu-HU" dirty="0" smtClean="0"/>
              <a:t>– repülésbiztonság, ATA- IATA szabványok</a:t>
            </a:r>
          </a:p>
          <a:p>
            <a:r>
              <a:rPr lang="hu-HU" dirty="0" smtClean="0"/>
              <a:t>Helyzetfelmérés – informatikai stratégia- döntés</a:t>
            </a:r>
          </a:p>
          <a:p>
            <a:r>
              <a:rPr lang="hu-HU" dirty="0" smtClean="0"/>
              <a:t>SAGIL rendszer felépítése, funkciói</a:t>
            </a:r>
          </a:p>
          <a:p>
            <a:r>
              <a:rPr lang="hu-HU" dirty="0" smtClean="0"/>
              <a:t>A rendszer bevezetésének hatása-eredmények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4569296" cy="365125"/>
          </a:xfrm>
        </p:spPr>
        <p:txBody>
          <a:bodyPr/>
          <a:lstStyle/>
          <a:p>
            <a:r>
              <a:rPr lang="hu-HU" dirty="0" smtClean="0"/>
              <a:t>NJSZT és ÓBUDAI EGYETEM Konferencia    2013. december 13.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2571-B12B-4FAC-8BA4-C17FD9D7F190}" type="slidenum">
              <a:rPr lang="hu-HU" smtClean="0"/>
              <a:pPr/>
              <a:t>2</a:t>
            </a:fld>
            <a:endParaRPr lang="hu-HU"/>
          </a:p>
        </p:txBody>
      </p:sp>
      <p:pic>
        <p:nvPicPr>
          <p:cNvPr id="8" name="Kép 7" descr="magyar_zaszl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87824" y="4941168"/>
            <a:ext cx="1622967" cy="12241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22640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             </a:t>
            </a:r>
            <a:br>
              <a:rPr lang="hu-HU" dirty="0" smtClean="0"/>
            </a:br>
            <a:r>
              <a:rPr lang="hu-HU" sz="3600" dirty="0" smtClean="0"/>
              <a:t>MALÉV INFORMATIKAI FEJLESZTÉS </a:t>
            </a:r>
            <a:br>
              <a:rPr lang="hu-HU" sz="3600" dirty="0" smtClean="0"/>
            </a:br>
            <a:r>
              <a:rPr lang="hu-HU" sz="3600" dirty="0" smtClean="0"/>
              <a:t>FŐ MÉRFÖLDKÖVEI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endParaRPr lang="hu-HU" sz="3200" dirty="0" smtClean="0"/>
          </a:p>
          <a:p>
            <a:r>
              <a:rPr lang="hu-HU" sz="3600" dirty="0" smtClean="0"/>
              <a:t>1954-1975 –  	hang, lyukszalag telex-</a:t>
            </a:r>
          </a:p>
          <a:p>
            <a:r>
              <a:rPr lang="hu-HU" sz="3600" dirty="0" smtClean="0"/>
              <a:t>1975 – 	</a:t>
            </a:r>
            <a:r>
              <a:rPr lang="hu-HU" sz="3600" b="1" dirty="0" smtClean="0"/>
              <a:t>Utas-helyfoglalási </a:t>
            </a:r>
            <a:r>
              <a:rPr lang="hu-HU" sz="3600" dirty="0" smtClean="0"/>
              <a:t>rendszer bevezetése</a:t>
            </a:r>
            <a:br>
              <a:rPr lang="hu-HU" sz="3600" dirty="0" smtClean="0"/>
            </a:br>
            <a:r>
              <a:rPr lang="hu-HU" sz="3600" dirty="0" smtClean="0"/>
              <a:t>                         (SITA Gabriel  rendszer  </a:t>
            </a:r>
            <a:r>
              <a:rPr lang="hu-HU" sz="3600" i="1" dirty="0" smtClean="0"/>
              <a:t>világelsőként</a:t>
            </a:r>
            <a:r>
              <a:rPr lang="hu-HU" sz="3600" dirty="0" smtClean="0"/>
              <a:t>)</a:t>
            </a:r>
          </a:p>
          <a:p>
            <a:r>
              <a:rPr lang="hu-HU" sz="3600" dirty="0" smtClean="0"/>
              <a:t>1978 - 	</a:t>
            </a:r>
            <a:r>
              <a:rPr lang="hu-HU" sz="3600" b="1" dirty="0" smtClean="0"/>
              <a:t>Utas-kezelési és járatindítási </a:t>
            </a:r>
            <a:r>
              <a:rPr lang="hu-HU" sz="3600" dirty="0" smtClean="0"/>
              <a:t>rendszer bevezetése</a:t>
            </a:r>
            <a:br>
              <a:rPr lang="hu-HU" sz="3600" dirty="0" smtClean="0"/>
            </a:br>
            <a:r>
              <a:rPr lang="hu-HU" sz="3600" dirty="0" smtClean="0"/>
              <a:t>                         (DCS </a:t>
            </a:r>
            <a:r>
              <a:rPr lang="hu-HU" sz="3600" dirty="0" err="1" smtClean="0"/>
              <a:t>Raycheck</a:t>
            </a:r>
            <a:r>
              <a:rPr lang="hu-HU" sz="3600" dirty="0" smtClean="0"/>
              <a:t>, mint 1. generáció)</a:t>
            </a:r>
          </a:p>
          <a:p>
            <a:r>
              <a:rPr lang="hu-HU" sz="3600" dirty="0" smtClean="0"/>
              <a:t>1981-		</a:t>
            </a:r>
            <a:r>
              <a:rPr lang="hu-HU" sz="3600" b="1" dirty="0" smtClean="0"/>
              <a:t>Járatinformációs </a:t>
            </a:r>
            <a:r>
              <a:rPr lang="hu-HU" sz="3600" dirty="0" smtClean="0"/>
              <a:t>és utas-tájékoztatási rendszer </a:t>
            </a:r>
            <a:br>
              <a:rPr lang="hu-HU" sz="3600" dirty="0" smtClean="0"/>
            </a:br>
            <a:r>
              <a:rPr lang="hu-HU" sz="3600" dirty="0" smtClean="0"/>
              <a:t>                        – </a:t>
            </a:r>
            <a:r>
              <a:rPr lang="hu-HU" sz="3600" dirty="0" err="1" smtClean="0"/>
              <a:t>Rayfids</a:t>
            </a:r>
            <a:r>
              <a:rPr lang="hu-HU" sz="3600" dirty="0" smtClean="0"/>
              <a:t> (1. generáció) bevezetése</a:t>
            </a:r>
          </a:p>
          <a:p>
            <a:r>
              <a:rPr lang="hu-HU" sz="3600" dirty="0" smtClean="0"/>
              <a:t>1982-		</a:t>
            </a:r>
            <a:r>
              <a:rPr lang="hu-HU" sz="3600" b="1" dirty="0" smtClean="0"/>
              <a:t>Útvonal-tervezés, navigáció </a:t>
            </a:r>
            <a:r>
              <a:rPr lang="hu-HU" sz="3600" dirty="0" smtClean="0"/>
              <a:t>automatizálása, </a:t>
            </a:r>
            <a:br>
              <a:rPr lang="hu-HU" sz="3600" dirty="0" smtClean="0"/>
            </a:br>
            <a:r>
              <a:rPr lang="hu-HU" sz="3600" dirty="0" smtClean="0"/>
              <a:t>                         SITA </a:t>
            </a:r>
            <a:r>
              <a:rPr lang="hu-HU" sz="3600" dirty="0" err="1" smtClean="0"/>
              <a:t>Flight</a:t>
            </a:r>
            <a:r>
              <a:rPr lang="hu-HU" sz="3600" dirty="0" smtClean="0"/>
              <a:t> </a:t>
            </a:r>
            <a:r>
              <a:rPr lang="hu-HU" sz="3600" dirty="0" err="1" smtClean="0"/>
              <a:t>Planning</a:t>
            </a:r>
            <a:r>
              <a:rPr lang="hu-HU" sz="3600" dirty="0" smtClean="0"/>
              <a:t> rendszer bevezetése</a:t>
            </a:r>
          </a:p>
          <a:p>
            <a:r>
              <a:rPr lang="hu-HU" sz="3600" dirty="0" smtClean="0">
                <a:solidFill>
                  <a:srgbClr val="00B050"/>
                </a:solidFill>
              </a:rPr>
              <a:t>1982-83 	</a:t>
            </a:r>
            <a:r>
              <a:rPr lang="hu-HU" sz="3600" b="1" dirty="0" err="1" smtClean="0">
                <a:solidFill>
                  <a:srgbClr val="00B050"/>
                </a:solidFill>
              </a:rPr>
              <a:t>Müszaki</a:t>
            </a:r>
            <a:r>
              <a:rPr lang="hu-HU" sz="3600" b="1" dirty="0" smtClean="0">
                <a:solidFill>
                  <a:srgbClr val="00B050"/>
                </a:solidFill>
              </a:rPr>
              <a:t> karbantartási és anyag-gazdálkodási</a:t>
            </a:r>
            <a:r>
              <a:rPr lang="hu-HU" sz="3600" dirty="0" smtClean="0">
                <a:solidFill>
                  <a:srgbClr val="00B050"/>
                </a:solidFill>
              </a:rPr>
              <a:t/>
            </a:r>
            <a:br>
              <a:rPr lang="hu-HU" sz="3600" dirty="0" smtClean="0">
                <a:solidFill>
                  <a:srgbClr val="00B050"/>
                </a:solidFill>
              </a:rPr>
            </a:br>
            <a:r>
              <a:rPr lang="hu-HU" sz="3600" dirty="0" smtClean="0">
                <a:solidFill>
                  <a:srgbClr val="00B050"/>
                </a:solidFill>
              </a:rPr>
              <a:t>                         rendszer -SAGIL  kifejlesztése és     bevezetése</a:t>
            </a:r>
          </a:p>
          <a:p>
            <a:r>
              <a:rPr lang="hu-HU" sz="3600" dirty="0" smtClean="0"/>
              <a:t>1983-		</a:t>
            </a:r>
            <a:r>
              <a:rPr lang="hu-HU" sz="3600" b="1" dirty="0" smtClean="0"/>
              <a:t>Légi áru </a:t>
            </a:r>
            <a:r>
              <a:rPr lang="hu-HU" sz="3600" dirty="0" smtClean="0"/>
              <a:t>fuvarozási rendszer bevezetése</a:t>
            </a:r>
            <a:br>
              <a:rPr lang="hu-HU" sz="3600" dirty="0" smtClean="0"/>
            </a:br>
            <a:r>
              <a:rPr lang="hu-HU" sz="3600" dirty="0" smtClean="0"/>
              <a:t>                        (SITA </a:t>
            </a:r>
            <a:r>
              <a:rPr lang="hu-HU" sz="3600" dirty="0" err="1" smtClean="0"/>
              <a:t>Cargo</a:t>
            </a:r>
            <a:r>
              <a:rPr lang="hu-HU" sz="3600" dirty="0" smtClean="0"/>
              <a:t> rendszer </a:t>
            </a:r>
            <a:r>
              <a:rPr lang="hu-HU" sz="3600" i="1" dirty="0" smtClean="0"/>
              <a:t>világelsőként</a:t>
            </a:r>
            <a:r>
              <a:rPr lang="hu-HU" sz="3600" dirty="0" smtClean="0"/>
              <a:t>)</a:t>
            </a:r>
          </a:p>
          <a:p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4785320" cy="365125"/>
          </a:xfrm>
        </p:spPr>
        <p:txBody>
          <a:bodyPr/>
          <a:lstStyle/>
          <a:p>
            <a:r>
              <a:rPr lang="hu-HU" dirty="0" smtClean="0"/>
              <a:t>NJSZT és ÓBUDAI EGYETEM Konferencia    2013. december 13.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2571-B12B-4FAC-8BA4-C17FD9D7F190}" type="slidenum">
              <a:rPr lang="hu-HU" smtClean="0"/>
              <a:pPr/>
              <a:t>3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/>
            </a:r>
            <a:br>
              <a:rPr lang="hu-HU" dirty="0" smtClean="0"/>
            </a:br>
            <a:r>
              <a:rPr lang="hu-HU" sz="3600" dirty="0" smtClean="0"/>
              <a:t>KARBANTARTÁSI KÖVETELMÉNYEK, RENDSZEREK </a:t>
            </a:r>
            <a:br>
              <a:rPr lang="hu-HU" sz="3600" dirty="0" smtClean="0"/>
            </a:br>
            <a:r>
              <a:rPr lang="hu-HU" sz="3600" dirty="0" smtClean="0"/>
              <a:t>– REPÜLÉSBIZTONSÁG, ATA- IATA SZABVÁNYOK</a:t>
            </a:r>
            <a:endParaRPr lang="hu-HU" dirty="0"/>
          </a:p>
        </p:txBody>
      </p:sp>
      <p:pic>
        <p:nvPicPr>
          <p:cNvPr id="8" name="Tartalom helye 7"/>
          <p:cNvPicPr>
            <a:picLocks noGrp="1"/>
          </p:cNvPicPr>
          <p:nvPr>
            <p:ph sz="half" idx="1"/>
          </p:nvPr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 bwMode="auto">
          <a:xfrm>
            <a:off x="457200" y="2623344"/>
            <a:ext cx="4038600" cy="3028950"/>
          </a:xfrm>
          <a:prstGeom prst="rect">
            <a:avLst/>
          </a:prstGeom>
          <a:noFill/>
        </p:spPr>
      </p:pic>
      <p:pic>
        <p:nvPicPr>
          <p:cNvPr id="7" name="Tartalom helye 6"/>
          <p:cNvPicPr>
            <a:picLocks noGrp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 bwMode="auto">
          <a:xfrm>
            <a:off x="4648200" y="2623344"/>
            <a:ext cx="4038600" cy="3028950"/>
          </a:xfrm>
          <a:prstGeom prst="rect">
            <a:avLst/>
          </a:prstGeom>
          <a:noFill/>
        </p:spPr>
      </p:pic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4569296" cy="365125"/>
          </a:xfrm>
        </p:spPr>
        <p:txBody>
          <a:bodyPr/>
          <a:lstStyle/>
          <a:p>
            <a:r>
              <a:rPr lang="hu-HU" dirty="0" smtClean="0"/>
              <a:t>NJSZT és ÓBUDAI EGYETEM Konferencia    2013. december 13.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2571-B12B-4FAC-8BA4-C17FD9D7F190}" type="slidenum">
              <a:rPr lang="hu-HU" smtClean="0"/>
              <a:pPr/>
              <a:t>4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3100" dirty="0" smtClean="0"/>
              <a:t/>
            </a:r>
            <a:br>
              <a:rPr lang="hu-HU" sz="3100" dirty="0" smtClean="0"/>
            </a:br>
            <a:r>
              <a:rPr lang="hu-HU" sz="3100" dirty="0" smtClean="0"/>
              <a:t/>
            </a:r>
            <a:br>
              <a:rPr lang="hu-HU" sz="3100" dirty="0" smtClean="0"/>
            </a:br>
            <a:r>
              <a:rPr lang="hu-HU" sz="3100" dirty="0" smtClean="0"/>
              <a:t/>
            </a:r>
            <a:br>
              <a:rPr lang="hu-HU" sz="3100" dirty="0" smtClean="0"/>
            </a:br>
            <a:r>
              <a:rPr lang="hu-HU" sz="3100" dirty="0" smtClean="0"/>
              <a:t>HELYZETFELMÉRÉS – INFORMATIKAI STRATÉGIA- DÖNTÉS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dirty="0" smtClean="0"/>
              <a:t> SITA- MALÉV-SONOVISION szerződés</a:t>
            </a:r>
          </a:p>
          <a:p>
            <a:endParaRPr lang="hu-HU" dirty="0" smtClean="0"/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 smtClean="0"/>
          </a:p>
          <a:p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4713312" cy="365125"/>
          </a:xfrm>
        </p:spPr>
        <p:txBody>
          <a:bodyPr/>
          <a:lstStyle/>
          <a:p>
            <a:r>
              <a:rPr lang="hu-HU" dirty="0" smtClean="0"/>
              <a:t>NJSZT és ÓBUDAI EGYETEM Konferencia     2013. december 13.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2571-B12B-4FAC-8BA4-C17FD9D7F190}" type="slidenum">
              <a:rPr lang="hu-HU" smtClean="0"/>
              <a:pPr/>
              <a:t>5</a:t>
            </a:fld>
            <a:endParaRPr lang="hu-HU"/>
          </a:p>
        </p:txBody>
      </p:sp>
      <p:pic>
        <p:nvPicPr>
          <p:cNvPr id="6" name="Kép 5" descr="sita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4583" y="4077072"/>
            <a:ext cx="2880320" cy="1152128"/>
          </a:xfrm>
          <a:prstGeom prst="rect">
            <a:avLst/>
          </a:prstGeom>
        </p:spPr>
      </p:pic>
      <p:pic>
        <p:nvPicPr>
          <p:cNvPr id="8" name="Kép 7" descr="sonovision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28184" y="3789040"/>
            <a:ext cx="2146548" cy="1073274"/>
          </a:xfrm>
          <a:prstGeom prst="rect">
            <a:avLst/>
          </a:prstGeom>
        </p:spPr>
      </p:pic>
      <p:pic>
        <p:nvPicPr>
          <p:cNvPr id="9" name="Kép 8" descr="ma régi 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23928" y="3284984"/>
            <a:ext cx="1918072" cy="18722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 descr="C:\Users\ZSUZSA\AppData\Local\Temp\SAGIL_V01.gif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405" y="1462087"/>
            <a:ext cx="5457190" cy="39338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475068014"/>
      </p:ext>
    </p:extLst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3100" b="1" dirty="0" smtClean="0"/>
              <a:t/>
            </a:r>
            <a:br>
              <a:rPr lang="hu-HU" sz="3100" b="1" dirty="0" smtClean="0"/>
            </a:br>
            <a:r>
              <a:rPr lang="hu-HU" sz="3100" b="1" dirty="0" smtClean="0"/>
              <a:t/>
            </a:r>
            <a:br>
              <a:rPr lang="hu-HU" sz="3100" b="1" dirty="0" smtClean="0"/>
            </a:br>
            <a:r>
              <a:rPr lang="hu-HU" sz="3100" b="1" dirty="0" smtClean="0"/>
              <a:t>SAGIL RENDSZER MODULJAI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u-HU" sz="2000" dirty="0" smtClean="0"/>
          </a:p>
          <a:p>
            <a:endParaRPr lang="hu-HU" sz="2000" dirty="0" smtClean="0"/>
          </a:p>
          <a:p>
            <a:r>
              <a:rPr lang="hu-HU" sz="2000" dirty="0" smtClean="0"/>
              <a:t>Törzsadatok= </a:t>
            </a:r>
            <a:r>
              <a:rPr lang="hu-HU" sz="2000" dirty="0" err="1" smtClean="0"/>
              <a:t>Catalog</a:t>
            </a:r>
            <a:r>
              <a:rPr lang="hu-HU" sz="2000" dirty="0" smtClean="0"/>
              <a:t> </a:t>
            </a:r>
            <a:r>
              <a:rPr lang="hu-HU" sz="2000" dirty="0" err="1" smtClean="0"/>
              <a:t>Control</a:t>
            </a:r>
            <a:r>
              <a:rPr lang="hu-HU" sz="2000" dirty="0" smtClean="0"/>
              <a:t> modul</a:t>
            </a:r>
          </a:p>
          <a:p>
            <a:r>
              <a:rPr lang="hu-HU" sz="2000" dirty="0" smtClean="0"/>
              <a:t>Rendelések nyilvántartása , karbantartása =</a:t>
            </a:r>
            <a:r>
              <a:rPr lang="hu-HU" sz="2000" dirty="0" err="1" smtClean="0"/>
              <a:t>Procurement</a:t>
            </a:r>
            <a:r>
              <a:rPr lang="hu-HU" sz="2000" dirty="0" smtClean="0"/>
              <a:t> </a:t>
            </a:r>
            <a:r>
              <a:rPr lang="hu-HU" sz="2000" dirty="0" err="1" smtClean="0"/>
              <a:t>Control</a:t>
            </a:r>
            <a:r>
              <a:rPr lang="hu-HU" sz="2000" dirty="0" smtClean="0"/>
              <a:t> Modul</a:t>
            </a:r>
          </a:p>
          <a:p>
            <a:r>
              <a:rPr lang="hu-HU" sz="2000" dirty="0" smtClean="0"/>
              <a:t>Raktárkészletek nyilvántartása – Áruátvétel = </a:t>
            </a:r>
            <a:r>
              <a:rPr lang="hu-HU" sz="2000" dirty="0" err="1" smtClean="0"/>
              <a:t>Inventory</a:t>
            </a:r>
            <a:r>
              <a:rPr lang="hu-HU" sz="2000" dirty="0" smtClean="0"/>
              <a:t> </a:t>
            </a:r>
            <a:r>
              <a:rPr lang="hu-HU" sz="2000" dirty="0" err="1" smtClean="0"/>
              <a:t>Control</a:t>
            </a:r>
            <a:r>
              <a:rPr lang="hu-HU" sz="2000" dirty="0" smtClean="0"/>
              <a:t> Modul</a:t>
            </a:r>
          </a:p>
          <a:p>
            <a:r>
              <a:rPr lang="hu-HU" sz="2000" dirty="0" smtClean="0"/>
              <a:t>Nyilvántartásra kötelezett berendezések kezelése = </a:t>
            </a:r>
            <a:r>
              <a:rPr lang="hu-HU" sz="2000" dirty="0" err="1" smtClean="0"/>
              <a:t>Rotables</a:t>
            </a:r>
            <a:r>
              <a:rPr lang="hu-HU" sz="2000" dirty="0" smtClean="0"/>
              <a:t> </a:t>
            </a:r>
            <a:r>
              <a:rPr lang="hu-HU" sz="2000" dirty="0" err="1" smtClean="0"/>
              <a:t>Control</a:t>
            </a:r>
            <a:r>
              <a:rPr lang="hu-HU" sz="2000" dirty="0" smtClean="0"/>
              <a:t> Modul</a:t>
            </a:r>
          </a:p>
          <a:p>
            <a:r>
              <a:rPr lang="hu-HU" sz="2000" dirty="0" smtClean="0"/>
              <a:t> System </a:t>
            </a:r>
            <a:r>
              <a:rPr lang="hu-HU" sz="2000" dirty="0" err="1" smtClean="0"/>
              <a:t>Control</a:t>
            </a:r>
            <a:r>
              <a:rPr lang="hu-HU" sz="2000" dirty="0" smtClean="0"/>
              <a:t> modul</a:t>
            </a:r>
            <a:endParaRPr lang="hu-HU" sz="2000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4497288" cy="365125"/>
          </a:xfrm>
        </p:spPr>
        <p:txBody>
          <a:bodyPr/>
          <a:lstStyle/>
          <a:p>
            <a:r>
              <a:rPr lang="hu-HU" dirty="0" smtClean="0"/>
              <a:t>NJSZT és ÓBUDAI EGYETEM Konferencia    2013. december 13.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2571-B12B-4FAC-8BA4-C17FD9D7F190}" type="slidenum">
              <a:rPr lang="hu-HU" smtClean="0"/>
              <a:pPr/>
              <a:t>7</a:t>
            </a:fld>
            <a:endParaRPr lang="hu-HU"/>
          </a:p>
        </p:txBody>
      </p:sp>
      <p:pic>
        <p:nvPicPr>
          <p:cNvPr id="6" name="Kép 5" descr="tu5 pályá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84168" y="836712"/>
            <a:ext cx="2466975" cy="1847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/>
              <a:t>SAGIL RENDSZER MODULJAI                      </a:t>
            </a:r>
            <a:r>
              <a:rPr lang="hu-HU" sz="2400" b="1" i="1" dirty="0" smtClean="0"/>
              <a:t>folytatás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hu-HU" sz="6400" b="1" dirty="0" smtClean="0"/>
              <a:t>Törzsadatok – </a:t>
            </a:r>
            <a:r>
              <a:rPr lang="hu-HU" sz="6400" b="1" dirty="0" err="1" smtClean="0"/>
              <a:t>Catalog</a:t>
            </a:r>
            <a:r>
              <a:rPr lang="hu-HU" sz="6400" b="1" dirty="0" smtClean="0"/>
              <a:t> </a:t>
            </a:r>
            <a:r>
              <a:rPr lang="hu-HU" sz="6400" b="1" dirty="0" err="1" smtClean="0"/>
              <a:t>Control</a:t>
            </a:r>
            <a:endParaRPr lang="hu-HU" sz="6400" dirty="0" smtClean="0"/>
          </a:p>
          <a:p>
            <a:r>
              <a:rPr lang="hu-HU" sz="6400" dirty="0" smtClean="0"/>
              <a:t>Célja: A Malév által használt cikkféleségek beazonosítása -ATA rendszerbe való beillesztése</a:t>
            </a:r>
          </a:p>
          <a:p>
            <a:r>
              <a:rPr lang="hu-HU" sz="6400" dirty="0" smtClean="0"/>
              <a:t>Funkciói: törzsadatok felvitele, módosítása, lekérdezése törlése</a:t>
            </a:r>
          </a:p>
          <a:p>
            <a:pPr>
              <a:buNone/>
            </a:pPr>
            <a:r>
              <a:rPr lang="hu-HU" sz="6400" b="1" dirty="0" smtClean="0"/>
              <a:t> </a:t>
            </a:r>
            <a:endParaRPr lang="hu-HU" sz="6400" dirty="0" smtClean="0"/>
          </a:p>
          <a:p>
            <a:pPr>
              <a:buNone/>
            </a:pPr>
            <a:r>
              <a:rPr lang="hu-HU" sz="6400" b="1" dirty="0" smtClean="0"/>
              <a:t>Rendelések nyilvántartása és karbantartása –</a:t>
            </a:r>
            <a:r>
              <a:rPr lang="hu-HU" sz="6400" b="1" dirty="0" err="1" smtClean="0"/>
              <a:t>Procurement</a:t>
            </a:r>
            <a:r>
              <a:rPr lang="hu-HU" sz="6400" b="1" dirty="0" smtClean="0"/>
              <a:t> </a:t>
            </a:r>
            <a:r>
              <a:rPr lang="hu-HU" sz="6400" b="1" dirty="0" err="1" smtClean="0"/>
              <a:t>Control</a:t>
            </a:r>
            <a:endParaRPr lang="hu-HU" sz="6400" dirty="0" smtClean="0"/>
          </a:p>
          <a:p>
            <a:r>
              <a:rPr lang="hu-HU" sz="6400" dirty="0" smtClean="0"/>
              <a:t>Célja:       Repülőgépes és jármű-alkatrészek álló és fogyóeszközök megrendelése, nyilvántartása</a:t>
            </a:r>
          </a:p>
          <a:p>
            <a:r>
              <a:rPr lang="hu-HU" sz="6400" dirty="0" smtClean="0"/>
              <a:t>Funkciói: MALÉV beszállítói felé megrendelések (</a:t>
            </a:r>
            <a:r>
              <a:rPr lang="hu-HU" sz="6400" dirty="0" err="1" smtClean="0"/>
              <a:t>Purchase</a:t>
            </a:r>
            <a:r>
              <a:rPr lang="hu-HU" sz="6400" dirty="0" smtClean="0"/>
              <a:t> </a:t>
            </a:r>
            <a:r>
              <a:rPr lang="hu-HU" sz="6400" dirty="0" err="1" smtClean="0"/>
              <a:t>order</a:t>
            </a:r>
            <a:r>
              <a:rPr lang="hu-HU" sz="6400" dirty="0" smtClean="0"/>
              <a:t>)összeállítása és nyilvántartása</a:t>
            </a:r>
          </a:p>
          <a:p>
            <a:r>
              <a:rPr lang="hu-HU" sz="6400" dirty="0" smtClean="0"/>
              <a:t> ABC analízis alapján beállított jelzőkészlet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hu-HU" sz="6400" b="1" dirty="0" smtClean="0"/>
              <a:t>Raktárkészletek nyilvántartása – Áruátvétel – </a:t>
            </a:r>
            <a:r>
              <a:rPr lang="hu-HU" sz="6400" b="1" dirty="0" err="1" smtClean="0"/>
              <a:t>Inventory</a:t>
            </a:r>
            <a:r>
              <a:rPr lang="hu-HU" sz="6400" b="1" dirty="0" smtClean="0"/>
              <a:t> </a:t>
            </a:r>
            <a:r>
              <a:rPr lang="hu-HU" sz="6400" b="1" dirty="0" err="1" smtClean="0"/>
              <a:t>Control</a:t>
            </a:r>
            <a:endParaRPr lang="hu-HU" sz="6400" dirty="0" smtClean="0"/>
          </a:p>
          <a:p>
            <a:r>
              <a:rPr lang="hu-HU" sz="6400" dirty="0" smtClean="0"/>
              <a:t>Célja: Repülőgépes és jármű-alkatrészek álló és fogyóeszközök raktározása és nyilvántartása</a:t>
            </a:r>
          </a:p>
          <a:p>
            <a:r>
              <a:rPr lang="hu-HU" sz="6400" dirty="0" smtClean="0"/>
              <a:t>Funkciói: Áruátvétel-mennyiségi és minőségi-be és visszavételezés, kivételezés</a:t>
            </a:r>
            <a:br>
              <a:rPr lang="hu-HU" sz="6400" dirty="0" smtClean="0"/>
            </a:br>
            <a:endParaRPr lang="hu-HU" sz="6400" dirty="0" smtClean="0"/>
          </a:p>
          <a:p>
            <a:pPr>
              <a:buNone/>
            </a:pPr>
            <a:r>
              <a:rPr lang="hu-HU" sz="6400" b="1" dirty="0" smtClean="0"/>
              <a:t>Nyilvántartásra kötelezett berendezések kezelése </a:t>
            </a:r>
            <a:r>
              <a:rPr lang="hu-HU" sz="5600" b="1" dirty="0" smtClean="0"/>
              <a:t>– </a:t>
            </a:r>
            <a:r>
              <a:rPr lang="hu-HU" sz="5600" b="1" dirty="0" err="1" smtClean="0"/>
              <a:t>Rotables</a:t>
            </a:r>
            <a:endParaRPr lang="hu-HU" sz="5600" dirty="0" smtClean="0"/>
          </a:p>
          <a:p>
            <a:r>
              <a:rPr lang="hu-HU" sz="6400" dirty="0" smtClean="0"/>
              <a:t>Célja:  Szigorú idő vagy technológiai paraméter nyilvántartására kötelezett berendezések egyedi követése</a:t>
            </a:r>
          </a:p>
          <a:p>
            <a:r>
              <a:rPr lang="hu-HU" sz="6400" dirty="0" smtClean="0"/>
              <a:t>Funkciói: A berendezések nyilvántartásba való vétele, törlése, nyomon követése (raktár, repülőgépre felépítve, javítás alatt..), berendezések üzem adatainak napra kész nyilvántartása, repülőgépek időszakos karbantartásának előkészítése</a:t>
            </a:r>
          </a:p>
          <a:p>
            <a:r>
              <a:rPr lang="hu-HU" sz="5600" dirty="0" smtClean="0"/>
              <a:t> </a:t>
            </a:r>
          </a:p>
          <a:p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4713312" cy="365125"/>
          </a:xfrm>
        </p:spPr>
        <p:txBody>
          <a:bodyPr/>
          <a:lstStyle/>
          <a:p>
            <a:r>
              <a:rPr lang="hu-HU" dirty="0" smtClean="0"/>
              <a:t>NJSZT és ÓBUDAI EGYETEM Konferencia 2013. december 13.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2571-B12B-4FAC-8BA4-C17FD9D7F190}" type="slidenum">
              <a:rPr lang="hu-HU" smtClean="0"/>
              <a:pPr/>
              <a:t>8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/>
              <a:t>SAGIL RENDSZER MODULJAI</a:t>
            </a:r>
            <a:r>
              <a:rPr lang="hu-HU" sz="3200" b="1" i="1" dirty="0" smtClean="0"/>
              <a:t>                    </a:t>
            </a:r>
            <a:r>
              <a:rPr lang="hu-HU" sz="2400" b="1" i="1" dirty="0" smtClean="0"/>
              <a:t>folytatás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hu-HU" sz="3200" b="1" dirty="0" smtClean="0"/>
              <a:t>System </a:t>
            </a:r>
            <a:r>
              <a:rPr lang="hu-HU" sz="3200" b="1" dirty="0" err="1" smtClean="0"/>
              <a:t>Control</a:t>
            </a:r>
            <a:r>
              <a:rPr lang="hu-HU" sz="3200" b="1" dirty="0" smtClean="0"/>
              <a:t> Modul</a:t>
            </a:r>
            <a:endParaRPr lang="hu-HU" sz="3200" dirty="0" smtClean="0"/>
          </a:p>
          <a:p>
            <a:pPr>
              <a:buNone/>
            </a:pPr>
            <a:endParaRPr lang="hu-HU" b="1" dirty="0" smtClean="0"/>
          </a:p>
          <a:p>
            <a:r>
              <a:rPr lang="hu-HU" b="1" dirty="0" err="1" smtClean="0"/>
              <a:t>Hardwere</a:t>
            </a:r>
            <a:r>
              <a:rPr lang="hu-HU" b="1" dirty="0" smtClean="0"/>
              <a:t>: </a:t>
            </a:r>
            <a:r>
              <a:rPr lang="hu-HU" b="1" dirty="0" err="1" smtClean="0"/>
              <a:t>Honeywell</a:t>
            </a:r>
            <a:r>
              <a:rPr lang="hu-HU" b="1" dirty="0" smtClean="0"/>
              <a:t> </a:t>
            </a:r>
            <a:r>
              <a:rPr lang="hu-HU" b="1" dirty="0" err="1" smtClean="0"/>
              <a:t>Level</a:t>
            </a:r>
            <a:r>
              <a:rPr lang="hu-HU" b="1" dirty="0" smtClean="0"/>
              <a:t> 6                                         </a:t>
            </a:r>
            <a:endParaRPr lang="hu-HU" dirty="0" smtClean="0"/>
          </a:p>
          <a:p>
            <a:r>
              <a:rPr lang="hu-HU" b="1" dirty="0" smtClean="0"/>
              <a:t>Operációs </a:t>
            </a:r>
            <a:r>
              <a:rPr lang="hu-HU" b="1" dirty="0" err="1" smtClean="0"/>
              <a:t>renszer</a:t>
            </a:r>
            <a:r>
              <a:rPr lang="hu-HU" b="1" dirty="0" smtClean="0"/>
              <a:t>: GCOS 6 MOD 400</a:t>
            </a:r>
            <a:endParaRPr lang="hu-HU" dirty="0" smtClean="0"/>
          </a:p>
          <a:p>
            <a:r>
              <a:rPr lang="hu-HU" b="1" dirty="0" smtClean="0"/>
              <a:t>Rendszerparaméterek:</a:t>
            </a:r>
            <a:endParaRPr lang="hu-HU" dirty="0" smtClean="0"/>
          </a:p>
          <a:p>
            <a:pPr lvl="1">
              <a:buNone/>
            </a:pPr>
            <a:r>
              <a:rPr lang="hu-HU" b="1" dirty="0" smtClean="0"/>
              <a:t>   </a:t>
            </a:r>
            <a:r>
              <a:rPr lang="hu-HU" dirty="0" smtClean="0"/>
              <a:t>Rendszerdátum</a:t>
            </a:r>
          </a:p>
          <a:p>
            <a:pPr lvl="1">
              <a:buNone/>
            </a:pPr>
            <a:r>
              <a:rPr lang="hu-HU" dirty="0" smtClean="0"/>
              <a:t>   Képernyőterminálok címei</a:t>
            </a:r>
          </a:p>
          <a:p>
            <a:pPr lvl="1">
              <a:buNone/>
            </a:pPr>
            <a:r>
              <a:rPr lang="hu-HU" dirty="0" smtClean="0"/>
              <a:t>   Nyomtatók fizikai címei</a:t>
            </a:r>
          </a:p>
          <a:p>
            <a:r>
              <a:rPr lang="hu-HU" b="1" dirty="0" smtClean="0"/>
              <a:t>Felhasználók és jogosultságok:</a:t>
            </a:r>
            <a:endParaRPr lang="hu-HU" dirty="0" smtClean="0"/>
          </a:p>
          <a:p>
            <a:pPr lvl="1">
              <a:buNone/>
            </a:pPr>
            <a:r>
              <a:rPr lang="hu-HU" b="1" dirty="0" smtClean="0"/>
              <a:t>   </a:t>
            </a:r>
            <a:r>
              <a:rPr lang="hu-HU" dirty="0" err="1" smtClean="0"/>
              <a:t>Menu</a:t>
            </a:r>
            <a:r>
              <a:rPr lang="hu-HU" dirty="0" smtClean="0"/>
              <a:t> ID</a:t>
            </a:r>
          </a:p>
          <a:p>
            <a:pPr lvl="1">
              <a:buNone/>
            </a:pPr>
            <a:r>
              <a:rPr lang="hu-HU" dirty="0" smtClean="0"/>
              <a:t>   </a:t>
            </a:r>
            <a:r>
              <a:rPr lang="hu-HU" dirty="0" err="1" smtClean="0"/>
              <a:t>User</a:t>
            </a:r>
            <a:r>
              <a:rPr lang="hu-HU" dirty="0" smtClean="0"/>
              <a:t> ID</a:t>
            </a:r>
          </a:p>
          <a:p>
            <a:pPr lvl="1">
              <a:buNone/>
            </a:pPr>
            <a:r>
              <a:rPr lang="hu-HU" dirty="0" smtClean="0"/>
              <a:t>   Képernyő formátumokhoz és listákhoz beállítható funkciók</a:t>
            </a:r>
          </a:p>
          <a:p>
            <a:pPr lvl="1">
              <a:buNone/>
            </a:pPr>
            <a:r>
              <a:rPr lang="hu-HU" dirty="0" smtClean="0"/>
              <a:t>     és az ezekhez tartozó jogosultságok </a:t>
            </a:r>
          </a:p>
          <a:p>
            <a:pPr>
              <a:buNone/>
            </a:pPr>
            <a:r>
              <a:rPr lang="hu-HU" b="1" dirty="0" smtClean="0"/>
              <a:t> </a:t>
            </a:r>
            <a:endParaRPr lang="hu-HU" dirty="0" smtClean="0"/>
          </a:p>
          <a:p>
            <a:r>
              <a:rPr lang="hu-HU" b="1" dirty="0" smtClean="0"/>
              <a:t>Log </a:t>
            </a:r>
            <a:r>
              <a:rPr lang="hu-HU" b="1" dirty="0" err="1" smtClean="0"/>
              <a:t>Tape</a:t>
            </a:r>
            <a:r>
              <a:rPr lang="hu-HU" b="1" dirty="0" smtClean="0"/>
              <a:t> szerepe</a:t>
            </a:r>
            <a:endParaRPr lang="hu-HU" dirty="0" smtClean="0"/>
          </a:p>
          <a:p>
            <a:pPr>
              <a:buNone/>
            </a:pPr>
            <a:r>
              <a:rPr lang="hu-HU" b="1" dirty="0" smtClean="0"/>
              <a:t>     </a:t>
            </a:r>
            <a:r>
              <a:rPr lang="hu-HU" dirty="0" smtClean="0"/>
              <a:t>A változásokat és eredményeit a rendszer mágnesszalagra rögzítette- naplózás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4641304" cy="365125"/>
          </a:xfrm>
        </p:spPr>
        <p:txBody>
          <a:bodyPr/>
          <a:lstStyle/>
          <a:p>
            <a:r>
              <a:rPr lang="hu-HU" dirty="0" smtClean="0"/>
              <a:t>NJSZT és ÓBUDAI EGYETEM Konferencia   2013. december 13.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2571-B12B-4FAC-8BA4-C17FD9D7F190}" type="slidenum">
              <a:rPr lang="hu-HU" smtClean="0"/>
              <a:pPr/>
              <a:t>9</a:t>
            </a:fld>
            <a:endParaRPr lang="hu-HU"/>
          </a:p>
        </p:txBody>
      </p:sp>
      <p:pic>
        <p:nvPicPr>
          <p:cNvPr id="6" name="Kép 5" descr="ma flott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2200" y="2132856"/>
            <a:ext cx="1730741" cy="25998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</TotalTime>
  <Words>335</Words>
  <Application>Microsoft Office PowerPoint</Application>
  <PresentationFormat>Diavetítés a képernyőre (4:3 oldalarány)</PresentationFormat>
  <Paragraphs>95</Paragraphs>
  <Slides>11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2" baseType="lpstr">
      <vt:lpstr>Áramlás</vt:lpstr>
      <vt:lpstr>  REPÜLŐGÉPEK MŰSZAKI KARBANTARTÁSÁNAK TERVEZÉSE ÉS HÁTTÉRRENDSZEREI    SAGIL= SYSTEM AVIATION GESTIONNAIRE INFORMATION LOGISTIQUE </vt:lpstr>
      <vt:lpstr>TÉMAKÖRÖK</vt:lpstr>
      <vt:lpstr>                    MALÉV INFORMATIKAI FEJLESZTÉS  FŐ MÉRFÖLDKÖVEI </vt:lpstr>
      <vt:lpstr> KARBANTARTÁSI KÖVETELMÉNYEK, RENDSZEREK  – REPÜLÉSBIZTONSÁG, ATA- IATA SZABVÁNYOK</vt:lpstr>
      <vt:lpstr>   HELYZETFELMÉRÉS – INFORMATIKAI STRATÉGIA- DÖNTÉS </vt:lpstr>
      <vt:lpstr>6. dia</vt:lpstr>
      <vt:lpstr>  SAGIL RENDSZER MODULJAI </vt:lpstr>
      <vt:lpstr>SAGIL RENDSZER MODULJAI                      folytatás</vt:lpstr>
      <vt:lpstr>SAGIL RENDSZER MODULJAI                    folytatás</vt:lpstr>
      <vt:lpstr>    A RENDSZER BEVEZETÉSÉNEK HATÁSA-EREDMÉNYEK </vt:lpstr>
      <vt:lpstr>11.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REPÜLŐGÉPEK MŰSZAKI KARBANTARTÁSÁNAK TERVEZÉSE ÉS HÁTTÉRRENDSZEREI    SAGIL= SYSTEM AVIATION GESTIONNAIRE INFORMATION LOGISTIQUE </dc:title>
  <dc:creator>Dömölki Bálint</dc:creator>
  <cp:lastModifiedBy>Dömölki Bálint</cp:lastModifiedBy>
  <cp:revision>1</cp:revision>
  <dcterms:created xsi:type="dcterms:W3CDTF">2014-01-04T09:25:10Z</dcterms:created>
  <dcterms:modified xsi:type="dcterms:W3CDTF">2014-01-04T09:32:37Z</dcterms:modified>
</cp:coreProperties>
</file>