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70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5F16B-7810-4A8D-AD9E-748EBCF66C17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86C58-0CBC-4A14-AB3C-44AE1F9F3AEC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41189-E727-42B6-9166-E7E388169F70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AF5FB-E5FD-4B11-A5DC-2DBE2313CBF6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13D-FB7D-4669-A184-3C0F156DE1C4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A787-5EC4-4899-95F6-500A35FADA30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13D-FB7D-4669-A184-3C0F156DE1C4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A787-5EC4-4899-95F6-500A35FADA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13D-FB7D-4669-A184-3C0F156DE1C4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A787-5EC4-4899-95F6-500A35FADA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13D-FB7D-4669-A184-3C0F156DE1C4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A787-5EC4-4899-95F6-500A35FADA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13D-FB7D-4669-A184-3C0F156DE1C4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A787-5EC4-4899-95F6-500A35FADA30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13D-FB7D-4669-A184-3C0F156DE1C4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A787-5EC4-4899-95F6-500A35FADA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13D-FB7D-4669-A184-3C0F156DE1C4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A787-5EC4-4899-95F6-500A35FADA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13D-FB7D-4669-A184-3C0F156DE1C4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A787-5EC4-4899-95F6-500A35FADA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13D-FB7D-4669-A184-3C0F156DE1C4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A787-5EC4-4899-95F6-500A35FADA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13D-FB7D-4669-A184-3C0F156DE1C4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A787-5EC4-4899-95F6-500A35FADA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13D-FB7D-4669-A184-3C0F156DE1C4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30A787-5EC4-4899-95F6-500A35FADA30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87213D-FB7D-4669-A184-3C0F156DE1C4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30A787-5EC4-4899-95F6-500A35FADA30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dirty="0" smtClean="0"/>
              <a:t>A MAGYAR POLGÁRI REPÜLÉS INFORMATIKAI TÖRTÉNETE BEVEZETŐ ELŐADÁS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Ballai János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353272" cy="365125"/>
          </a:xfrm>
        </p:spPr>
        <p:txBody>
          <a:bodyPr/>
          <a:lstStyle/>
          <a:p>
            <a:r>
              <a:rPr lang="hu-HU" dirty="0" smtClean="0"/>
              <a:t>NJSZT és ÓBUDAI EGYETEM Konferencia 2013. december 13.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F3FE-609E-404C-B294-618B8D315F35}" type="slidenum">
              <a:rPr lang="hu-HU" smtClean="0"/>
              <a:pPr/>
              <a:t>1</a:t>
            </a:fld>
            <a:endParaRPr lang="hu-HU"/>
          </a:p>
        </p:txBody>
      </p:sp>
      <p:pic>
        <p:nvPicPr>
          <p:cNvPr id="5" name="Picture 4" descr="j04088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3210148" cy="242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A SITA SZEREPE A REPÜLÉSI INFORMATIKAI FEJLESZTÉSI STRATÉGIÁBAN          </a:t>
            </a:r>
            <a:r>
              <a:rPr lang="hu-HU" sz="3200" i="1" dirty="0" smtClean="0"/>
              <a:t>folytatás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>
            <a:normAutofit/>
          </a:bodyPr>
          <a:lstStyle/>
          <a:p>
            <a:endParaRPr lang="hu-HU" sz="4500" b="1" dirty="0" smtClean="0"/>
          </a:p>
          <a:p>
            <a:r>
              <a:rPr lang="hu-HU" sz="2000" b="1" dirty="0" smtClean="0"/>
              <a:t>1992 </a:t>
            </a:r>
            <a:r>
              <a:rPr lang="hu-HU" sz="2000" dirty="0" smtClean="0"/>
              <a:t>– </a:t>
            </a:r>
            <a:r>
              <a:rPr lang="hu-HU" sz="2000" b="1" dirty="0" err="1" smtClean="0"/>
              <a:t>Frame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Relay</a:t>
            </a:r>
            <a:r>
              <a:rPr lang="hu-HU" sz="2000" dirty="0" smtClean="0"/>
              <a:t> – </a:t>
            </a:r>
            <a:r>
              <a:rPr lang="hu-HU" sz="2000" u="sng" dirty="0" smtClean="0"/>
              <a:t>4.th </a:t>
            </a:r>
            <a:r>
              <a:rPr lang="hu-HU" sz="2000" u="sng" dirty="0" err="1" smtClean="0"/>
              <a:t>Gen</a:t>
            </a:r>
            <a:r>
              <a:rPr lang="hu-HU" sz="2000" u="sng" dirty="0" smtClean="0"/>
              <a:t>. </a:t>
            </a:r>
            <a:r>
              <a:rPr lang="hu-HU" sz="2000" u="sng" dirty="0" err="1" smtClean="0"/>
              <a:t>network</a:t>
            </a:r>
            <a:r>
              <a:rPr lang="hu-HU" sz="2000" dirty="0" smtClean="0"/>
              <a:t>. </a:t>
            </a:r>
            <a:r>
              <a:rPr lang="hu-HU" sz="2000" dirty="0" err="1" smtClean="0"/>
              <a:t>Frame</a:t>
            </a:r>
            <a:r>
              <a:rPr lang="hu-HU" sz="2000" dirty="0" smtClean="0"/>
              <a:t>  </a:t>
            </a:r>
            <a:r>
              <a:rPr lang="hu-HU" sz="2000" dirty="0" err="1" smtClean="0"/>
              <a:t>Relay</a:t>
            </a:r>
            <a:r>
              <a:rPr lang="hu-HU" sz="2000" dirty="0" smtClean="0"/>
              <a:t>  a csomagkapcsolt hálózatok egy kommunikációs szabványa, amelyet az ANSI és CCITT közösen dolgozott ki.</a:t>
            </a:r>
          </a:p>
          <a:p>
            <a:r>
              <a:rPr lang="hu-HU" sz="2000" dirty="0" smtClean="0"/>
              <a:t> </a:t>
            </a:r>
            <a:r>
              <a:rPr lang="hu-HU" sz="2000" b="1" dirty="0" smtClean="0"/>
              <a:t>1996</a:t>
            </a:r>
            <a:r>
              <a:rPr lang="hu-HU" sz="2000" dirty="0" smtClean="0"/>
              <a:t> – </a:t>
            </a:r>
            <a:r>
              <a:rPr lang="hu-HU" sz="2000" b="1" dirty="0" smtClean="0"/>
              <a:t>SITA IP </a:t>
            </a:r>
            <a:r>
              <a:rPr lang="hu-HU" sz="2000" b="1" dirty="0" err="1" smtClean="0"/>
              <a:t>Core</a:t>
            </a:r>
            <a:r>
              <a:rPr lang="hu-HU" sz="2000" b="1" dirty="0" smtClean="0"/>
              <a:t> – </a:t>
            </a:r>
            <a:r>
              <a:rPr lang="hu-HU" sz="2000" dirty="0" smtClean="0"/>
              <a:t>Internet </a:t>
            </a:r>
            <a:r>
              <a:rPr lang="hu-HU" sz="2000" dirty="0" err="1" smtClean="0"/>
              <a:t>Protocol</a:t>
            </a:r>
            <a:r>
              <a:rPr lang="hu-HU" sz="2000" dirty="0" smtClean="0"/>
              <a:t> biztosítja a </a:t>
            </a:r>
            <a:r>
              <a:rPr lang="hu-HU" sz="2000" dirty="0" err="1" smtClean="0"/>
              <a:t>host</a:t>
            </a:r>
            <a:r>
              <a:rPr lang="hu-HU" sz="2000" dirty="0" smtClean="0"/>
              <a:t> (központ)címzését és a </a:t>
            </a:r>
            <a:r>
              <a:rPr lang="hu-HU" sz="2000" dirty="0" err="1" smtClean="0"/>
              <a:t>routing</a:t>
            </a:r>
            <a:r>
              <a:rPr lang="hu-HU" sz="2000" dirty="0" smtClean="0"/>
              <a:t> </a:t>
            </a:r>
            <a:r>
              <a:rPr lang="hu-HU" sz="2000" dirty="0" err="1" smtClean="0"/>
              <a:t>datagram</a:t>
            </a:r>
            <a:r>
              <a:rPr lang="hu-HU" sz="2000" dirty="0" smtClean="0"/>
              <a:t> leírását a forrástól a címzett központig</a:t>
            </a:r>
          </a:p>
          <a:p>
            <a:r>
              <a:rPr lang="hu-HU" sz="2000" b="1" dirty="0" smtClean="0"/>
              <a:t>2002 </a:t>
            </a:r>
            <a:r>
              <a:rPr lang="hu-HU" sz="2000" dirty="0" smtClean="0"/>
              <a:t>– </a:t>
            </a:r>
            <a:r>
              <a:rPr lang="hu-HU" sz="2000" b="1" dirty="0" err="1" smtClean="0"/>
              <a:t>Equant</a:t>
            </a:r>
            <a:r>
              <a:rPr lang="hu-HU" sz="2000" b="1" dirty="0" smtClean="0"/>
              <a:t> IP Global – </a:t>
            </a:r>
            <a:r>
              <a:rPr lang="hu-HU" sz="2000" dirty="0" smtClean="0"/>
              <a:t>Az </a:t>
            </a:r>
            <a:r>
              <a:rPr lang="hu-HU" sz="2000" dirty="0" err="1" smtClean="0"/>
              <a:t>Equant</a:t>
            </a:r>
            <a:r>
              <a:rPr lang="hu-HU" sz="2000" dirty="0" smtClean="0"/>
              <a:t> kapcsolatot biztosít a multinacionális vállalatok között, használva  a hang és adatkommunikációs technológiát. </a:t>
            </a:r>
          </a:p>
          <a:p>
            <a:pPr>
              <a:buNone/>
            </a:pPr>
            <a:endParaRPr lang="hu-HU" sz="2300" dirty="0" smtClean="0"/>
          </a:p>
          <a:p>
            <a:endParaRPr lang="hu-HU" sz="23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569296" cy="365125"/>
          </a:xfrm>
        </p:spPr>
        <p:txBody>
          <a:bodyPr/>
          <a:lstStyle/>
          <a:p>
            <a:r>
              <a:rPr lang="hu-HU" dirty="0" smtClean="0"/>
              <a:t>NJSZT és ÓBUDAI EGYETEM Konferencia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F3FE-609E-404C-B294-618B8D315F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305800" cy="1800200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smtClean="0"/>
              <a:t>A SITA HÁLÓZAT EGYSZERŰSÍTETT ELVI VÁZLATA</a:t>
            </a:r>
            <a:br>
              <a:rPr lang="hu-HU" sz="3200" b="1" dirty="0" smtClean="0"/>
            </a:br>
            <a:r>
              <a:rPr lang="hu-HU" sz="3200" b="1" dirty="0" smtClean="0"/>
              <a:t>1980-AS  ÉVEK  ( KÖZPONTOK VÁROSNEVEIVEL)  </a:t>
            </a:r>
            <a:endParaRPr lang="hu-HU" sz="3200" b="1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37248" cy="365125"/>
          </a:xfrm>
        </p:spPr>
        <p:txBody>
          <a:bodyPr/>
          <a:lstStyle/>
          <a:p>
            <a:r>
              <a:rPr lang="hu-HU" dirty="0" smtClean="0"/>
              <a:t>NJSZT és ÓBUDAI EGYETEM Konferencia 2013. december 13.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F3FE-609E-404C-B294-618B8D315F35}" type="slidenum">
              <a:rPr lang="hu-HU" smtClean="0"/>
              <a:pPr/>
              <a:t>11</a:t>
            </a:fld>
            <a:endParaRPr lang="hu-HU"/>
          </a:p>
        </p:txBody>
      </p:sp>
      <p:pic>
        <p:nvPicPr>
          <p:cNvPr id="5" name="Kép 4" descr="sit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980728"/>
            <a:ext cx="3381375" cy="1656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zis 2"/>
          <p:cNvSpPr/>
          <p:nvPr/>
        </p:nvSpPr>
        <p:spPr>
          <a:xfrm>
            <a:off x="1691680" y="1628800"/>
            <a:ext cx="98640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LON</a:t>
            </a:r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3347864" y="880088"/>
            <a:ext cx="1058416" cy="9647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AMS</a:t>
            </a:r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5724128" y="1823980"/>
            <a:ext cx="914400" cy="770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BRU</a:t>
            </a:r>
            <a:endParaRPr lang="hu-HU" dirty="0"/>
          </a:p>
        </p:txBody>
      </p:sp>
      <p:sp>
        <p:nvSpPr>
          <p:cNvPr id="6" name="Ellipszis 5"/>
          <p:cNvSpPr/>
          <p:nvPr/>
        </p:nvSpPr>
        <p:spPr>
          <a:xfrm>
            <a:off x="936576" y="3068960"/>
            <a:ext cx="914400" cy="770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NYC</a:t>
            </a:r>
            <a:endParaRPr lang="hu-HU" dirty="0"/>
          </a:p>
        </p:txBody>
      </p:sp>
      <p:sp>
        <p:nvSpPr>
          <p:cNvPr id="7" name="Ellipszis 6"/>
          <p:cNvSpPr/>
          <p:nvPr/>
        </p:nvSpPr>
        <p:spPr>
          <a:xfrm>
            <a:off x="6638528" y="3098126"/>
            <a:ext cx="914400" cy="770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FRA</a:t>
            </a:r>
            <a:endParaRPr lang="hu-HU" dirty="0"/>
          </a:p>
        </p:txBody>
      </p:sp>
      <p:sp>
        <p:nvSpPr>
          <p:cNvPr id="8" name="Ellipszis 7"/>
          <p:cNvSpPr/>
          <p:nvPr/>
        </p:nvSpPr>
        <p:spPr>
          <a:xfrm>
            <a:off x="1393776" y="4767452"/>
            <a:ext cx="1150400" cy="770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PAR</a:t>
            </a:r>
            <a:endParaRPr lang="hu-HU" dirty="0"/>
          </a:p>
        </p:txBody>
      </p:sp>
      <p:sp>
        <p:nvSpPr>
          <p:cNvPr id="9" name="Ellipszis 8"/>
          <p:cNvSpPr/>
          <p:nvPr/>
        </p:nvSpPr>
        <p:spPr>
          <a:xfrm>
            <a:off x="3852454" y="5095486"/>
            <a:ext cx="1079585" cy="770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MAD</a:t>
            </a:r>
            <a:endParaRPr lang="hu-HU" dirty="0"/>
          </a:p>
        </p:txBody>
      </p:sp>
      <p:sp>
        <p:nvSpPr>
          <p:cNvPr id="10" name="Ellipszis 9"/>
          <p:cNvSpPr/>
          <p:nvPr/>
        </p:nvSpPr>
        <p:spPr>
          <a:xfrm>
            <a:off x="6340330" y="4653136"/>
            <a:ext cx="1039982" cy="884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ROM</a:t>
            </a:r>
            <a:endParaRPr lang="hu-HU" dirty="0"/>
          </a:p>
        </p:txBody>
      </p:sp>
      <p:sp>
        <p:nvSpPr>
          <p:cNvPr id="21" name="Ellipszis 20"/>
          <p:cNvSpPr/>
          <p:nvPr/>
        </p:nvSpPr>
        <p:spPr>
          <a:xfrm>
            <a:off x="7020272" y="856896"/>
            <a:ext cx="1080120" cy="10599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100" dirty="0" smtClean="0"/>
              <a:t>HIGH LEVEL</a:t>
            </a:r>
          </a:p>
          <a:p>
            <a:r>
              <a:rPr lang="hu-HU" sz="1100" dirty="0" smtClean="0"/>
              <a:t>CENTER</a:t>
            </a:r>
            <a:endParaRPr lang="hu-HU" sz="1100" dirty="0"/>
          </a:p>
        </p:txBody>
      </p:sp>
      <p:sp>
        <p:nvSpPr>
          <p:cNvPr id="22" name="Téglalap 21"/>
          <p:cNvSpPr/>
          <p:nvPr/>
        </p:nvSpPr>
        <p:spPr>
          <a:xfrm>
            <a:off x="7248501" y="2013992"/>
            <a:ext cx="968910" cy="248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dirty="0" err="1" smtClean="0"/>
              <a:t>Satellit</a:t>
            </a:r>
            <a:r>
              <a:rPr lang="hu-HU" sz="1100" dirty="0" smtClean="0"/>
              <a:t> </a:t>
            </a:r>
            <a:r>
              <a:rPr lang="hu-HU" sz="1100" dirty="0" err="1" smtClean="0"/>
              <a:t>proc</a:t>
            </a:r>
            <a:r>
              <a:rPr lang="hu-HU" sz="1100" dirty="0" smtClean="0"/>
              <a:t>.</a:t>
            </a:r>
            <a:endParaRPr lang="hu-HU" sz="1100" dirty="0"/>
          </a:p>
        </p:txBody>
      </p:sp>
      <p:cxnSp>
        <p:nvCxnSpPr>
          <p:cNvPr id="24" name="Egyenes összekötő 23"/>
          <p:cNvCxnSpPr>
            <a:stCxn id="4" idx="6"/>
            <a:endCxn id="5" idx="1"/>
          </p:cNvCxnSpPr>
          <p:nvPr/>
        </p:nvCxnSpPr>
        <p:spPr>
          <a:xfrm>
            <a:off x="4406280" y="1362456"/>
            <a:ext cx="1451759" cy="574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>
            <a:stCxn id="5" idx="5"/>
            <a:endCxn id="7" idx="0"/>
          </p:cNvCxnSpPr>
          <p:nvPr/>
        </p:nvCxnSpPr>
        <p:spPr>
          <a:xfrm>
            <a:off x="6504617" y="2481544"/>
            <a:ext cx="591111" cy="616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>
            <a:stCxn id="7" idx="4"/>
            <a:endCxn id="10" idx="0"/>
          </p:cNvCxnSpPr>
          <p:nvPr/>
        </p:nvCxnSpPr>
        <p:spPr>
          <a:xfrm flipH="1">
            <a:off x="6860321" y="3868510"/>
            <a:ext cx="235407" cy="784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>
            <a:stCxn id="9" idx="6"/>
          </p:cNvCxnSpPr>
          <p:nvPr/>
        </p:nvCxnSpPr>
        <p:spPr>
          <a:xfrm flipV="1">
            <a:off x="4932039" y="5095486"/>
            <a:ext cx="1408826" cy="385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>
            <a:stCxn id="8" idx="6"/>
            <a:endCxn id="9" idx="2"/>
          </p:cNvCxnSpPr>
          <p:nvPr/>
        </p:nvCxnSpPr>
        <p:spPr>
          <a:xfrm>
            <a:off x="2544176" y="5152644"/>
            <a:ext cx="1308278" cy="328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>
            <a:endCxn id="8" idx="0"/>
          </p:cNvCxnSpPr>
          <p:nvPr/>
        </p:nvCxnSpPr>
        <p:spPr>
          <a:xfrm>
            <a:off x="1393776" y="3839344"/>
            <a:ext cx="575200" cy="928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>
            <a:stCxn id="6" idx="0"/>
          </p:cNvCxnSpPr>
          <p:nvPr/>
        </p:nvCxnSpPr>
        <p:spPr>
          <a:xfrm flipV="1">
            <a:off x="1393776" y="2399184"/>
            <a:ext cx="611088" cy="669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>
            <a:stCxn id="3" idx="7"/>
          </p:cNvCxnSpPr>
          <p:nvPr/>
        </p:nvCxnSpPr>
        <p:spPr>
          <a:xfrm flipV="1">
            <a:off x="2533632" y="1412777"/>
            <a:ext cx="958248" cy="353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2678088" y="2202506"/>
            <a:ext cx="3960440" cy="1154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>
            <a:stCxn id="3" idx="4"/>
          </p:cNvCxnSpPr>
          <p:nvPr/>
        </p:nvCxnSpPr>
        <p:spPr>
          <a:xfrm flipH="1">
            <a:off x="2123728" y="2564904"/>
            <a:ext cx="61156" cy="22025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églalap 56"/>
          <p:cNvSpPr/>
          <p:nvPr/>
        </p:nvSpPr>
        <p:spPr>
          <a:xfrm>
            <a:off x="4165408" y="5733707"/>
            <a:ext cx="481744" cy="127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0" name="Téglalap 69"/>
          <p:cNvSpPr/>
          <p:nvPr/>
        </p:nvSpPr>
        <p:spPr>
          <a:xfrm flipV="1">
            <a:off x="1702447" y="5389893"/>
            <a:ext cx="481744" cy="156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3" name="Téglalap 72"/>
          <p:cNvSpPr/>
          <p:nvPr/>
        </p:nvSpPr>
        <p:spPr>
          <a:xfrm flipV="1">
            <a:off x="2069010" y="2342141"/>
            <a:ext cx="481744" cy="114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églalap 1"/>
          <p:cNvSpPr/>
          <p:nvPr/>
        </p:nvSpPr>
        <p:spPr>
          <a:xfrm>
            <a:off x="3179524" y="2779749"/>
            <a:ext cx="509589" cy="27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TLV</a:t>
            </a:r>
            <a:endParaRPr lang="hu-HU" sz="1200" dirty="0"/>
          </a:p>
        </p:txBody>
      </p:sp>
      <p:sp>
        <p:nvSpPr>
          <p:cNvPr id="29" name="Téglalap 28"/>
          <p:cNvSpPr/>
          <p:nvPr/>
        </p:nvSpPr>
        <p:spPr>
          <a:xfrm>
            <a:off x="2431475" y="2779749"/>
            <a:ext cx="509589" cy="27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STO</a:t>
            </a:r>
            <a:endParaRPr lang="hu-HU" sz="1200" dirty="0"/>
          </a:p>
        </p:txBody>
      </p:sp>
      <p:cxnSp>
        <p:nvCxnSpPr>
          <p:cNvPr id="12" name="Egyenes összekötő 11"/>
          <p:cNvCxnSpPr>
            <a:stCxn id="73" idx="0"/>
            <a:endCxn id="29" idx="0"/>
          </p:cNvCxnSpPr>
          <p:nvPr/>
        </p:nvCxnSpPr>
        <p:spPr>
          <a:xfrm>
            <a:off x="2309882" y="2456226"/>
            <a:ext cx="376388" cy="323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églalap 38"/>
          <p:cNvSpPr/>
          <p:nvPr/>
        </p:nvSpPr>
        <p:spPr>
          <a:xfrm>
            <a:off x="2123728" y="5742990"/>
            <a:ext cx="509589" cy="27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TUN</a:t>
            </a:r>
            <a:endParaRPr lang="hu-HU" sz="1200" dirty="0"/>
          </a:p>
        </p:txBody>
      </p:sp>
      <p:sp>
        <p:nvSpPr>
          <p:cNvPr id="41" name="Téglalap 40"/>
          <p:cNvSpPr/>
          <p:nvPr/>
        </p:nvSpPr>
        <p:spPr>
          <a:xfrm>
            <a:off x="1433730" y="5726307"/>
            <a:ext cx="509589" cy="27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CAS</a:t>
            </a:r>
            <a:endParaRPr lang="hu-HU" sz="1200" dirty="0"/>
          </a:p>
        </p:txBody>
      </p:sp>
      <p:sp>
        <p:nvSpPr>
          <p:cNvPr id="44" name="Téglalap 43"/>
          <p:cNvSpPr/>
          <p:nvPr/>
        </p:nvSpPr>
        <p:spPr>
          <a:xfrm>
            <a:off x="539552" y="4366570"/>
            <a:ext cx="509589" cy="27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GVA</a:t>
            </a:r>
            <a:endParaRPr lang="hu-HU" sz="1200" dirty="0"/>
          </a:p>
        </p:txBody>
      </p:sp>
      <p:sp>
        <p:nvSpPr>
          <p:cNvPr id="45" name="Téglalap 44"/>
          <p:cNvSpPr/>
          <p:nvPr/>
        </p:nvSpPr>
        <p:spPr>
          <a:xfrm>
            <a:off x="539552" y="4880272"/>
            <a:ext cx="509589" cy="27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ZRH</a:t>
            </a:r>
            <a:endParaRPr lang="hu-HU" sz="1200" dirty="0"/>
          </a:p>
        </p:txBody>
      </p:sp>
      <p:sp>
        <p:nvSpPr>
          <p:cNvPr id="46" name="Téglalap 45"/>
          <p:cNvSpPr/>
          <p:nvPr/>
        </p:nvSpPr>
        <p:spPr>
          <a:xfrm>
            <a:off x="530334" y="5480678"/>
            <a:ext cx="509589" cy="27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NCE</a:t>
            </a:r>
            <a:endParaRPr lang="hu-HU" sz="1200" dirty="0"/>
          </a:p>
        </p:txBody>
      </p:sp>
      <p:sp>
        <p:nvSpPr>
          <p:cNvPr id="47" name="Téglalap 46"/>
          <p:cNvSpPr/>
          <p:nvPr/>
        </p:nvSpPr>
        <p:spPr>
          <a:xfrm>
            <a:off x="4877364" y="6127322"/>
            <a:ext cx="509589" cy="27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PMI</a:t>
            </a:r>
            <a:endParaRPr lang="hu-HU" sz="1200" dirty="0"/>
          </a:p>
        </p:txBody>
      </p:sp>
      <p:sp>
        <p:nvSpPr>
          <p:cNvPr id="49" name="Téglalap 48"/>
          <p:cNvSpPr/>
          <p:nvPr/>
        </p:nvSpPr>
        <p:spPr>
          <a:xfrm>
            <a:off x="3879982" y="6128356"/>
            <a:ext cx="509589" cy="27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BAR</a:t>
            </a:r>
            <a:endParaRPr lang="hu-HU" sz="1200" dirty="0"/>
          </a:p>
        </p:txBody>
      </p:sp>
      <p:sp>
        <p:nvSpPr>
          <p:cNvPr id="50" name="Téglalap 49"/>
          <p:cNvSpPr/>
          <p:nvPr/>
        </p:nvSpPr>
        <p:spPr>
          <a:xfrm>
            <a:off x="6350732" y="5865869"/>
            <a:ext cx="509589" cy="27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MIL</a:t>
            </a:r>
            <a:endParaRPr lang="hu-HU" sz="1200" dirty="0"/>
          </a:p>
        </p:txBody>
      </p:sp>
      <p:sp>
        <p:nvSpPr>
          <p:cNvPr id="51" name="Téglalap 50"/>
          <p:cNvSpPr/>
          <p:nvPr/>
        </p:nvSpPr>
        <p:spPr>
          <a:xfrm>
            <a:off x="7146479" y="5865869"/>
            <a:ext cx="509589" cy="27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ATH</a:t>
            </a:r>
            <a:endParaRPr lang="hu-HU" sz="1200" dirty="0"/>
          </a:p>
        </p:txBody>
      </p:sp>
      <p:sp>
        <p:nvSpPr>
          <p:cNvPr id="52" name="Téglalap 51"/>
          <p:cNvSpPr/>
          <p:nvPr/>
        </p:nvSpPr>
        <p:spPr>
          <a:xfrm>
            <a:off x="1049141" y="1148120"/>
            <a:ext cx="632235" cy="264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CPH</a:t>
            </a:r>
            <a:endParaRPr lang="hu-HU" sz="1200" dirty="0"/>
          </a:p>
        </p:txBody>
      </p:sp>
      <p:cxnSp>
        <p:nvCxnSpPr>
          <p:cNvPr id="35" name="Egyenes összekötő 34"/>
          <p:cNvCxnSpPr>
            <a:stCxn id="8" idx="7"/>
            <a:endCxn id="7" idx="3"/>
          </p:cNvCxnSpPr>
          <p:nvPr/>
        </p:nvCxnSpPr>
        <p:spPr>
          <a:xfrm flipV="1">
            <a:off x="2375704" y="3755690"/>
            <a:ext cx="4396735" cy="1124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églalap 55"/>
          <p:cNvSpPr/>
          <p:nvPr/>
        </p:nvSpPr>
        <p:spPr>
          <a:xfrm>
            <a:off x="7845597" y="2734072"/>
            <a:ext cx="509589" cy="27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ATH</a:t>
            </a:r>
            <a:endParaRPr lang="hu-HU" sz="1200" dirty="0"/>
          </a:p>
        </p:txBody>
      </p:sp>
      <p:sp>
        <p:nvSpPr>
          <p:cNvPr id="58" name="Téglalap 57"/>
          <p:cNvSpPr/>
          <p:nvPr/>
        </p:nvSpPr>
        <p:spPr>
          <a:xfrm>
            <a:off x="7835609" y="2708920"/>
            <a:ext cx="624823" cy="304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BER</a:t>
            </a:r>
            <a:endParaRPr lang="hu-HU" sz="1200" dirty="0"/>
          </a:p>
        </p:txBody>
      </p:sp>
      <p:sp>
        <p:nvSpPr>
          <p:cNvPr id="59" name="Téglalap 58"/>
          <p:cNvSpPr/>
          <p:nvPr/>
        </p:nvSpPr>
        <p:spPr>
          <a:xfrm>
            <a:off x="7868080" y="3284983"/>
            <a:ext cx="592352" cy="211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DUS</a:t>
            </a:r>
            <a:endParaRPr lang="hu-HU" sz="1200" dirty="0"/>
          </a:p>
        </p:txBody>
      </p:sp>
      <p:sp>
        <p:nvSpPr>
          <p:cNvPr id="60" name="Téglalap 59"/>
          <p:cNvSpPr/>
          <p:nvPr/>
        </p:nvSpPr>
        <p:spPr>
          <a:xfrm>
            <a:off x="7891686" y="3645025"/>
            <a:ext cx="568746" cy="333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MUC</a:t>
            </a:r>
            <a:endParaRPr lang="hu-HU" sz="1200" dirty="0"/>
          </a:p>
        </p:txBody>
      </p:sp>
      <p:sp>
        <p:nvSpPr>
          <p:cNvPr id="61" name="Téglalap 60"/>
          <p:cNvSpPr/>
          <p:nvPr/>
        </p:nvSpPr>
        <p:spPr>
          <a:xfrm>
            <a:off x="7918744" y="4178418"/>
            <a:ext cx="509589" cy="27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VIE</a:t>
            </a:r>
            <a:endParaRPr lang="hu-HU" sz="1200" dirty="0"/>
          </a:p>
        </p:txBody>
      </p:sp>
      <p:cxnSp>
        <p:nvCxnSpPr>
          <p:cNvPr id="66" name="Egyenes összekötő 65"/>
          <p:cNvCxnSpPr>
            <a:stCxn id="49" idx="0"/>
            <a:endCxn id="49" idx="0"/>
          </p:cNvCxnSpPr>
          <p:nvPr/>
        </p:nvCxnSpPr>
        <p:spPr>
          <a:xfrm>
            <a:off x="4134777" y="61283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>
            <a:stCxn id="49" idx="0"/>
            <a:endCxn id="57" idx="2"/>
          </p:cNvCxnSpPr>
          <p:nvPr/>
        </p:nvCxnSpPr>
        <p:spPr>
          <a:xfrm flipV="1">
            <a:off x="4134777" y="5861314"/>
            <a:ext cx="271503" cy="267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>
            <a:stCxn id="73" idx="3"/>
            <a:endCxn id="2" idx="0"/>
          </p:cNvCxnSpPr>
          <p:nvPr/>
        </p:nvCxnSpPr>
        <p:spPr>
          <a:xfrm>
            <a:off x="2550754" y="2399183"/>
            <a:ext cx="883565" cy="380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>
            <a:stCxn id="41" idx="0"/>
            <a:endCxn id="70" idx="0"/>
          </p:cNvCxnSpPr>
          <p:nvPr/>
        </p:nvCxnSpPr>
        <p:spPr>
          <a:xfrm flipV="1">
            <a:off x="1688525" y="5545968"/>
            <a:ext cx="254794" cy="180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>
            <a:stCxn id="39" idx="0"/>
            <a:endCxn id="8" idx="4"/>
          </p:cNvCxnSpPr>
          <p:nvPr/>
        </p:nvCxnSpPr>
        <p:spPr>
          <a:xfrm flipH="1" flipV="1">
            <a:off x="1968976" y="5537836"/>
            <a:ext cx="409547" cy="205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>
            <a:endCxn id="47" idx="0"/>
          </p:cNvCxnSpPr>
          <p:nvPr/>
        </p:nvCxnSpPr>
        <p:spPr>
          <a:xfrm>
            <a:off x="4574071" y="5882552"/>
            <a:ext cx="558088" cy="24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>
            <a:endCxn id="60" idx="1"/>
          </p:cNvCxnSpPr>
          <p:nvPr/>
        </p:nvCxnSpPr>
        <p:spPr>
          <a:xfrm>
            <a:off x="7535952" y="3699781"/>
            <a:ext cx="355734" cy="112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>
            <a:endCxn id="61" idx="1"/>
          </p:cNvCxnSpPr>
          <p:nvPr/>
        </p:nvCxnSpPr>
        <p:spPr>
          <a:xfrm>
            <a:off x="7236296" y="3839343"/>
            <a:ext cx="682448" cy="478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>
            <a:stCxn id="52" idx="2"/>
          </p:cNvCxnSpPr>
          <p:nvPr/>
        </p:nvCxnSpPr>
        <p:spPr>
          <a:xfrm flipH="1">
            <a:off x="1259632" y="1412776"/>
            <a:ext cx="105627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>
            <a:stCxn id="44" idx="3"/>
            <a:endCxn id="8" idx="1"/>
          </p:cNvCxnSpPr>
          <p:nvPr/>
        </p:nvCxnSpPr>
        <p:spPr>
          <a:xfrm>
            <a:off x="1049141" y="4506133"/>
            <a:ext cx="513107" cy="374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>
            <a:stCxn id="45" idx="3"/>
            <a:endCxn id="8" idx="2"/>
          </p:cNvCxnSpPr>
          <p:nvPr/>
        </p:nvCxnSpPr>
        <p:spPr>
          <a:xfrm>
            <a:off x="1049141" y="5019835"/>
            <a:ext cx="344635" cy="132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>
            <a:stCxn id="46" idx="3"/>
          </p:cNvCxnSpPr>
          <p:nvPr/>
        </p:nvCxnSpPr>
        <p:spPr>
          <a:xfrm flipV="1">
            <a:off x="1039923" y="5316661"/>
            <a:ext cx="393807" cy="303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>
            <a:stCxn id="50" idx="0"/>
            <a:endCxn id="10" idx="4"/>
          </p:cNvCxnSpPr>
          <p:nvPr/>
        </p:nvCxnSpPr>
        <p:spPr>
          <a:xfrm flipV="1">
            <a:off x="6605527" y="5537836"/>
            <a:ext cx="254794" cy="328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>
            <a:stCxn id="51" idx="0"/>
          </p:cNvCxnSpPr>
          <p:nvPr/>
        </p:nvCxnSpPr>
        <p:spPr>
          <a:xfrm flipH="1" flipV="1">
            <a:off x="7095728" y="5468451"/>
            <a:ext cx="305546" cy="397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gyenes összekötő 81"/>
          <p:cNvCxnSpPr>
            <a:stCxn id="7" idx="6"/>
            <a:endCxn id="59" idx="1"/>
          </p:cNvCxnSpPr>
          <p:nvPr/>
        </p:nvCxnSpPr>
        <p:spPr>
          <a:xfrm flipV="1">
            <a:off x="7552928" y="3390769"/>
            <a:ext cx="315152" cy="92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83"/>
          <p:cNvCxnSpPr>
            <a:stCxn id="7" idx="7"/>
            <a:endCxn id="58" idx="1"/>
          </p:cNvCxnSpPr>
          <p:nvPr/>
        </p:nvCxnSpPr>
        <p:spPr>
          <a:xfrm flipV="1">
            <a:off x="7419017" y="2861059"/>
            <a:ext cx="416592" cy="349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Élőláb helye 6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09256" cy="365125"/>
          </a:xfrm>
        </p:spPr>
        <p:txBody>
          <a:bodyPr/>
          <a:lstStyle/>
          <a:p>
            <a:r>
              <a:rPr lang="hu-HU" dirty="0" smtClean="0"/>
              <a:t>NJSZT és ÓBUDAI EGYETEM Konferencia 2013. december 13.</a:t>
            </a:r>
            <a:endParaRPr lang="hu-HU" dirty="0"/>
          </a:p>
        </p:txBody>
      </p:sp>
      <p:sp>
        <p:nvSpPr>
          <p:cNvPr id="63" name="Dia számának helye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F3FE-609E-404C-B294-618B8D315F3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684080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A SITA SZEREPE A REPÜLÉSI INFORMATIKAI FEJLESZTÉSI STRATÉGIÁBAN             </a:t>
            </a:r>
            <a:r>
              <a:rPr lang="hu-HU" sz="2800" i="1" dirty="0" smtClean="0"/>
              <a:t>folytatás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sz="2400" dirty="0" smtClean="0"/>
          </a:p>
          <a:p>
            <a:r>
              <a:rPr lang="hu-HU" sz="2400" dirty="0" smtClean="0"/>
              <a:t>Globális hálózatai kivételes képességeinek jobb kihasználására  a SITA csoportos üzemmódú applikációs szolgáltatásokat fejlesztett ki, </a:t>
            </a:r>
            <a:br>
              <a:rPr lang="hu-HU" sz="2400" dirty="0" smtClean="0"/>
            </a:br>
            <a:r>
              <a:rPr lang="hu-HU" sz="2400" dirty="0" smtClean="0"/>
              <a:t>(az eredetileg csak telekommunikációs cég 1997 után átalakult )</a:t>
            </a:r>
          </a:p>
          <a:p>
            <a:pPr lvl="1"/>
            <a:r>
              <a:rPr lang="hu-HU" sz="2000" dirty="0" smtClean="0"/>
              <a:t>Telex, dedikált speciális repülési telekommunikáció majd általános hálózatok </a:t>
            </a:r>
          </a:p>
          <a:p>
            <a:pPr lvl="1"/>
            <a:r>
              <a:rPr lang="hu-HU" sz="2000" dirty="0" smtClean="0"/>
              <a:t>Gabriel utas helyfoglalás,  utas- és poggyász kezelés, légi áruszállítás, navigációs termékcsaládok, üzemirányítási rendszerek, közös repülőtéri infrastruktúrák</a:t>
            </a:r>
          </a:p>
          <a:p>
            <a:r>
              <a:rPr lang="hu-HU" sz="2400" dirty="0" smtClean="0"/>
              <a:t>A SITA Magyarországon regionális központot üzemeltetett, </a:t>
            </a:r>
            <a:r>
              <a:rPr lang="hu-HU" dirty="0" smtClean="0"/>
              <a:t>a volt szocialista régiónak is előnyös komplex szolgáltatásokat ajánlott</a:t>
            </a:r>
          </a:p>
          <a:p>
            <a:r>
              <a:rPr lang="hu-HU" sz="2400" dirty="0" smtClean="0"/>
              <a:t>A MALÉV és a Ferihegyi Repülőtér (LRI) SITA alapon hozták létre informatikai infrastruktúrájukat </a:t>
            </a:r>
          </a:p>
          <a:p>
            <a:pPr lvl="1"/>
            <a:r>
              <a:rPr lang="hu-HU" sz="2200" dirty="0" smtClean="0"/>
              <a:t>később más szolgáltatók is bekapcsolódtak a magyar repülési informatikába (Amadeus, Lufthansa Systems, </a:t>
            </a:r>
            <a:r>
              <a:rPr lang="hu-HU" sz="2200" dirty="0" err="1" smtClean="0"/>
              <a:t>Jeppesen</a:t>
            </a:r>
            <a:r>
              <a:rPr lang="hu-HU" sz="2200" dirty="0" smtClean="0"/>
              <a:t>) és lettek magyar termékek is </a:t>
            </a:r>
          </a:p>
          <a:p>
            <a:r>
              <a:rPr lang="hu-HU" sz="2400" dirty="0" smtClean="0"/>
              <a:t>A SITA ma is a  világ legnagyobb neutrális és legtöbb (200+) repülési felhasználót kiszolgáló sikeres szervezete, elsősorban kis- és középméretű légitársaságokra szakosodva</a:t>
            </a: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353272" cy="365125"/>
          </a:xfrm>
        </p:spPr>
        <p:txBody>
          <a:bodyPr/>
          <a:lstStyle/>
          <a:p>
            <a:r>
              <a:rPr lang="hu-HU" dirty="0" smtClean="0"/>
              <a:t>NJSZT és ÓBUDAI EGYETEM Konferencia 2013. december 13.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F3FE-609E-404C-B294-618B8D315F35}" type="slidenum">
              <a:rPr lang="hu-HU" smtClean="0"/>
              <a:pPr/>
              <a:t>13</a:t>
            </a:fld>
            <a:endParaRPr lang="hu-HU"/>
          </a:p>
        </p:txBody>
      </p:sp>
      <p:pic>
        <p:nvPicPr>
          <p:cNvPr id="7" name="Kép 6" descr="zászló si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4368" y="4968129"/>
            <a:ext cx="384056" cy="261072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latin typeface="+mn-lt"/>
              </a:rPr>
              <a:t>Ballai János– előadó – </a:t>
            </a:r>
            <a:br>
              <a:rPr lang="hu-HU" sz="3200" dirty="0" smtClean="0">
                <a:latin typeface="+mn-lt"/>
              </a:rPr>
            </a:br>
            <a:r>
              <a:rPr lang="hu-HU" sz="3200" dirty="0" smtClean="0">
                <a:latin typeface="+mn-lt"/>
              </a:rPr>
              <a:t>e-mail: jballai@t-online.hu</a:t>
            </a:r>
            <a:endParaRPr lang="en-US" sz="3200" dirty="0">
              <a:latin typeface="+mn-lt"/>
            </a:endParaRPr>
          </a:p>
        </p:txBody>
      </p:sp>
      <p:pic>
        <p:nvPicPr>
          <p:cNvPr id="10" name="Tartalom helye 9" descr="ballai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35006" y="1920875"/>
            <a:ext cx="3682988" cy="4433888"/>
          </a:xfrm>
        </p:spPr>
      </p:pic>
      <p:sp>
        <p:nvSpPr>
          <p:cNvPr id="10246" name="Rectangle 6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hu-HU" sz="1800" i="1" dirty="0" smtClean="0"/>
          </a:p>
          <a:p>
            <a:r>
              <a:rPr lang="hu-HU" sz="2000" dirty="0" smtClean="0"/>
              <a:t>repülőmérnök, a MALÉV Számítástechnikai Osztály megalapítója és vezetője </a:t>
            </a:r>
            <a:br>
              <a:rPr lang="hu-HU" sz="2000" dirty="0" smtClean="0"/>
            </a:br>
            <a:r>
              <a:rPr lang="hu-HU" sz="2000" dirty="0" smtClean="0"/>
              <a:t>1975-től 1991-ig </a:t>
            </a:r>
          </a:p>
          <a:p>
            <a:r>
              <a:rPr lang="hu-HU" sz="2000" dirty="0" smtClean="0"/>
              <a:t>A SITA Service </a:t>
            </a:r>
            <a:r>
              <a:rPr lang="hu-HU" sz="2000" dirty="0" err="1" smtClean="0"/>
              <a:t>Development</a:t>
            </a:r>
            <a:r>
              <a:rPr lang="hu-HU" sz="2000" dirty="0" smtClean="0"/>
              <a:t> </a:t>
            </a:r>
            <a:r>
              <a:rPr lang="hu-HU" sz="2000" dirty="0" err="1" smtClean="0"/>
              <a:t>Committee</a:t>
            </a:r>
            <a:r>
              <a:rPr lang="hu-HU" sz="2000" dirty="0" smtClean="0"/>
              <a:t> MALÉV részéről választott tagja(1977-1982-ig) </a:t>
            </a:r>
            <a:br>
              <a:rPr lang="hu-HU" sz="2000" dirty="0" smtClean="0"/>
            </a:br>
            <a:r>
              <a:rPr lang="hu-HU" sz="2000" dirty="0" smtClean="0"/>
              <a:t>– 18 légitársaság képviselete közös fejlesztési kérdésekben</a:t>
            </a:r>
          </a:p>
          <a:p>
            <a:r>
              <a:rPr lang="hu-HU" sz="2000" dirty="0" smtClean="0"/>
              <a:t>A SAGIL fejlesztés projekt vezetője 1981 – 1983 között</a:t>
            </a:r>
          </a:p>
          <a:p>
            <a:pPr>
              <a:buNone/>
            </a:pPr>
            <a:endParaRPr lang="en-US" sz="1800" b="1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569296" cy="365125"/>
          </a:xfrm>
        </p:spPr>
        <p:txBody>
          <a:bodyPr/>
          <a:lstStyle/>
          <a:p>
            <a:r>
              <a:rPr lang="hu-HU" dirty="0" smtClean="0"/>
              <a:t>NJSZT és ÓBUDAI EGYETEM Konferencia 2013. december 13.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F3FE-609E-404C-B294-618B8D315F35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10248" name="AutoShape 8" descr="image001"/>
          <p:cNvSpPr>
            <a:spLocks noChangeAspect="1" noChangeArrowheads="1"/>
          </p:cNvSpPr>
          <p:nvPr/>
        </p:nvSpPr>
        <p:spPr bwMode="auto">
          <a:xfrm>
            <a:off x="3905250" y="2481263"/>
            <a:ext cx="1333500" cy="1895475"/>
          </a:xfrm>
          <a:prstGeom prst="rect">
            <a:avLst/>
          </a:prstGeom>
          <a:noFill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TÉMAKÖRÖK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MALÉV </a:t>
            </a:r>
            <a:r>
              <a:rPr lang="hu-HU" dirty="0" smtClean="0"/>
              <a:t>rövid történelme</a:t>
            </a:r>
          </a:p>
          <a:p>
            <a:r>
              <a:rPr lang="hu-HU" dirty="0" smtClean="0"/>
              <a:t>MALÉV informatika megalapítása, körülmények</a:t>
            </a:r>
          </a:p>
          <a:p>
            <a:r>
              <a:rPr lang="hu-HU" dirty="0" smtClean="0"/>
              <a:t>Az informatikai fejlesztés fő mérföldkövei</a:t>
            </a:r>
          </a:p>
          <a:p>
            <a:r>
              <a:rPr lang="hu-HU" dirty="0" smtClean="0"/>
              <a:t>A SITA  szervezet szerepe a  repülési informatikai fejlesztési stratégiában                              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97288" cy="365125"/>
          </a:xfrm>
        </p:spPr>
        <p:txBody>
          <a:bodyPr/>
          <a:lstStyle/>
          <a:p>
            <a:r>
              <a:rPr lang="hu-HU" dirty="0" smtClean="0"/>
              <a:t>NJSZT és ÓBUDAI EGYETEM Konferencia 2013. december 13.</a:t>
            </a:r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F3FE-609E-404C-B294-618B8D315F35}" type="slidenum">
              <a:rPr lang="hu-HU" smtClean="0"/>
              <a:pPr/>
              <a:t>3</a:t>
            </a:fld>
            <a:endParaRPr lang="hu-HU"/>
          </a:p>
        </p:txBody>
      </p:sp>
      <p:pic>
        <p:nvPicPr>
          <p:cNvPr id="6" name="Kép 5" descr="malev gépek far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919734"/>
            <a:ext cx="2398799" cy="1461594"/>
          </a:xfrm>
          <a:prstGeom prst="rect">
            <a:avLst/>
          </a:prstGeom>
        </p:spPr>
      </p:pic>
      <p:pic>
        <p:nvPicPr>
          <p:cNvPr id="7" name="Kép 6" descr="Il-18 Malév régi 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476672"/>
            <a:ext cx="2448272" cy="1816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 MALÉV RÖVID TÖRTÉNELME              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u-HU" sz="2000" dirty="0" smtClean="0"/>
          </a:p>
          <a:p>
            <a:endParaRPr lang="hu-HU" sz="2000" dirty="0" smtClean="0"/>
          </a:p>
          <a:p>
            <a:r>
              <a:rPr lang="hu-HU" sz="2000" dirty="0" smtClean="0"/>
              <a:t>1954 – MALÉV megalapítása a </a:t>
            </a:r>
            <a:r>
              <a:rPr lang="hu-HU" sz="2000" dirty="0" err="1" smtClean="0"/>
              <a:t>Maszovlet</a:t>
            </a:r>
            <a:r>
              <a:rPr lang="hu-HU" sz="2000" dirty="0" smtClean="0"/>
              <a:t> jogutódjaként</a:t>
            </a:r>
          </a:p>
          <a:p>
            <a:r>
              <a:rPr lang="hu-HU" sz="2000" dirty="0" smtClean="0"/>
              <a:t>1973 – Megalakul a KPM Légiforgalmi és Repülőtéri Igazgatósága </a:t>
            </a:r>
          </a:p>
          <a:p>
            <a:r>
              <a:rPr lang="hu-HU" sz="2000" dirty="0" smtClean="0"/>
              <a:t>1975 – MALÉV élére új, szakmai vezetés kinevezése</a:t>
            </a:r>
          </a:p>
          <a:p>
            <a:r>
              <a:rPr lang="hu-HU" sz="2000" dirty="0" smtClean="0"/>
              <a:t>1976 – A MALÉV Önálló Számítástechnikai osztály megalakítása –</a:t>
            </a:r>
          </a:p>
          <a:p>
            <a:r>
              <a:rPr lang="hu-HU" sz="2000" dirty="0"/>
              <a:t> </a:t>
            </a:r>
            <a:r>
              <a:rPr lang="hu-HU" sz="2000" dirty="0" smtClean="0"/>
              <a:t>           informatikai stratégia, szervezet kialakítás           </a:t>
            </a:r>
          </a:p>
          <a:p>
            <a:r>
              <a:rPr lang="hu-HU" sz="2000" dirty="0" smtClean="0"/>
              <a:t>1980 – Új hangár és műszaki bázis komplexum megépítése</a:t>
            </a:r>
          </a:p>
          <a:p>
            <a:r>
              <a:rPr lang="hu-HU" sz="2000" dirty="0" smtClean="0"/>
              <a:t>1985 – Ferihegy 2 új terminál megépítése – 2 terminálos üzemmód</a:t>
            </a:r>
          </a:p>
          <a:p>
            <a:r>
              <a:rPr lang="hu-HU" sz="2000" dirty="0" smtClean="0"/>
              <a:t>1990 után – tulajdonosi átalakulások és hosszú távú járatok beindítása</a:t>
            </a:r>
          </a:p>
          <a:p>
            <a:r>
              <a:rPr lang="hu-HU" sz="2000" dirty="0" smtClean="0"/>
              <a:t>1998 – Ferihegy Terminal 2B megnyitása</a:t>
            </a:r>
          </a:p>
          <a:p>
            <a:r>
              <a:rPr lang="hu-HU" sz="2000" dirty="0" smtClean="0"/>
              <a:t>2007 – MALÉV a </a:t>
            </a:r>
            <a:r>
              <a:rPr lang="hu-HU" sz="2000" dirty="0" err="1" smtClean="0"/>
              <a:t>OneWorld</a:t>
            </a:r>
            <a:r>
              <a:rPr lang="hu-HU" sz="2000" dirty="0" smtClean="0"/>
              <a:t> globális szövetség tagja lesz</a:t>
            </a:r>
          </a:p>
          <a:p>
            <a:r>
              <a:rPr lang="hu-HU" sz="2000" dirty="0" smtClean="0"/>
              <a:t>2012 február – MALÉV csőd                                            </a:t>
            </a:r>
          </a:p>
          <a:p>
            <a:endParaRPr lang="hu-HU" sz="2000" dirty="0" smtClean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37248" cy="365125"/>
          </a:xfrm>
        </p:spPr>
        <p:txBody>
          <a:bodyPr/>
          <a:lstStyle/>
          <a:p>
            <a:r>
              <a:rPr lang="hu-HU" dirty="0" smtClean="0"/>
              <a:t>NJSZT és ÓBUDAI EGYETEM Konferencia 2013. december 13.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F3FE-609E-404C-B294-618B8D315F35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4294967295"/>
          </p:nvPr>
        </p:nvSpPr>
        <p:spPr>
          <a:xfrm flipH="1">
            <a:off x="8963025" y="4508500"/>
            <a:ext cx="180975" cy="1846263"/>
          </a:xfrm>
        </p:spPr>
        <p:txBody>
          <a:bodyPr>
            <a:normAutofit/>
          </a:bodyPr>
          <a:lstStyle/>
          <a:p>
            <a:endParaRPr lang="hu-HU" sz="4200" dirty="0" smtClean="0"/>
          </a:p>
          <a:p>
            <a:endParaRPr lang="hu-HU" sz="4200" dirty="0" smtClean="0"/>
          </a:p>
          <a:p>
            <a:endParaRPr lang="hu-HU" sz="4200" dirty="0" smtClean="0"/>
          </a:p>
          <a:p>
            <a:endParaRPr lang="hu-HU" sz="4200" dirty="0" smtClean="0"/>
          </a:p>
          <a:p>
            <a:endParaRPr lang="hu-HU" sz="4200" dirty="0" smtClean="0"/>
          </a:p>
          <a:p>
            <a:endParaRPr lang="hu-HU" sz="4200" dirty="0" smtClean="0"/>
          </a:p>
          <a:p>
            <a:endParaRPr lang="hu-HU" sz="2000" dirty="0"/>
          </a:p>
        </p:txBody>
      </p:sp>
      <p:pic>
        <p:nvPicPr>
          <p:cNvPr id="9" name="Kép 8" descr="ma gép parla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1049216"/>
            <a:ext cx="2126010" cy="1200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MALÉV INFORMATIKA MEGALAPÍTÁSA 1976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hu-HU" dirty="0" smtClean="0"/>
          </a:p>
          <a:p>
            <a:r>
              <a:rPr lang="hu-HU" sz="2400" dirty="0" smtClean="0"/>
              <a:t>Az új vezetés stratégiája, körülmények</a:t>
            </a:r>
          </a:p>
          <a:p>
            <a:r>
              <a:rPr lang="hu-HU" sz="2400" dirty="0" smtClean="0"/>
              <a:t>Az informatikai szervezet megalapítása, lehetőségek</a:t>
            </a:r>
          </a:p>
          <a:p>
            <a:pPr lvl="1"/>
            <a:r>
              <a:rPr lang="hu-HU" sz="2000" dirty="0" smtClean="0"/>
              <a:t>a történelem során a MALÉV Informatikai szervezeti alárendeltsége többször változott,  leginkább Vezérigazgató vagy  I. Helyettes közvetlen  vagy Pénzügyi Igazgatói alárendeltség volt jellemző </a:t>
            </a:r>
          </a:p>
          <a:p>
            <a:pPr lvl="1"/>
            <a:r>
              <a:rPr lang="hu-HU" sz="2000" dirty="0" smtClean="0"/>
              <a:t>maximum létszáma 150, minimum 20 fő volt</a:t>
            </a:r>
          </a:p>
          <a:p>
            <a:pPr lvl="1"/>
            <a:r>
              <a:rPr lang="hu-HU" sz="2000" dirty="0" smtClean="0"/>
              <a:t>az informatikai erőforrások centralizációs aránya is  többször változott,  2000 után  már az erősen decentralizált és </a:t>
            </a:r>
            <a:r>
              <a:rPr lang="hu-HU" sz="2000" dirty="0" err="1" smtClean="0"/>
              <a:t>outsource-olt</a:t>
            </a:r>
            <a:r>
              <a:rPr lang="hu-HU" sz="2000" dirty="0" smtClean="0"/>
              <a:t> struktúra dominált</a:t>
            </a:r>
          </a:p>
          <a:p>
            <a:r>
              <a:rPr lang="hu-HU" sz="2200" dirty="0" smtClean="0"/>
              <a:t> A MALÉV Informatika és a felhasználók jelentős nemzetközi sikereket értek el sok fórumon, befolyásolták a fejlesztéseket</a:t>
            </a:r>
          </a:p>
          <a:p>
            <a:pPr lvl="1"/>
            <a:endParaRPr lang="hu-HU" sz="2000" dirty="0" smtClean="0"/>
          </a:p>
          <a:p>
            <a:pPr lvl="1"/>
            <a:endParaRPr lang="hu-HU" sz="2000" dirty="0" smtClean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25280" cy="365125"/>
          </a:xfrm>
        </p:spPr>
        <p:txBody>
          <a:bodyPr/>
          <a:lstStyle/>
          <a:p>
            <a:r>
              <a:rPr lang="hu-HU" dirty="0" smtClean="0"/>
              <a:t>NJSZT és ÓBUDAI EGYETEM Konferencia 2013. december 13.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F3FE-609E-404C-B294-618B8D315F35}" type="slidenum">
              <a:rPr lang="hu-HU" smtClean="0"/>
              <a:pPr/>
              <a:t>5</a:t>
            </a:fld>
            <a:endParaRPr lang="hu-HU"/>
          </a:p>
        </p:txBody>
      </p:sp>
      <p:pic>
        <p:nvPicPr>
          <p:cNvPr id="6" name="Kép 5" descr="ma gép da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124744"/>
            <a:ext cx="2381815" cy="1252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1954-1975 –  	hang, lyukszalag telex-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1975 – 	</a:t>
            </a:r>
            <a:r>
              <a:rPr kumimoji="0" lang="hu-H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Utas-helyfoglalási </a:t>
            </a: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rendszer bevezetése</a:t>
            </a:r>
            <a:b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(SITA Gabriel  rendszer  </a:t>
            </a:r>
            <a:r>
              <a:rPr kumimoji="0" lang="hu-HU" sz="3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világelsőként</a:t>
            </a: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1978 - 	</a:t>
            </a:r>
            <a:r>
              <a:rPr kumimoji="0" lang="hu-H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Utas-kezelési és járatindítási </a:t>
            </a: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rendszer bevezetése</a:t>
            </a:r>
            <a:b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(DCS Raycheck, mint 1. generáció)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1981-		</a:t>
            </a:r>
            <a:r>
              <a:rPr kumimoji="0" lang="hu-H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Járatinformációs </a:t>
            </a: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és utas-tájékoztatási rendszer </a:t>
            </a:r>
            <a:b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– Rayfids (1. generáció) bevezetése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1982-		</a:t>
            </a:r>
            <a:r>
              <a:rPr kumimoji="0" lang="hu-H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Útvonal-tervezés, navigáció </a:t>
            </a: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automatizálása, </a:t>
            </a:r>
            <a:b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SITA Flight Planning rendszer bevezetése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1982-83 	</a:t>
            </a:r>
            <a:r>
              <a:rPr kumimoji="0" lang="hu-H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Müszaki karbantartási és anyag-gazdálkodási</a:t>
            </a: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rendszer -SAGIL  kifejlesztése és     bevezetése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1983-		</a:t>
            </a:r>
            <a:r>
              <a:rPr kumimoji="0" lang="hu-H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Légi áru </a:t>
            </a: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fuvarozási rendszer bevezetése</a:t>
            </a:r>
            <a:b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(SITA Cargo rendszer </a:t>
            </a:r>
            <a:r>
              <a:rPr kumimoji="0" lang="hu-HU" sz="3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világelsőként</a:t>
            </a:r>
            <a:r>
              <a:rPr kumimoji="0" lang="hu-H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57200" y="620688"/>
            <a:ext cx="8229600" cy="1226400"/>
          </a:xfrm>
          <a:prstGeom prst="rect">
            <a:avLst/>
          </a:prstGeom>
        </p:spPr>
        <p:txBody>
          <a:bodyPr vert="horz" lIns="0" rIns="0" bIns="0" anchor="b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          </a:t>
            </a:r>
            <a:b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hu-HU" sz="1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MALÉV INFORMATIKAI FEJLESZTÉS </a:t>
            </a:r>
            <a:br>
              <a:rPr kumimoji="0" lang="hu-HU" sz="1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hu-HU" sz="1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FŐ MÉRFÖLDKÖVEI </a:t>
            </a:r>
            <a:endParaRPr kumimoji="0" lang="hu-HU" sz="1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MALÉV INFORMATIKAI FEJLESZTÉS FŐ MÉRFÖLDKÖVEI                </a:t>
            </a:r>
            <a:r>
              <a:rPr lang="hu-HU" sz="3100" i="1" dirty="0" smtClean="0"/>
              <a:t>folytatás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1985 – </a:t>
            </a:r>
            <a:r>
              <a:rPr lang="hu-HU" sz="2000" b="1" dirty="0" smtClean="0"/>
              <a:t>2 terminálos </a:t>
            </a:r>
            <a:r>
              <a:rPr lang="hu-HU" sz="2000" dirty="0" smtClean="0"/>
              <a:t>repülőtéri üzem biztosítása :</a:t>
            </a:r>
            <a:br>
              <a:rPr lang="hu-HU" sz="2000" dirty="0" smtClean="0"/>
            </a:br>
            <a:r>
              <a:rPr lang="hu-HU" sz="2000" dirty="0" smtClean="0"/>
              <a:t>            SDCS, FIDS 2. generációk  bevezetése,</a:t>
            </a:r>
            <a:br>
              <a:rPr lang="hu-HU" sz="2000" dirty="0" smtClean="0"/>
            </a:br>
            <a:r>
              <a:rPr lang="hu-HU" sz="2000" dirty="0" smtClean="0"/>
              <a:t>            </a:t>
            </a:r>
            <a:r>
              <a:rPr lang="hu-HU" sz="2000" b="1" dirty="0" smtClean="0"/>
              <a:t>operatív üzem irányítás </a:t>
            </a:r>
            <a:r>
              <a:rPr lang="hu-HU" sz="2000" dirty="0" smtClean="0"/>
              <a:t>automatizálása elindul</a:t>
            </a:r>
          </a:p>
          <a:p>
            <a:r>
              <a:rPr lang="hu-HU" sz="2000" dirty="0" smtClean="0"/>
              <a:t>1990-	fajlagos előnyszámítás, optimalizálás 1. generáció,</a:t>
            </a:r>
            <a:br>
              <a:rPr lang="hu-HU" sz="2000" dirty="0" smtClean="0"/>
            </a:br>
            <a:r>
              <a:rPr lang="hu-HU" sz="2000" dirty="0" smtClean="0"/>
              <a:t>            IATA </a:t>
            </a:r>
            <a:r>
              <a:rPr lang="hu-HU" sz="2000" b="1" dirty="0" err="1" smtClean="0"/>
              <a:t>Yield</a:t>
            </a:r>
            <a:r>
              <a:rPr lang="hu-HU" sz="2000" b="1" dirty="0" smtClean="0"/>
              <a:t> Management </a:t>
            </a:r>
            <a:r>
              <a:rPr lang="hu-HU" sz="2000" dirty="0" smtClean="0"/>
              <a:t>rendszer elindul</a:t>
            </a:r>
          </a:p>
          <a:p>
            <a:r>
              <a:rPr lang="hu-HU" sz="2000" dirty="0" smtClean="0"/>
              <a:t>1992 -	</a:t>
            </a:r>
            <a:r>
              <a:rPr lang="hu-HU" sz="2000" b="1" dirty="0" smtClean="0"/>
              <a:t>hajózó személyzet tervezés és vezénylés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           automatizálása, SITA </a:t>
            </a:r>
            <a:r>
              <a:rPr lang="hu-HU" sz="2000" dirty="0" err="1" smtClean="0"/>
              <a:t>Crew</a:t>
            </a:r>
            <a:r>
              <a:rPr lang="hu-HU" sz="2000" dirty="0" smtClean="0"/>
              <a:t> management bevezetése</a:t>
            </a:r>
          </a:p>
          <a:p>
            <a:r>
              <a:rPr lang="hu-HU" sz="2000" dirty="0" smtClean="0"/>
              <a:t>1999-	üzemirányítás rendszerek (</a:t>
            </a:r>
            <a:r>
              <a:rPr lang="hu-HU" sz="2000" dirty="0" err="1" smtClean="0"/>
              <a:t>ops</a:t>
            </a:r>
            <a:r>
              <a:rPr lang="hu-HU" sz="2000" dirty="0" smtClean="0"/>
              <a:t>, </a:t>
            </a:r>
            <a:r>
              <a:rPr lang="hu-HU" sz="2000" dirty="0" err="1" smtClean="0"/>
              <a:t>crew</a:t>
            </a:r>
            <a:r>
              <a:rPr lang="hu-HU" sz="2000" dirty="0" smtClean="0"/>
              <a:t>) </a:t>
            </a:r>
            <a:r>
              <a:rPr lang="hu-HU" sz="2000" b="1" dirty="0" smtClean="0"/>
              <a:t>migrációja </a:t>
            </a:r>
            <a:br>
              <a:rPr lang="hu-HU" sz="2000" b="1" dirty="0" smtClean="0"/>
            </a:br>
            <a:r>
              <a:rPr lang="hu-HU" sz="2000" b="1" dirty="0" smtClean="0"/>
              <a:t>            a  Lufthansa Systems </a:t>
            </a:r>
            <a:r>
              <a:rPr lang="hu-HU" sz="2000" dirty="0" err="1" smtClean="0"/>
              <a:t>Netline</a:t>
            </a:r>
            <a:r>
              <a:rPr lang="hu-HU" sz="2000" dirty="0" smtClean="0"/>
              <a:t> termékcsaládra, 2. generáció</a:t>
            </a:r>
          </a:p>
          <a:p>
            <a:r>
              <a:rPr lang="hu-HU" sz="2000" dirty="0" smtClean="0"/>
              <a:t>2005 - </a:t>
            </a:r>
            <a:r>
              <a:rPr lang="hu-HU" sz="2000" b="1" dirty="0" smtClean="0"/>
              <a:t>magyar termék </a:t>
            </a:r>
            <a:r>
              <a:rPr lang="hu-HU" sz="2000" b="1" dirty="0" err="1" smtClean="0"/>
              <a:t>Cargo</a:t>
            </a:r>
            <a:r>
              <a:rPr lang="hu-HU" sz="2000" b="1" dirty="0" smtClean="0"/>
              <a:t> </a:t>
            </a:r>
            <a:r>
              <a:rPr lang="hu-HU" sz="2000" dirty="0" smtClean="0"/>
              <a:t>bevezetés, 2. generáció</a:t>
            </a:r>
          </a:p>
          <a:p>
            <a:r>
              <a:rPr lang="hu-HU" sz="2000" dirty="0" smtClean="0"/>
              <a:t>2009-	MALÉV utas </a:t>
            </a:r>
            <a:r>
              <a:rPr lang="hu-HU" sz="2000" b="1" dirty="0" smtClean="0"/>
              <a:t>rendszerek migrációja   AMADEUS </a:t>
            </a:r>
            <a:br>
              <a:rPr lang="hu-HU" sz="2000" b="1" dirty="0" smtClean="0"/>
            </a:br>
            <a:r>
              <a:rPr lang="hu-HU" sz="2000" b="1" dirty="0" smtClean="0"/>
              <a:t>          </a:t>
            </a:r>
            <a:r>
              <a:rPr lang="hu-HU" sz="2000" dirty="0" err="1" smtClean="0"/>
              <a:t>Altéa</a:t>
            </a:r>
            <a:r>
              <a:rPr lang="hu-HU" sz="2000" dirty="0" smtClean="0"/>
              <a:t> platformra (3. generáció)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353272" cy="365125"/>
          </a:xfrm>
        </p:spPr>
        <p:txBody>
          <a:bodyPr/>
          <a:lstStyle/>
          <a:p>
            <a:r>
              <a:rPr lang="hu-HU" dirty="0" smtClean="0"/>
              <a:t>NJSZT és ÓBUDAI EGYETEM Konferencia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F3FE-609E-404C-B294-618B8D315F35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A SITA SZEREPE A REPÜLÉSI INFORMATIKAI FEJLESZTÉSI STRATÉGIÁBAN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A SITA megalapítása a 2. világháború után a nemzetközi légi közlekedés megújítására</a:t>
            </a:r>
            <a:endParaRPr lang="hu-HU" dirty="0" smtClean="0"/>
          </a:p>
          <a:p>
            <a:r>
              <a:rPr lang="hu-HU" sz="1800" dirty="0" smtClean="0"/>
              <a:t> A  S.I.T.A.  szervezetét – </a:t>
            </a:r>
            <a:r>
              <a:rPr lang="hu-HU" sz="1800" dirty="0" err="1" smtClean="0"/>
              <a:t>Société</a:t>
            </a:r>
            <a:r>
              <a:rPr lang="hu-HU" sz="1800" dirty="0" smtClean="0"/>
              <a:t> </a:t>
            </a:r>
            <a:r>
              <a:rPr lang="hu-HU" sz="1800" dirty="0" err="1" smtClean="0"/>
              <a:t>Internationale</a:t>
            </a:r>
            <a:r>
              <a:rPr lang="hu-HU" sz="1800" dirty="0" smtClean="0"/>
              <a:t> </a:t>
            </a:r>
            <a:r>
              <a:rPr lang="hu-HU" sz="1800" dirty="0" err="1" smtClean="0"/>
              <a:t>Télécommunicátions</a:t>
            </a:r>
            <a:r>
              <a:rPr lang="hu-HU" sz="1800" dirty="0" smtClean="0"/>
              <a:t> </a:t>
            </a:r>
            <a:r>
              <a:rPr lang="hu-HU" sz="1800" dirty="0" err="1" smtClean="0"/>
              <a:t>Aeronautiques</a:t>
            </a:r>
            <a:r>
              <a:rPr lang="hu-HU" sz="1800" dirty="0" smtClean="0"/>
              <a:t> 11 légitársaság alapította meg 1949-ben </a:t>
            </a:r>
            <a:br>
              <a:rPr lang="hu-HU" sz="1800" dirty="0" smtClean="0"/>
            </a:b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800" dirty="0" smtClean="0"/>
              <a:t>Air France, KLM, </a:t>
            </a:r>
            <a:r>
              <a:rPr lang="hu-HU" sz="1800" dirty="0" err="1" smtClean="0"/>
              <a:t>Sabena</a:t>
            </a:r>
            <a:r>
              <a:rPr lang="hu-HU" sz="1800" dirty="0" smtClean="0"/>
              <a:t>, Swissair, British European Airways,(BEAC), British </a:t>
            </a:r>
            <a:r>
              <a:rPr lang="hu-HU" sz="1800" dirty="0" err="1" smtClean="0"/>
              <a:t>Overseas</a:t>
            </a:r>
            <a:r>
              <a:rPr lang="hu-HU" sz="1800" dirty="0" smtClean="0"/>
              <a:t> Airways Corporation,BOAC), British South American Airways (BSAA), </a:t>
            </a:r>
            <a:r>
              <a:rPr lang="hu-HU" sz="1800" dirty="0" err="1" smtClean="0"/>
              <a:t>Swedish</a:t>
            </a:r>
            <a:r>
              <a:rPr lang="hu-HU" sz="1800" dirty="0" smtClean="0"/>
              <a:t> </a:t>
            </a:r>
            <a:r>
              <a:rPr lang="hu-HU" sz="1800" dirty="0" err="1" smtClean="0"/>
              <a:t>A.G.Aerotransport</a:t>
            </a:r>
            <a:r>
              <a:rPr lang="hu-HU" sz="1800" dirty="0" smtClean="0"/>
              <a:t>, </a:t>
            </a:r>
            <a:r>
              <a:rPr lang="hu-HU" sz="1800" dirty="0" err="1" smtClean="0"/>
              <a:t>Danish</a:t>
            </a:r>
            <a:r>
              <a:rPr lang="hu-HU" sz="1800" dirty="0" smtClean="0"/>
              <a:t> </a:t>
            </a:r>
            <a:r>
              <a:rPr lang="hu-HU" sz="1800" dirty="0" err="1" smtClean="0"/>
              <a:t>Det</a:t>
            </a:r>
            <a:r>
              <a:rPr lang="hu-HU" sz="1800" dirty="0" smtClean="0"/>
              <a:t> </a:t>
            </a:r>
            <a:r>
              <a:rPr lang="hu-HU" sz="1800" dirty="0" err="1" smtClean="0"/>
              <a:t>Luftfartselskab</a:t>
            </a:r>
            <a:r>
              <a:rPr lang="hu-HU" sz="1800" dirty="0" smtClean="0"/>
              <a:t> A/S, </a:t>
            </a:r>
            <a:r>
              <a:rPr lang="hu-HU" sz="1800" dirty="0" err="1" smtClean="0"/>
              <a:t>Norwegian</a:t>
            </a:r>
            <a:r>
              <a:rPr lang="hu-HU" sz="1800" dirty="0" smtClean="0"/>
              <a:t> </a:t>
            </a:r>
            <a:r>
              <a:rPr lang="hu-HU" sz="1800" dirty="0" err="1" smtClean="0"/>
              <a:t>Det</a:t>
            </a:r>
            <a:r>
              <a:rPr lang="hu-HU" sz="1800" dirty="0" smtClean="0"/>
              <a:t> </a:t>
            </a:r>
            <a:r>
              <a:rPr lang="hu-HU" sz="1800" dirty="0" err="1" smtClean="0"/>
              <a:t>Norske</a:t>
            </a:r>
            <a:r>
              <a:rPr lang="hu-HU" sz="1800" dirty="0" smtClean="0"/>
              <a:t> </a:t>
            </a:r>
            <a:r>
              <a:rPr lang="hu-HU" sz="1800" dirty="0" err="1" smtClean="0"/>
              <a:t>Luftfartselskap</a:t>
            </a:r>
            <a:r>
              <a:rPr lang="hu-HU" sz="1800" dirty="0" smtClean="0"/>
              <a:t>.</a:t>
            </a:r>
          </a:p>
          <a:p>
            <a:endParaRPr lang="hu-HU" sz="1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37248" cy="365125"/>
          </a:xfrm>
        </p:spPr>
        <p:txBody>
          <a:bodyPr/>
          <a:lstStyle/>
          <a:p>
            <a:r>
              <a:rPr lang="hu-HU" dirty="0" smtClean="0"/>
              <a:t>NJSZT és ÓBUDAI EGYETEM Konferencia 2013. december 13.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F3FE-609E-404C-B294-618B8D315F35}" type="slidenum">
              <a:rPr lang="hu-HU" smtClean="0"/>
              <a:pPr/>
              <a:t>8</a:t>
            </a:fld>
            <a:endParaRPr lang="hu-HU"/>
          </a:p>
        </p:txBody>
      </p:sp>
      <p:pic>
        <p:nvPicPr>
          <p:cNvPr id="6" name="Kép 5" descr="sita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56176" y="1484784"/>
            <a:ext cx="2004395" cy="79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A SITA SZEREPE A REPÜLÉSI INFORMATIKAI FEJLESZTÉSI STRATÉGIÁBAN             </a:t>
            </a:r>
            <a:r>
              <a:rPr lang="hu-HU" sz="2800" i="1" dirty="0" smtClean="0"/>
              <a:t>folytatás</a:t>
            </a:r>
            <a:endParaRPr lang="hu-HU" sz="24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u-HU" sz="2000" b="1" dirty="0" smtClean="0"/>
              <a:t>SITA kommunikációs hálózat fejlesztésének mérföldkövei</a:t>
            </a:r>
          </a:p>
          <a:p>
            <a:r>
              <a:rPr lang="hu-HU" sz="2000" b="1" dirty="0" smtClean="0"/>
              <a:t>1949 – 1950</a:t>
            </a:r>
            <a:r>
              <a:rPr lang="hu-HU" sz="2000" dirty="0" smtClean="0"/>
              <a:t> – SITA megnyitotta az első telekommunikációs központot Rómában. </a:t>
            </a:r>
            <a:r>
              <a:rPr lang="hu-HU" sz="2000" u="sng" dirty="0" smtClean="0"/>
              <a:t>1. számú generáció  </a:t>
            </a:r>
          </a:p>
          <a:p>
            <a:r>
              <a:rPr lang="hu-HU" sz="2000" b="1" dirty="0" smtClean="0"/>
              <a:t>1966</a:t>
            </a:r>
            <a:r>
              <a:rPr lang="hu-HU" sz="2000" dirty="0" smtClean="0"/>
              <a:t> – </a:t>
            </a:r>
            <a:r>
              <a:rPr lang="hu-HU" sz="2000" b="1" dirty="0" err="1" smtClean="0"/>
              <a:t>Type</a:t>
            </a:r>
            <a:r>
              <a:rPr lang="hu-HU" sz="2000" b="1" dirty="0" smtClean="0"/>
              <a:t> B</a:t>
            </a:r>
            <a:r>
              <a:rPr lang="hu-HU" sz="2000" dirty="0" smtClean="0"/>
              <a:t> </a:t>
            </a:r>
            <a:r>
              <a:rPr lang="hu-HU" sz="2000" dirty="0" err="1" smtClean="0"/>
              <a:t>Automated</a:t>
            </a:r>
            <a:r>
              <a:rPr lang="hu-HU" sz="2000" dirty="0" smtClean="0"/>
              <a:t> </a:t>
            </a:r>
            <a:r>
              <a:rPr lang="hu-HU" sz="2000" dirty="0" err="1" smtClean="0"/>
              <a:t>Switching</a:t>
            </a:r>
            <a:r>
              <a:rPr lang="hu-HU" sz="2000" dirty="0" smtClean="0"/>
              <a:t>. </a:t>
            </a:r>
            <a:br>
              <a:rPr lang="hu-HU" sz="2000" dirty="0" smtClean="0"/>
            </a:br>
            <a:r>
              <a:rPr lang="hu-HU" sz="2000" dirty="0" smtClean="0"/>
              <a:t>Az első </a:t>
            </a:r>
            <a:r>
              <a:rPr lang="hu-HU" sz="2000" dirty="0" err="1" smtClean="0"/>
              <a:t>message</a:t>
            </a:r>
            <a:r>
              <a:rPr lang="hu-HU" sz="2000" dirty="0" smtClean="0"/>
              <a:t> </a:t>
            </a:r>
            <a:r>
              <a:rPr lang="hu-HU" sz="2000" dirty="0" err="1" smtClean="0"/>
              <a:t>switching</a:t>
            </a:r>
            <a:r>
              <a:rPr lang="hu-HU" sz="2000" dirty="0" smtClean="0"/>
              <a:t> számítógép Frankfurtban került bevezetésre. </a:t>
            </a:r>
          </a:p>
          <a:p>
            <a:r>
              <a:rPr lang="hu-HU" sz="2000" b="1" dirty="0" smtClean="0"/>
              <a:t>1971</a:t>
            </a:r>
            <a:r>
              <a:rPr lang="hu-HU" sz="2000" dirty="0" smtClean="0"/>
              <a:t> – </a:t>
            </a:r>
            <a:r>
              <a:rPr lang="hu-HU" sz="2000" b="1" dirty="0" err="1" smtClean="0"/>
              <a:t>Type</a:t>
            </a:r>
            <a:r>
              <a:rPr lang="hu-HU" sz="2000" b="1" dirty="0" smtClean="0"/>
              <a:t> A</a:t>
            </a:r>
            <a:r>
              <a:rPr lang="hu-HU" sz="2000" dirty="0" smtClean="0"/>
              <a:t> </a:t>
            </a:r>
            <a:r>
              <a:rPr lang="hu-HU" sz="2000" u="sng" dirty="0" smtClean="0"/>
              <a:t>2nd </a:t>
            </a:r>
            <a:r>
              <a:rPr lang="hu-HU" sz="2000" u="sng" dirty="0" err="1" smtClean="0"/>
              <a:t>Gen</a:t>
            </a:r>
            <a:r>
              <a:rPr lang="hu-HU" sz="2000" u="sng" dirty="0" smtClean="0"/>
              <a:t>. Network </a:t>
            </a:r>
            <a:br>
              <a:rPr lang="hu-HU" sz="2000" u="sng" dirty="0" smtClean="0"/>
            </a:br>
            <a:r>
              <a:rPr lang="hu-HU" sz="2000" dirty="0" smtClean="0"/>
              <a:t>Lehetővé vált az interaktív adatcsere a terminálok között. SITA letelepítette az első szatellit processzort, műholdak kerültek telepítésre 32.00.km magasságban az egyenlítő felett</a:t>
            </a:r>
          </a:p>
          <a:p>
            <a:r>
              <a:rPr lang="hu-HU" sz="2000" b="1" dirty="0" smtClean="0"/>
              <a:t> 1981</a:t>
            </a:r>
            <a:r>
              <a:rPr lang="hu-HU" sz="2000" dirty="0" smtClean="0"/>
              <a:t> – </a:t>
            </a:r>
            <a:r>
              <a:rPr lang="hu-HU" sz="2000" b="1" dirty="0" smtClean="0"/>
              <a:t>X.25.- SNA</a:t>
            </a:r>
            <a:r>
              <a:rPr lang="hu-HU" sz="2000" dirty="0" smtClean="0"/>
              <a:t> – </a:t>
            </a:r>
            <a:r>
              <a:rPr lang="hu-HU" sz="2000" u="sng" dirty="0" smtClean="0"/>
              <a:t>3rd </a:t>
            </a:r>
            <a:r>
              <a:rPr lang="hu-HU" sz="2000" u="sng" dirty="0" err="1" smtClean="0"/>
              <a:t>Gen</a:t>
            </a:r>
            <a:r>
              <a:rPr lang="hu-HU" sz="2000" u="sng" dirty="0" smtClean="0"/>
              <a:t>. Network </a:t>
            </a:r>
            <a:r>
              <a:rPr lang="hu-HU" sz="2000" dirty="0" smtClean="0"/>
              <a:t>(DTN) Ez az adatkommunikációs rendszer biztosította a kommunikációt az u. n. </a:t>
            </a:r>
            <a:r>
              <a:rPr lang="hu-HU" sz="2000" dirty="0" err="1" smtClean="0"/>
              <a:t>Host</a:t>
            </a:r>
            <a:r>
              <a:rPr lang="hu-HU" sz="2000" dirty="0" smtClean="0"/>
              <a:t> számítógép(IBM </a:t>
            </a:r>
            <a:r>
              <a:rPr lang="hu-HU" sz="2000" dirty="0" err="1" smtClean="0"/>
              <a:t>mainframe</a:t>
            </a:r>
            <a:r>
              <a:rPr lang="hu-HU" sz="2000" dirty="0" smtClean="0"/>
              <a:t>) és a perifériális pontok között. </a:t>
            </a:r>
            <a:endParaRPr lang="hu-HU" sz="1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97288" cy="365125"/>
          </a:xfrm>
        </p:spPr>
        <p:txBody>
          <a:bodyPr/>
          <a:lstStyle/>
          <a:p>
            <a:r>
              <a:rPr lang="hu-HU" dirty="0" smtClean="0"/>
              <a:t>NJSZT és ÓBUDAI EGYETEM Konferencia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F3FE-609E-404C-B294-618B8D315F35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578</Words>
  <Application>Microsoft Office PowerPoint</Application>
  <PresentationFormat>Diavetítés a képernyőre (4:3 oldalarány)</PresentationFormat>
  <Paragraphs>137</Paragraphs>
  <Slides>13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Áramlás</vt:lpstr>
      <vt:lpstr>A MAGYAR POLGÁRI REPÜLÉS INFORMATIKAI TÖRTÉNETE BEVEZETŐ ELŐADÁS</vt:lpstr>
      <vt:lpstr>Ballai János– előadó –  e-mail: jballai@t-online.hu</vt:lpstr>
      <vt:lpstr>TÉMAKÖRÖK</vt:lpstr>
      <vt:lpstr>A MALÉV RÖVID TÖRTÉNELME               </vt:lpstr>
      <vt:lpstr>MALÉV INFORMATIKA MEGALAPÍTÁSA 1976</vt:lpstr>
      <vt:lpstr>6. dia</vt:lpstr>
      <vt:lpstr>MALÉV INFORMATIKAI FEJLESZTÉS FŐ MÉRFÖLDKÖVEI                folytatás</vt:lpstr>
      <vt:lpstr>A SITA SZEREPE A REPÜLÉSI INFORMATIKAI FEJLESZTÉSI STRATÉGIÁBAN</vt:lpstr>
      <vt:lpstr>A SITA SZEREPE A REPÜLÉSI INFORMATIKAI FEJLESZTÉSI STRATÉGIÁBAN             folytatás</vt:lpstr>
      <vt:lpstr>    A SITA SZEREPE A REPÜLÉSI INFORMATIKAI FEJLESZTÉSI STRATÉGIÁBAN          folytatás</vt:lpstr>
      <vt:lpstr> A SITA HÁLÓZAT EGYSZERŰSÍTETT ELVI VÁZLATA 1980-AS  ÉVEK  ( KÖZPONTOK VÁROSNEVEIVEL)  </vt:lpstr>
      <vt:lpstr>12. dia</vt:lpstr>
      <vt:lpstr>A SITA SZEREPE A REPÜLÉSI INFORMATIKAI FEJLESZTÉSI STRATÉGIÁBAN             folytatás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Dömölki Bálint</dc:creator>
  <cp:lastModifiedBy>Dömölki Bálint</cp:lastModifiedBy>
  <cp:revision>2</cp:revision>
  <dcterms:created xsi:type="dcterms:W3CDTF">2014-01-04T08:09:18Z</dcterms:created>
  <dcterms:modified xsi:type="dcterms:W3CDTF">2014-01-04T09:09:49Z</dcterms:modified>
</cp:coreProperties>
</file>