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8" r:id="rId10"/>
  </p:sldIdLst>
  <p:sldSz cx="9144000" cy="6858000" type="screen4x3"/>
  <p:notesSz cx="6858000" cy="9144000"/>
  <p:photoAlbum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p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116F6"/>
    <a:srgbClr val="0000FF"/>
    <a:srgbClr val="0033CC"/>
    <a:srgbClr val="003E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3428" autoAdjust="0"/>
  </p:normalViewPr>
  <p:slideViewPr>
    <p:cSldViewPr>
      <p:cViewPr varScale="1">
        <p:scale>
          <a:sx n="53" d="100"/>
          <a:sy n="53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pa\Documents\USD%20RUB%20HU%201980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>
        <c:manualLayout>
          <c:layoutTarget val="inner"/>
          <c:xMode val="edge"/>
          <c:yMode val="edge"/>
          <c:x val="0.10594234931159903"/>
          <c:y val="3.2809245618491224E-2"/>
          <c:w val="0.64893525809274122"/>
          <c:h val="0.83261956838728501"/>
        </c:manualLayout>
      </c:layout>
      <c:scatterChart>
        <c:scatterStyle val="smoothMarker"/>
        <c:ser>
          <c:idx val="0"/>
          <c:order val="0"/>
          <c:tx>
            <c:v>D=USD/HUF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Sheet1!$D$1:$D$34</c:f>
              <c:numCache>
                <c:formatCode>General</c:formatCode>
                <c:ptCount val="34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  <c:pt idx="8">
                  <c:v>2005</c:v>
                </c:pt>
                <c:pt idx="9">
                  <c:v>2004</c:v>
                </c:pt>
                <c:pt idx="10">
                  <c:v>2003</c:v>
                </c:pt>
                <c:pt idx="11">
                  <c:v>2002</c:v>
                </c:pt>
                <c:pt idx="12">
                  <c:v>2001</c:v>
                </c:pt>
                <c:pt idx="13">
                  <c:v>2000</c:v>
                </c:pt>
                <c:pt idx="14">
                  <c:v>1999</c:v>
                </c:pt>
                <c:pt idx="15">
                  <c:v>1998</c:v>
                </c:pt>
                <c:pt idx="16">
                  <c:v>1997</c:v>
                </c:pt>
                <c:pt idx="17">
                  <c:v>1996</c:v>
                </c:pt>
                <c:pt idx="18">
                  <c:v>1995</c:v>
                </c:pt>
                <c:pt idx="19">
                  <c:v>1994</c:v>
                </c:pt>
                <c:pt idx="20">
                  <c:v>1993</c:v>
                </c:pt>
                <c:pt idx="21">
                  <c:v>1992</c:v>
                </c:pt>
                <c:pt idx="22">
                  <c:v>1991</c:v>
                </c:pt>
                <c:pt idx="23">
                  <c:v>1990</c:v>
                </c:pt>
                <c:pt idx="24">
                  <c:v>1989</c:v>
                </c:pt>
                <c:pt idx="25">
                  <c:v>1988</c:v>
                </c:pt>
                <c:pt idx="26">
                  <c:v>1987</c:v>
                </c:pt>
                <c:pt idx="27">
                  <c:v>1986</c:v>
                </c:pt>
                <c:pt idx="28">
                  <c:v>1985</c:v>
                </c:pt>
                <c:pt idx="29">
                  <c:v>1984</c:v>
                </c:pt>
                <c:pt idx="30">
                  <c:v>1983</c:v>
                </c:pt>
                <c:pt idx="31">
                  <c:v>1982</c:v>
                </c:pt>
                <c:pt idx="32">
                  <c:v>1981</c:v>
                </c:pt>
                <c:pt idx="33">
                  <c:v>1980</c:v>
                </c:pt>
              </c:numCache>
            </c:numRef>
          </c:xVal>
          <c:yVal>
            <c:numRef>
              <c:f>Sheet1!$E$1:$E$34</c:f>
              <c:numCache>
                <c:formatCode>General</c:formatCode>
                <c:ptCount val="34"/>
                <c:pt idx="0">
                  <c:v>225.73360099999945</c:v>
                </c:pt>
                <c:pt idx="1">
                  <c:v>225.256934</c:v>
                </c:pt>
                <c:pt idx="2">
                  <c:v>201.19170099999999</c:v>
                </c:pt>
                <c:pt idx="3">
                  <c:v>208.375394</c:v>
                </c:pt>
                <c:pt idx="4">
                  <c:v>201.95284700000107</c:v>
                </c:pt>
                <c:pt idx="5">
                  <c:v>172.26056399999945</c:v>
                </c:pt>
                <c:pt idx="6">
                  <c:v>183.66613900000004</c:v>
                </c:pt>
                <c:pt idx="7">
                  <c:v>210.57578199999998</c:v>
                </c:pt>
                <c:pt idx="8">
                  <c:v>199.759141</c:v>
                </c:pt>
                <c:pt idx="9">
                  <c:v>202.55689800000016</c:v>
                </c:pt>
                <c:pt idx="10">
                  <c:v>224.41342</c:v>
                </c:pt>
                <c:pt idx="11">
                  <c:v>257.81508400000001</c:v>
                </c:pt>
                <c:pt idx="12">
                  <c:v>286.55723599999999</c:v>
                </c:pt>
                <c:pt idx="13">
                  <c:v>282.53734199999951</c:v>
                </c:pt>
                <c:pt idx="14">
                  <c:v>249.08937</c:v>
                </c:pt>
                <c:pt idx="15">
                  <c:v>211.483789</c:v>
                </c:pt>
                <c:pt idx="16">
                  <c:v>206.54148900000001</c:v>
                </c:pt>
                <c:pt idx="17">
                  <c:v>158.04315199999945</c:v>
                </c:pt>
                <c:pt idx="18">
                  <c:v>118.24900100000002</c:v>
                </c:pt>
                <c:pt idx="19">
                  <c:v>98.844965000000315</c:v>
                </c:pt>
                <c:pt idx="20">
                  <c:v>95.09233399999998</c:v>
                </c:pt>
                <c:pt idx="21">
                  <c:v>81.848017999999982</c:v>
                </c:pt>
                <c:pt idx="22">
                  <c:v>82.483158000000003</c:v>
                </c:pt>
                <c:pt idx="23">
                  <c:v>59.525570000000144</c:v>
                </c:pt>
                <c:pt idx="24">
                  <c:v>62.580175000000011</c:v>
                </c:pt>
                <c:pt idx="25">
                  <c:v>55.566506000000011</c:v>
                </c:pt>
                <c:pt idx="26">
                  <c:v>43.570500000000003</c:v>
                </c:pt>
                <c:pt idx="27">
                  <c:v>41.41169399999999</c:v>
                </c:pt>
                <c:pt idx="28">
                  <c:v>46.863525000000003</c:v>
                </c:pt>
                <c:pt idx="29">
                  <c:v>50.658499000000006</c:v>
                </c:pt>
                <c:pt idx="30">
                  <c:v>46.482035000000003</c:v>
                </c:pt>
                <c:pt idx="31">
                  <c:v>40.582871000000004</c:v>
                </c:pt>
                <c:pt idx="32">
                  <c:v>40.445430000000002</c:v>
                </c:pt>
                <c:pt idx="33">
                  <c:v>33.670423</c:v>
                </c:pt>
              </c:numCache>
            </c:numRef>
          </c:yVal>
          <c:smooth val="1"/>
        </c:ser>
        <c:ser>
          <c:idx val="1"/>
          <c:order val="1"/>
          <c:tx>
            <c:v>D=USD/RU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Sheet1!$A$1:$A$34</c:f>
              <c:numCache>
                <c:formatCode>General</c:formatCode>
                <c:ptCount val="34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  <c:pt idx="8">
                  <c:v>2005</c:v>
                </c:pt>
                <c:pt idx="9">
                  <c:v>2004</c:v>
                </c:pt>
                <c:pt idx="10">
                  <c:v>2003</c:v>
                </c:pt>
                <c:pt idx="11">
                  <c:v>2002</c:v>
                </c:pt>
                <c:pt idx="12">
                  <c:v>2001</c:v>
                </c:pt>
                <c:pt idx="13">
                  <c:v>2000</c:v>
                </c:pt>
                <c:pt idx="14">
                  <c:v>1999</c:v>
                </c:pt>
                <c:pt idx="15">
                  <c:v>1998</c:v>
                </c:pt>
                <c:pt idx="16">
                  <c:v>1997</c:v>
                </c:pt>
                <c:pt idx="17">
                  <c:v>1996</c:v>
                </c:pt>
                <c:pt idx="18">
                  <c:v>1995</c:v>
                </c:pt>
                <c:pt idx="19">
                  <c:v>1994</c:v>
                </c:pt>
                <c:pt idx="20">
                  <c:v>1993</c:v>
                </c:pt>
                <c:pt idx="21">
                  <c:v>1992</c:v>
                </c:pt>
                <c:pt idx="22">
                  <c:v>1991</c:v>
                </c:pt>
                <c:pt idx="23">
                  <c:v>1990</c:v>
                </c:pt>
                <c:pt idx="24">
                  <c:v>1989</c:v>
                </c:pt>
                <c:pt idx="25">
                  <c:v>1988</c:v>
                </c:pt>
                <c:pt idx="26">
                  <c:v>1987</c:v>
                </c:pt>
                <c:pt idx="27">
                  <c:v>1986</c:v>
                </c:pt>
                <c:pt idx="28">
                  <c:v>1985</c:v>
                </c:pt>
                <c:pt idx="29">
                  <c:v>1984</c:v>
                </c:pt>
                <c:pt idx="30">
                  <c:v>1983</c:v>
                </c:pt>
                <c:pt idx="31">
                  <c:v>1982</c:v>
                </c:pt>
                <c:pt idx="32">
                  <c:v>1981</c:v>
                </c:pt>
                <c:pt idx="33">
                  <c:v>1980</c:v>
                </c:pt>
              </c:numCache>
            </c:numRef>
          </c:xVal>
          <c:yVal>
            <c:numRef>
              <c:f>Sheet1!$B$1:$B$34</c:f>
              <c:numCache>
                <c:formatCode>General</c:formatCode>
                <c:ptCount val="34"/>
                <c:pt idx="0">
                  <c:v>30.752730999999898</c:v>
                </c:pt>
                <c:pt idx="1">
                  <c:v>31.101570000000006</c:v>
                </c:pt>
                <c:pt idx="2">
                  <c:v>29.413215000000001</c:v>
                </c:pt>
                <c:pt idx="3">
                  <c:v>30.386308999999986</c:v>
                </c:pt>
                <c:pt idx="4">
                  <c:v>31.744176</c:v>
                </c:pt>
                <c:pt idx="5">
                  <c:v>24.864452</c:v>
                </c:pt>
                <c:pt idx="6">
                  <c:v>25.576698</c:v>
                </c:pt>
                <c:pt idx="7">
                  <c:v>27.185838</c:v>
                </c:pt>
                <c:pt idx="8">
                  <c:v>28.221429999999991</c:v>
                </c:pt>
                <c:pt idx="9">
                  <c:v>28.788202999999868</c:v>
                </c:pt>
                <c:pt idx="10">
                  <c:v>30.756156000000001</c:v>
                </c:pt>
                <c:pt idx="11">
                  <c:v>31.327203999999988</c:v>
                </c:pt>
                <c:pt idx="12">
                  <c:v>29.244428999999986</c:v>
                </c:pt>
                <c:pt idx="13">
                  <c:v>28.569991000000016</c:v>
                </c:pt>
                <c:pt idx="14">
                  <c:v>26.986661999999928</c:v>
                </c:pt>
                <c:pt idx="15">
                  <c:v>9.5730030000000035</c:v>
                </c:pt>
                <c:pt idx="16">
                  <c:v>6.39656</c:v>
                </c:pt>
                <c:pt idx="17">
                  <c:v>5.3018690000000017</c:v>
                </c:pt>
                <c:pt idx="18">
                  <c:v>4.289536</c:v>
                </c:pt>
                <c:pt idx="19">
                  <c:v>2.059183</c:v>
                </c:pt>
                <c:pt idx="20">
                  <c:v>1.0257439999999998</c:v>
                </c:pt>
                <c:pt idx="21">
                  <c:v>0.90030674846625458</c:v>
                </c:pt>
                <c:pt idx="22">
                  <c:v>0.90030674846625458</c:v>
                </c:pt>
                <c:pt idx="23">
                  <c:v>0.90030674846625458</c:v>
                </c:pt>
                <c:pt idx="24">
                  <c:v>0.90030674846625458</c:v>
                </c:pt>
                <c:pt idx="25">
                  <c:v>0.90030674846625458</c:v>
                </c:pt>
                <c:pt idx="26">
                  <c:v>0.90030674846625458</c:v>
                </c:pt>
                <c:pt idx="27">
                  <c:v>0.90030674846625458</c:v>
                </c:pt>
                <c:pt idx="28">
                  <c:v>0.90030674846625458</c:v>
                </c:pt>
                <c:pt idx="29">
                  <c:v>0.90030674846625458</c:v>
                </c:pt>
                <c:pt idx="30">
                  <c:v>0.90030674846625458</c:v>
                </c:pt>
                <c:pt idx="31">
                  <c:v>0.90030674846625458</c:v>
                </c:pt>
                <c:pt idx="32">
                  <c:v>0.90030674846625458</c:v>
                </c:pt>
                <c:pt idx="33">
                  <c:v>0.90030674846625458</c:v>
                </c:pt>
              </c:numCache>
            </c:numRef>
          </c:yVal>
          <c:smooth val="1"/>
        </c:ser>
        <c:ser>
          <c:idx val="2"/>
          <c:order val="2"/>
          <c:tx>
            <c:v>D=RU/HUF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Sheet1!$D$1:$D$34</c:f>
              <c:numCache>
                <c:formatCode>General</c:formatCode>
                <c:ptCount val="34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  <c:pt idx="8">
                  <c:v>2005</c:v>
                </c:pt>
                <c:pt idx="9">
                  <c:v>2004</c:v>
                </c:pt>
                <c:pt idx="10">
                  <c:v>2003</c:v>
                </c:pt>
                <c:pt idx="11">
                  <c:v>2002</c:v>
                </c:pt>
                <c:pt idx="12">
                  <c:v>2001</c:v>
                </c:pt>
                <c:pt idx="13">
                  <c:v>2000</c:v>
                </c:pt>
                <c:pt idx="14">
                  <c:v>1999</c:v>
                </c:pt>
                <c:pt idx="15">
                  <c:v>1998</c:v>
                </c:pt>
                <c:pt idx="16">
                  <c:v>1997</c:v>
                </c:pt>
                <c:pt idx="17">
                  <c:v>1996</c:v>
                </c:pt>
                <c:pt idx="18">
                  <c:v>1995</c:v>
                </c:pt>
                <c:pt idx="19">
                  <c:v>1994</c:v>
                </c:pt>
                <c:pt idx="20">
                  <c:v>1993</c:v>
                </c:pt>
                <c:pt idx="21">
                  <c:v>1992</c:v>
                </c:pt>
                <c:pt idx="22">
                  <c:v>1991</c:v>
                </c:pt>
                <c:pt idx="23">
                  <c:v>1990</c:v>
                </c:pt>
                <c:pt idx="24">
                  <c:v>1989</c:v>
                </c:pt>
                <c:pt idx="25">
                  <c:v>1988</c:v>
                </c:pt>
                <c:pt idx="26">
                  <c:v>1987</c:v>
                </c:pt>
                <c:pt idx="27">
                  <c:v>1986</c:v>
                </c:pt>
                <c:pt idx="28">
                  <c:v>1985</c:v>
                </c:pt>
                <c:pt idx="29">
                  <c:v>1984</c:v>
                </c:pt>
                <c:pt idx="30">
                  <c:v>1983</c:v>
                </c:pt>
                <c:pt idx="31">
                  <c:v>1982</c:v>
                </c:pt>
                <c:pt idx="32">
                  <c:v>1981</c:v>
                </c:pt>
                <c:pt idx="33">
                  <c:v>1980</c:v>
                </c:pt>
              </c:numCache>
            </c:numRef>
          </c:xVal>
          <c:yVal>
            <c:numRef>
              <c:f>Sheet1!$G$1:$G$34</c:f>
              <c:numCache>
                <c:formatCode>General</c:formatCode>
                <c:ptCount val="34"/>
                <c:pt idx="0">
                  <c:v>7.3402782016335424</c:v>
                </c:pt>
                <c:pt idx="1">
                  <c:v>7.2426226071545621</c:v>
                </c:pt>
                <c:pt idx="2">
                  <c:v>6.8401805446973327</c:v>
                </c:pt>
                <c:pt idx="3">
                  <c:v>6.8575421253038824</c:v>
                </c:pt>
                <c:pt idx="4">
                  <c:v>6.3618865709413699</c:v>
                </c:pt>
                <c:pt idx="5">
                  <c:v>6.9279855433773232</c:v>
                </c:pt>
                <c:pt idx="6">
                  <c:v>7.1809949431314246</c:v>
                </c:pt>
                <c:pt idx="7">
                  <c:v>7.7457896276730551</c:v>
                </c:pt>
                <c:pt idx="8">
                  <c:v>7.0782784926207123</c:v>
                </c:pt>
                <c:pt idx="9">
                  <c:v>7.0361077417718825</c:v>
                </c:pt>
                <c:pt idx="10">
                  <c:v>7.2965366673260261</c:v>
                </c:pt>
                <c:pt idx="11">
                  <c:v>8.2297508580721104</c:v>
                </c:pt>
                <c:pt idx="12">
                  <c:v>9.7986948556937108</c:v>
                </c:pt>
                <c:pt idx="13">
                  <c:v>9.8893045503584567</c:v>
                </c:pt>
                <c:pt idx="14">
                  <c:v>9.230091887614698</c:v>
                </c:pt>
                <c:pt idx="15">
                  <c:v>22.091687321104988</c:v>
                </c:pt>
                <c:pt idx="16">
                  <c:v>32.289463242742976</c:v>
                </c:pt>
                <c:pt idx="17">
                  <c:v>29.808950768115931</c:v>
                </c:pt>
                <c:pt idx="18">
                  <c:v>27.566851286479501</c:v>
                </c:pt>
                <c:pt idx="19">
                  <c:v>48.002030416917783</c:v>
                </c:pt>
                <c:pt idx="20">
                  <c:v>92.705717995913204</c:v>
                </c:pt>
                <c:pt idx="21">
                  <c:v>90.911256790459973</c:v>
                </c:pt>
                <c:pt idx="22">
                  <c:v>91.61672745485518</c:v>
                </c:pt>
                <c:pt idx="23">
                  <c:v>66.11698746166951</c:v>
                </c:pt>
                <c:pt idx="24">
                  <c:v>69.50983662691651</c:v>
                </c:pt>
                <c:pt idx="25">
                  <c:v>61.719526255536486</c:v>
                </c:pt>
                <c:pt idx="26">
                  <c:v>48.395172061328921</c:v>
                </c:pt>
                <c:pt idx="27">
                  <c:v>45.99731599318595</c:v>
                </c:pt>
                <c:pt idx="28">
                  <c:v>52.052842078364414</c:v>
                </c:pt>
                <c:pt idx="29">
                  <c:v>56.268043182282803</c:v>
                </c:pt>
                <c:pt idx="30">
                  <c:v>51.629108722316992</c:v>
                </c:pt>
                <c:pt idx="31">
                  <c:v>45.076715318569256</c:v>
                </c:pt>
                <c:pt idx="32">
                  <c:v>44.924055127768305</c:v>
                </c:pt>
                <c:pt idx="33">
                  <c:v>37.398834405451446</c:v>
                </c:pt>
              </c:numCache>
            </c:numRef>
          </c:yVal>
          <c:smooth val="1"/>
        </c:ser>
        <c:axId val="169251200"/>
        <c:axId val="169253120"/>
      </c:scatterChart>
      <c:valAx>
        <c:axId val="169251200"/>
        <c:scaling>
          <c:orientation val="minMax"/>
          <c:max val="2013"/>
          <c:min val="1980"/>
        </c:scaling>
        <c:axPos val="b"/>
        <c:numFmt formatCode="General" sourceLinked="1"/>
        <c:minorTickMark val="out"/>
        <c:tickLblPos val="nextTo"/>
        <c:txPr>
          <a:bodyPr/>
          <a:lstStyle/>
          <a:p>
            <a:pPr>
              <a:defRPr lang="hu-HU"/>
            </a:pPr>
            <a:endParaRPr lang="hu-HU"/>
          </a:p>
        </c:txPr>
        <c:crossAx val="169253120"/>
        <c:crosses val="autoZero"/>
        <c:crossBetween val="midCat"/>
        <c:majorUnit val="5"/>
        <c:minorUnit val="1"/>
      </c:valAx>
      <c:valAx>
        <c:axId val="169253120"/>
        <c:scaling>
          <c:orientation val="minMax"/>
          <c:max val="300"/>
        </c:scaling>
        <c:axPos val="l"/>
        <c:majorGridlines/>
        <c:numFmt formatCode="General" sourceLinked="1"/>
        <c:minorTickMark val="out"/>
        <c:tickLblPos val="nextTo"/>
        <c:txPr>
          <a:bodyPr/>
          <a:lstStyle/>
          <a:p>
            <a:pPr>
              <a:defRPr lang="hu-HU"/>
            </a:pPr>
            <a:endParaRPr lang="hu-HU"/>
          </a:p>
        </c:txPr>
        <c:crossAx val="169251200"/>
        <c:crossesAt val="1980"/>
        <c:crossBetween val="midCat"/>
        <c:majorUnit val="50"/>
        <c:minorUnit val="10"/>
      </c:valAx>
    </c:plotArea>
    <c:legend>
      <c:legendPos val="r"/>
      <c:layout/>
      <c:txPr>
        <a:bodyPr/>
        <a:lstStyle/>
        <a:p>
          <a:pPr>
            <a:defRPr lang="hu-HU"/>
          </a:pPr>
          <a:endParaRPr lang="hu-HU"/>
        </a:p>
      </c:txPr>
    </c:legend>
    <c:plotVisOnly val="1"/>
    <c:dispBlanksAs val="gap"/>
  </c:chart>
  <c:spPr>
    <a:ln w="22225"/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0.09722</cdr:y>
    </cdr:from>
    <cdr:to>
      <cdr:x>1</cdr:x>
      <cdr:y>0.43056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522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0.13158</cdr:x>
      <cdr:y>0</cdr:y>
    </cdr:from>
    <cdr:to>
      <cdr:x>0.34359</cdr:x>
      <cdr:y>0.04812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0" y="0"/>
          <a:ext cx="736676" cy="113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0.75687</cdr:x>
      <cdr:y>0.78037</cdr:y>
    </cdr:from>
    <cdr:to>
      <cdr:x>0.98656</cdr:x>
      <cdr:y>0.96887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29896" y="1843384"/>
          <a:ext cx="798108" cy="44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 b="1" dirty="0">
              <a:solidFill>
                <a:srgbClr val="FF0000"/>
              </a:solidFill>
            </a:rPr>
            <a:t>1 RU=7.34HUF</a:t>
          </a:r>
        </a:p>
        <a:p xmlns:a="http://schemas.openxmlformats.org/drawingml/2006/main">
          <a:r>
            <a:rPr lang="hu-HU" sz="1100" b="1" dirty="0" smtClean="0">
              <a:solidFill>
                <a:srgbClr val="FF0000"/>
              </a:solidFill>
            </a:rPr>
            <a:t>2013 Jan. 1</a:t>
          </a:r>
          <a:endParaRPr lang="hu-HU" sz="11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95576B-EE71-4C72-9C8C-5DBA31625B7B}" type="datetimeFigureOut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2D3AD-97C7-48A8-84BA-EF3C096AEA7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4223D-0381-40DB-AED2-9A04DD504CC1}" type="slidenum">
              <a:rPr 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z="1400" b="1" smtClean="0">
                <a:solidFill>
                  <a:srgbClr val="FF0000"/>
                </a:solidFill>
              </a:rPr>
              <a:t>K+F</a:t>
            </a:r>
            <a:r>
              <a:rPr lang="hu-HU" b="1" smtClean="0"/>
              <a:t> terén nem törekszem teljességre, csak azt az időt szeretném vázlatosan érinteni, amikor én is jelen voltam és különösen azt amivel foglalkoztam</a:t>
            </a:r>
          </a:p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D6D348-0942-4D18-AF5D-70CF8BAA7376}" type="slidenum">
              <a:rPr 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A06D4E-38AD-41BE-BDDB-0E9E0A6EF38C}" type="slidenum">
              <a:rPr 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2AB2C-5490-47EB-84B4-79C4524EFEF4}" type="slidenum">
              <a:rPr 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7B2311-127A-471F-960B-1B837BF28313}" type="slidenum">
              <a:rPr 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C6A7D-2C33-4CE8-89C1-B8DBBE5E2025}" type="slidenum">
              <a:rPr 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7450-B6EE-4802-B26A-D80B1FBB8F8F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BA2E-15A5-4D7D-9C8B-E84CEA118E9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94A8-981B-4D72-B82E-9B40746C7DC0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0830-5C18-404A-85CA-D905D768584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3174-FC8D-4B35-9FFD-ECE97E0E9C53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F78C-3E64-4183-8B08-9DFDDEB1488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6FA7-A5FB-4158-9D72-7C10DDF9DD76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2E9A-5E25-4E92-BEFB-E5E8143D5F4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47E4-EDFF-494E-95E2-2DAA9A487FFF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FA36-631A-4E60-92A5-C6F83810449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9A75-625C-4481-B789-7C801BC18C23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0C2A-8612-42A0-AD7A-34C8DF2478D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52C4-C9E8-4E01-A5CD-EF3BE2AECE59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72DF-611E-4AD3-AF48-31A16FF4E39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ECB5-63EE-4AC7-90AA-0EB99F50FDCE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BA95-6E25-41A2-82F7-52395763114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E7B3-DAC1-4A20-AAEA-87DA92AD9146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7DEA-EE3C-4CD4-A93B-C190F59EC47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D759-70F9-4A17-B24A-B9F16B5717F7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CECF-0ABF-47DB-8678-F7343801DD8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5900-5F8A-40EB-B49F-E47364E4CC30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1251-597C-40E0-8ADA-BB5C419176A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C2F01-7867-4091-AF11-BAAB0ACA087A}" type="datetime1">
              <a:rPr lang="hu-HU"/>
              <a:pPr>
                <a:defRPr/>
              </a:pPr>
              <a:t>2013.10.09.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896C7-CFAE-4947-9522-2FA62471C21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22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22.jpeg"/><Relationship Id="rId5" Type="http://schemas.openxmlformats.org/officeDocument/2006/relationships/image" Target="../media/image41.jpeg"/><Relationship Id="rId15" Type="http://schemas.openxmlformats.org/officeDocument/2006/relationships/image" Target="../media/image50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64C42-4F69-40D6-8AD1-3670D19FBB05}" type="slidenum">
              <a:rPr lang="hu-HU"/>
              <a:pPr>
                <a:defRPr/>
              </a:pPr>
              <a:t>1</a:t>
            </a:fld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915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5814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E8E62-CBCB-4706-A827-4B3CEE6BB11D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11112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Chart 22"/>
          <p:cNvGraphicFramePr/>
          <p:nvPr/>
        </p:nvGraphicFramePr>
        <p:xfrm>
          <a:off x="5257800" y="1497481"/>
          <a:ext cx="347472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78463" y="1268413"/>
            <a:ext cx="207962" cy="228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dirty="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3575" y="1236663"/>
            <a:ext cx="3371850" cy="4397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solidFill>
                  <a:sysClr val="windowText" lastClr="000000"/>
                </a:solidFill>
              </a:rPr>
              <a:t>D változása idő függvényében </a:t>
            </a:r>
            <a:r>
              <a:rPr lang="hu-HU" sz="1400" b="1" dirty="0">
                <a:solidFill>
                  <a:schemeClr val="tx2"/>
                </a:solidFill>
              </a:rPr>
              <a:t>(TeleTrade</a:t>
            </a:r>
            <a:r>
              <a:rPr lang="hu-HU" dirty="0"/>
              <a:t>)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981200" y="4267200"/>
            <a:ext cx="78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bg1"/>
                </a:solidFill>
                <a:latin typeface="Arial Black" pitchFamily="34" charset="0"/>
              </a:rPr>
              <a:t>11.5%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51275"/>
            <a:ext cx="847566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" y="1104900"/>
            <a:ext cx="4502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20663" y="0"/>
            <a:ext cx="75612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hu-HU">
                <a:solidFill>
                  <a:srgbClr val="000000"/>
                </a:solidFill>
                <a:latin typeface="Calibri" pitchFamily="34" charset="0"/>
              </a:rPr>
              <a:t>A Kutatás &amp; Fejlesztés továbbiakban K+F </a:t>
            </a:r>
            <a:r>
              <a:rPr lang="hu-HU" b="1">
                <a:solidFill>
                  <a:srgbClr val="000000"/>
                </a:solidFill>
                <a:latin typeface="Calibri" pitchFamily="34" charset="0"/>
              </a:rPr>
              <a:t>tevékenységre a legjellemzőbb a gyártásban lévő, ill. volt műszerek</a:t>
            </a:r>
            <a:r>
              <a:rPr lang="hu-H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u-HU" b="1">
                <a:solidFill>
                  <a:srgbClr val="000000"/>
                </a:solidFill>
                <a:latin typeface="Calibri" pitchFamily="34" charset="0"/>
              </a:rPr>
              <a:t>minősége, a világpiacon elfoglalt helyük</a:t>
            </a:r>
            <a:r>
              <a:rPr lang="hu-HU" sz="240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514350" y="682625"/>
            <a:ext cx="5181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hu-HU" sz="2400" b="1">
                <a:solidFill>
                  <a:srgbClr val="4F81BD"/>
                </a:solidFill>
                <a:latin typeface="Calibri" pitchFamily="34" charset="0"/>
              </a:rPr>
              <a:t>    </a:t>
            </a:r>
            <a:r>
              <a:rPr lang="fi-FI" sz="2400" b="1">
                <a:solidFill>
                  <a:srgbClr val="4F81BD"/>
                </a:solidFill>
                <a:latin typeface="Calibri" pitchFamily="34" charset="0"/>
              </a:rPr>
              <a:t>Szellemi Tulajdon Nemzeti Hivatala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203325"/>
            <a:ext cx="1225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471988"/>
            <a:ext cx="1749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925" y="2581275"/>
            <a:ext cx="1882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76288-EC87-4E01-9F7E-89AEDE3573B5}" type="slidenum">
              <a:rPr lang="hu-HU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98425"/>
            <a:ext cx="72247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baseline="30000">
                <a:solidFill>
                  <a:srgbClr val="FF0000"/>
                </a:solidFill>
                <a:latin typeface="Arial Black" pitchFamily="34" charset="0"/>
                <a:cs typeface="Aparajita" pitchFamily="34" charset="0"/>
              </a:rPr>
              <a:t>Kutatás, fejlesztés, </a:t>
            </a:r>
            <a:r>
              <a:rPr lang="hu-HU" sz="2000" b="1" baseline="30000">
                <a:latin typeface="Arial Black" pitchFamily="34" charset="0"/>
                <a:cs typeface="Aparajita" pitchFamily="34" charset="0"/>
              </a:rPr>
              <a:t>röviden </a:t>
            </a:r>
            <a:r>
              <a:rPr lang="hu-HU" sz="2400" b="1" baseline="30000">
                <a:solidFill>
                  <a:srgbClr val="FF0000"/>
                </a:solidFill>
                <a:latin typeface="Arial Black" pitchFamily="34" charset="0"/>
                <a:cs typeface="Aparajita" pitchFamily="34" charset="0"/>
              </a:rPr>
              <a:t>K+F </a:t>
            </a:r>
            <a:r>
              <a:rPr lang="hu-HU" sz="2000" b="1" baseline="30000">
                <a:latin typeface="Arial Black" pitchFamily="34" charset="0"/>
                <a:cs typeface="Aparajita" pitchFamily="34" charset="0"/>
              </a:rPr>
              <a:t>a Wikipédia alapján: A</a:t>
            </a:r>
            <a:r>
              <a:rPr lang="hu-HU" sz="2000" b="1">
                <a:latin typeface="Arial Black" pitchFamily="34" charset="0"/>
                <a:cs typeface="Aparajita" pitchFamily="34" charset="0"/>
              </a:rPr>
              <a:t> </a:t>
            </a:r>
            <a:r>
              <a:rPr lang="hu-HU" sz="2400" b="1" baseline="30000">
                <a:solidFill>
                  <a:srgbClr val="FF0000"/>
                </a:solidFill>
                <a:latin typeface="Arial Black" pitchFamily="34" charset="0"/>
                <a:cs typeface="Aparajita" pitchFamily="34" charset="0"/>
              </a:rPr>
              <a:t>tudás </a:t>
            </a:r>
            <a:r>
              <a:rPr lang="hu-HU" sz="2000" b="1" baseline="30000">
                <a:latin typeface="Arial Black" pitchFamily="34" charset="0"/>
                <a:cs typeface="Aparajita" pitchFamily="34" charset="0"/>
              </a:rPr>
              <a:t>tudatos, célzott bővítése </a:t>
            </a:r>
            <a:r>
              <a:rPr lang="hu-HU" sz="2800" b="1" baseline="30000">
                <a:solidFill>
                  <a:srgbClr val="0000FF"/>
                </a:solidFill>
                <a:latin typeface="Arial Black" pitchFamily="34" charset="0"/>
                <a:cs typeface="Aparajita" pitchFamily="34" charset="0"/>
              </a:rPr>
              <a:t>valami</a:t>
            </a:r>
            <a:r>
              <a:rPr lang="hu-HU" sz="2000" b="1" baseline="30000">
                <a:latin typeface="Arial Black" pitchFamily="34" charset="0"/>
                <a:cs typeface="Aparajita" pitchFamily="34" charset="0"/>
              </a:rPr>
              <a:t> </a:t>
            </a:r>
            <a:r>
              <a:rPr lang="hu-HU" sz="2400" b="1" baseline="30000">
                <a:solidFill>
                  <a:srgbClr val="FF0000"/>
                </a:solidFill>
                <a:latin typeface="Arial Black" pitchFamily="34" charset="0"/>
                <a:cs typeface="Aparajita" pitchFamily="34" charset="0"/>
              </a:rPr>
              <a:t>új vagy újbóli </a:t>
            </a:r>
            <a:r>
              <a:rPr lang="hu-HU" sz="2000" b="1" baseline="30000">
                <a:latin typeface="Arial Black" pitchFamily="34" charset="0"/>
                <a:cs typeface="Aparajita" pitchFamily="34" charset="0"/>
              </a:rPr>
              <a:t>létrehozása érdekében.  Ez a</a:t>
            </a:r>
            <a:r>
              <a:rPr lang="hu-HU" sz="2800" b="1" baseline="30000">
                <a:solidFill>
                  <a:srgbClr val="FF0000"/>
                </a:solidFill>
                <a:latin typeface="Arial Black" pitchFamily="34" charset="0"/>
                <a:cs typeface="Aparajita" pitchFamily="34" charset="0"/>
              </a:rPr>
              <a:t> </a:t>
            </a:r>
            <a:r>
              <a:rPr lang="hu-HU" sz="2800" b="1" baseline="30000">
                <a:solidFill>
                  <a:srgbClr val="3116F6"/>
                </a:solidFill>
                <a:latin typeface="Arial Black" pitchFamily="34" charset="0"/>
                <a:cs typeface="Aparajita" pitchFamily="34" charset="0"/>
              </a:rPr>
              <a:t>valami</a:t>
            </a:r>
            <a:r>
              <a:rPr lang="hu-HU" sz="2800" b="1" baseline="30000">
                <a:solidFill>
                  <a:srgbClr val="FF0000"/>
                </a:solidFill>
                <a:latin typeface="Arial Black" pitchFamily="34" charset="0"/>
                <a:cs typeface="Aparajita" pitchFamily="34" charset="0"/>
              </a:rPr>
              <a:t> </a:t>
            </a:r>
            <a:r>
              <a:rPr lang="hu-HU" sz="2000" b="1" baseline="30000">
                <a:latin typeface="Arial Black" pitchFamily="34" charset="0"/>
                <a:cs typeface="Aparajita" pitchFamily="34" charset="0"/>
              </a:rPr>
              <a:t>a MOM –ban 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0175" y="2771775"/>
            <a:ext cx="43878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Arial Black" pitchFamily="34" charset="0"/>
              </a:rPr>
              <a:t>1876-tól indul a Kolozsvári tanműhellyel</a:t>
            </a:r>
          </a:p>
          <a:p>
            <a:r>
              <a:rPr lang="hu-HU" sz="1400" b="1">
                <a:latin typeface="Arial Black" pitchFamily="34" charset="0"/>
              </a:rPr>
              <a:t>1884-töl  Mechanikai Tanműhely, Budapest</a:t>
            </a:r>
          </a:p>
          <a:p>
            <a:r>
              <a:rPr lang="hu-HU" sz="1400" b="1">
                <a:latin typeface="Arial Black" pitchFamily="34" charset="0"/>
              </a:rPr>
              <a:t>1900-tól Süss Nándor Precíziós Mechanikai</a:t>
            </a:r>
          </a:p>
          <a:p>
            <a:r>
              <a:rPr lang="hu-HU" sz="1400" b="1">
                <a:latin typeface="Arial Black" pitchFamily="34" charset="0"/>
              </a:rPr>
              <a:t>1922-től Süss Nándor Precíziós Mechanikai</a:t>
            </a:r>
          </a:p>
          <a:p>
            <a:r>
              <a:rPr lang="hu-HU" sz="1400" b="1">
                <a:latin typeface="Arial Black" pitchFamily="34" charset="0"/>
              </a:rPr>
              <a:t>               és Optikai Intézet</a:t>
            </a:r>
          </a:p>
          <a:p>
            <a:r>
              <a:rPr lang="hu-HU" sz="1400" b="1">
                <a:latin typeface="Arial Black" pitchFamily="34" charset="0"/>
              </a:rPr>
              <a:t>1931-től Süss Nándor Finommechanikai és</a:t>
            </a:r>
          </a:p>
          <a:p>
            <a:r>
              <a:rPr lang="hu-HU" sz="1400" b="1">
                <a:latin typeface="Arial Black" pitchFamily="34" charset="0"/>
              </a:rPr>
              <a:t>              Optikai Rt. </a:t>
            </a:r>
          </a:p>
          <a:p>
            <a:r>
              <a:rPr lang="hu-HU" sz="1400" b="1">
                <a:latin typeface="Arial Black" pitchFamily="34" charset="0"/>
              </a:rPr>
              <a:t>1939-töl Magyar Optikai Művek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425" y="4618038"/>
            <a:ext cx="13366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3900" y="6380163"/>
            <a:ext cx="2014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solidFill>
                  <a:srgbClr val="0000FF"/>
                </a:solidFill>
                <a:latin typeface="Arial Black" pitchFamily="34" charset="0"/>
              </a:rPr>
              <a:t>   Süss Teodolit  </a:t>
            </a:r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4575" y="6032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" y="903288"/>
            <a:ext cx="42894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>
                <a:solidFill>
                  <a:srgbClr val="0000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Optikai elemek</a:t>
            </a:r>
          </a:p>
          <a:p>
            <a:pPr algn="ctr"/>
            <a:r>
              <a:rPr lang="hu-HU" sz="1400" b="1">
                <a:latin typeface="Arial Black" pitchFamily="34" charset="0"/>
              </a:rPr>
              <a:t>Lencsék, Lézerek, Prizmák, Rétegek,</a:t>
            </a:r>
          </a:p>
          <a:p>
            <a:pPr algn="ctr"/>
            <a:r>
              <a:rPr lang="hu-HU" sz="1400" b="1">
                <a:latin typeface="Arial Black" pitchFamily="34" charset="0"/>
              </a:rPr>
              <a:t> Síkoptika, Tükrök</a:t>
            </a:r>
          </a:p>
          <a:p>
            <a:pPr algn="ctr"/>
            <a:r>
              <a:rPr lang="hu-HU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u-HU" sz="1600">
                <a:solidFill>
                  <a:srgbClr val="0000FF"/>
                </a:solidFill>
                <a:latin typeface="Arial Black" pitchFamily="34" charset="0"/>
              </a:rPr>
              <a:t>Műszerek</a:t>
            </a:r>
          </a:p>
          <a:p>
            <a:pPr algn="ctr"/>
            <a:r>
              <a:rPr lang="hu-HU" sz="1400" b="1">
                <a:latin typeface="Arial Black" pitchFamily="34" charset="0"/>
              </a:rPr>
              <a:t>Állami, Geodéziai, Laboratóriumi, </a:t>
            </a:r>
          </a:p>
          <a:p>
            <a:pPr algn="ctr"/>
            <a:r>
              <a:rPr lang="hu-HU" sz="1400" b="1">
                <a:latin typeface="Arial Black" pitchFamily="34" charset="0"/>
              </a:rPr>
              <a:t>Számítástechnikai</a:t>
            </a:r>
            <a:r>
              <a:rPr lang="en-US" sz="1400" b="1">
                <a:latin typeface="Arial Black" pitchFamily="34" charset="0"/>
              </a:rPr>
              <a:t>, </a:t>
            </a:r>
            <a:r>
              <a:rPr lang="hu-HU" sz="1400" b="1">
                <a:latin typeface="Arial Black" pitchFamily="34" charset="0"/>
              </a:rPr>
              <a:t>Egyéb</a:t>
            </a:r>
          </a:p>
          <a:p>
            <a:pPr algn="ctr"/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MOM K+F </a:t>
            </a:r>
          </a:p>
          <a:p>
            <a:pPr algn="ctr"/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történet dióhéjban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54363" y="6338888"/>
            <a:ext cx="595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rgbClr val="0000FF"/>
                </a:solidFill>
                <a:latin typeface="Arial Black" pitchFamily="34" charset="0"/>
              </a:rPr>
              <a:t>Eötvös-Rybar inga     Gavanométer     Süss-féle detektoros </a:t>
            </a:r>
          </a:p>
          <a:p>
            <a:r>
              <a:rPr lang="hu-HU" sz="1400" b="1">
                <a:solidFill>
                  <a:srgbClr val="0000FF"/>
                </a:solidFill>
                <a:latin typeface="Arial Black" pitchFamily="34" charset="0"/>
              </a:rPr>
              <a:t>                                                                          rádió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31825"/>
            <a:ext cx="145891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4614863" y="2713038"/>
            <a:ext cx="44942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solidFill>
                  <a:srgbClr val="0000FF"/>
                </a:solidFill>
                <a:latin typeface="Arial Black" pitchFamily="34" charset="0"/>
              </a:rPr>
              <a:t>Süss </a:t>
            </a:r>
            <a:r>
              <a:rPr lang="hu-HU" sz="1400">
                <a:solidFill>
                  <a:srgbClr val="0000FF"/>
                </a:solidFill>
                <a:latin typeface="Arial Black" pitchFamily="34" charset="0"/>
              </a:rPr>
              <a:t>Nándor(1848-1921)</a:t>
            </a:r>
          </a:p>
          <a:p>
            <a:r>
              <a:rPr lang="hu-HU" sz="1400">
                <a:latin typeface="Arial Black" pitchFamily="34" charset="0"/>
              </a:rPr>
              <a:t>Roppant tehetséges, német származású műszerész. Kezdetben a Kolozsvári Egyetemen dolgozott, majd Eötvös hívására Budapestre került, mechanikai műszerészek képzésére. Eötvös által tervezett legtöbb eszköz Süss műhelyében készült. </a:t>
            </a:r>
          </a:p>
          <a:p>
            <a:endParaRPr lang="hu-HU" sz="1400">
              <a:solidFill>
                <a:srgbClr val="0000FF"/>
              </a:solidFill>
              <a:latin typeface="Arial Black" pitchFamily="34" charset="0"/>
            </a:endParaRPr>
          </a:p>
          <a:p>
            <a:endParaRPr lang="hu-HU" sz="1400">
              <a:solidFill>
                <a:srgbClr val="0000FF"/>
              </a:solidFill>
              <a:latin typeface="Arial Black" pitchFamily="34" charset="0"/>
            </a:endParaRPr>
          </a:p>
          <a:p>
            <a:endParaRPr lang="hu-HU" sz="1400">
              <a:solidFill>
                <a:srgbClr val="0000FF"/>
              </a:solidFill>
              <a:latin typeface="Arial Black" pitchFamily="34" charset="0"/>
            </a:endParaRPr>
          </a:p>
          <a:p>
            <a:endParaRPr lang="hu-HU" sz="1400">
              <a:solidFill>
                <a:srgbClr val="0000FF"/>
              </a:solidFill>
              <a:latin typeface="Arial Black" pitchFamily="34" charset="0"/>
            </a:endParaRPr>
          </a:p>
          <a:p>
            <a:endParaRPr lang="hu-HU" sz="1400">
              <a:solidFill>
                <a:srgbClr val="0000FF"/>
              </a:solidFill>
              <a:latin typeface="Arial Black" pitchFamily="34" charset="0"/>
            </a:endParaRPr>
          </a:p>
          <a:p>
            <a:endParaRPr lang="hu-HU" sz="160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6" name="Picture 15" descr="eotvos_rybar_ing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3438" y="4551363"/>
            <a:ext cx="1581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galvanomet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4551363"/>
            <a:ext cx="1219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9A39F-1D0B-45B8-8A9C-AAF527A0CEA3}" type="slidenum">
              <a:rPr lang="hu-HU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600200" y="1524000"/>
            <a:ext cx="2667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chemeClr val="tx2"/>
                </a:solidFill>
                <a:latin typeface="Arial Black" pitchFamily="34" charset="0"/>
              </a:rPr>
              <a:t>Lisziewicz Antal 15</a:t>
            </a:r>
            <a:r>
              <a:rPr lang="hu-HU" sz="2000"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  <a:p>
            <a:r>
              <a:rPr lang="hu-HU" sz="1400">
                <a:latin typeface="Arial Black" pitchFamily="34" charset="0"/>
              </a:rPr>
              <a:t>Diploma munkám:</a:t>
            </a:r>
          </a:p>
          <a:p>
            <a:pPr algn="ctr"/>
            <a:r>
              <a:rPr lang="hu-HU">
                <a:solidFill>
                  <a:srgbClr val="0000FF"/>
                </a:solidFill>
                <a:latin typeface="Arial Black" pitchFamily="34" charset="0"/>
              </a:rPr>
              <a:t>“Optikai rendszerek</a:t>
            </a:r>
            <a:endParaRPr lang="hu-HU">
              <a:solidFill>
                <a:srgbClr val="FFFFFF"/>
              </a:solidFill>
              <a:latin typeface="Mangal" pitchFamily="18" charset="0"/>
            </a:endParaRPr>
          </a:p>
          <a:p>
            <a:pPr algn="ctr"/>
            <a:r>
              <a:rPr lang="hu-HU">
                <a:solidFill>
                  <a:srgbClr val="0000FF"/>
                </a:solidFill>
                <a:latin typeface="Arial Black" pitchFamily="34" charset="0"/>
              </a:rPr>
              <a:t> Tervezése”</a:t>
            </a:r>
            <a:r>
              <a:rPr lang="hu-HU">
                <a:solidFill>
                  <a:srgbClr val="FFFFFF"/>
                </a:solidFill>
                <a:latin typeface="Arial Black" pitchFamily="34" charset="0"/>
              </a:rPr>
              <a:t>”</a:t>
            </a:r>
            <a:endParaRPr lang="hu-HU">
              <a:solidFill>
                <a:srgbClr val="FFFFFF"/>
              </a:solidFill>
              <a:latin typeface="Mangal" pitchFamily="18" charset="0"/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31242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17526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990600" y="3200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0000FF"/>
                </a:solidFill>
                <a:latin typeface="Arial Black" pitchFamily="34" charset="0"/>
              </a:rPr>
              <a:t>1958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371600"/>
            <a:ext cx="3394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581400"/>
            <a:ext cx="21971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533400" y="59436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FF"/>
                </a:solidFill>
                <a:latin typeface="Arial Black" pitchFamily="34" charset="0"/>
              </a:rPr>
              <a:t>Bors Károly 8</a:t>
            </a:r>
            <a:r>
              <a:rPr lang="hu-HU" sz="2400">
                <a:solidFill>
                  <a:srgbClr val="FF0000"/>
                </a:solidFill>
                <a:latin typeface="Arial Black" pitchFamily="34" charset="0"/>
              </a:rPr>
              <a:t>*</a:t>
            </a:r>
            <a:endParaRPr lang="hu-HU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2697163" y="597217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00FF"/>
                </a:solidFill>
                <a:latin typeface="Arial Black" pitchFamily="34" charset="0"/>
              </a:rPr>
              <a:t>Te B1 teodolit</a:t>
            </a:r>
          </a:p>
        </p:txBody>
      </p:sp>
      <p:pic>
        <p:nvPicPr>
          <p:cNvPr id="19467" name="Picture 19" descr="Ni-A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267200"/>
            <a:ext cx="1905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6096000" y="6172200"/>
            <a:ext cx="229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Ni A3             Ni B3</a:t>
            </a:r>
          </a:p>
        </p:txBody>
      </p:sp>
      <p:sp>
        <p:nvSpPr>
          <p:cNvPr id="19469" name="TextBox 21"/>
          <p:cNvSpPr txBox="1">
            <a:spLocks noChangeArrowheads="1"/>
          </p:cNvSpPr>
          <p:nvPr/>
        </p:nvSpPr>
        <p:spPr bwMode="auto">
          <a:xfrm>
            <a:off x="5943600" y="3886200"/>
            <a:ext cx="191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hu-HU" b="1">
                <a:solidFill>
                  <a:srgbClr val="0000FF"/>
                </a:solidFill>
                <a:latin typeface="Arial Black" pitchFamily="34" charset="0"/>
              </a:rPr>
              <a:t>Tóth Pál 18</a:t>
            </a:r>
            <a:r>
              <a:rPr lang="hu-HU" sz="2400" b="1"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</p:txBody>
      </p:sp>
      <p:pic>
        <p:nvPicPr>
          <p:cNvPr id="19470" name="Picture 22" descr="NiB-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267200"/>
            <a:ext cx="16764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2362200"/>
            <a:ext cx="1417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3" descr="MOMkutat'.jpg"/>
          <p:cNvPicPr>
            <a:picLocks noGrp="1" noChangeAspect="1"/>
          </p:cNvPicPr>
          <p:nvPr isPhoto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5975" y="228600"/>
            <a:ext cx="19780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Rectangle 25"/>
          <p:cNvSpPr>
            <a:spLocks noChangeArrowheads="1"/>
          </p:cNvSpPr>
          <p:nvPr/>
        </p:nvSpPr>
        <p:spPr bwMode="auto">
          <a:xfrm>
            <a:off x="228600" y="63960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rgbClr val="C00000"/>
                </a:solidFill>
                <a:latin typeface="Arial Black" pitchFamily="34" charset="0"/>
              </a:rPr>
              <a:t>* </a:t>
            </a:r>
            <a:r>
              <a:rPr lang="hu-HU" b="1">
                <a:solidFill>
                  <a:srgbClr val="C00000"/>
                </a:solidFill>
                <a:latin typeface="Arial Black" pitchFamily="34" charset="0"/>
              </a:rPr>
              <a:t>Találmányok  száma</a:t>
            </a:r>
            <a:endParaRPr lang="hu-HU" sz="1400" b="1">
              <a:solidFill>
                <a:srgbClr val="FFFFFF"/>
              </a:solidFill>
              <a:latin typeface="Mangal" pitchFamily="18" charset="0"/>
            </a:endParaRPr>
          </a:p>
        </p:txBody>
      </p:sp>
      <p:pic>
        <p:nvPicPr>
          <p:cNvPr id="19474" name="Picture 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525" y="1371600"/>
            <a:ext cx="10064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Kép 205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0795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4988" y="0"/>
            <a:ext cx="987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repeatCount="indefinite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CA5DC-CC56-42EC-8D85-3324E87691A3}" type="slidenum">
              <a:rPr lang="hu-HU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191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057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Schinag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1850" y="2057400"/>
            <a:ext cx="114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21336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7"/>
          <p:cNvSpPr txBox="1">
            <a:spLocks noChangeArrowheads="1"/>
          </p:cNvSpPr>
          <p:nvPr/>
        </p:nvSpPr>
        <p:spPr bwMode="auto">
          <a:xfrm>
            <a:off x="1524000" y="6248400"/>
            <a:ext cx="90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tx2"/>
                </a:solidFill>
                <a:latin typeface="Arial Black" pitchFamily="34" charset="0"/>
              </a:rPr>
              <a:t>Te D3</a:t>
            </a:r>
          </a:p>
        </p:txBody>
      </p:sp>
      <p:sp>
        <p:nvSpPr>
          <p:cNvPr id="21514" name="TextBox 18"/>
          <p:cNvSpPr txBox="1">
            <a:spLocks noChangeArrowheads="1"/>
          </p:cNvSpPr>
          <p:nvPr/>
        </p:nvSpPr>
        <p:spPr bwMode="auto">
          <a:xfrm>
            <a:off x="4114800" y="61722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tx2"/>
                </a:solidFill>
                <a:latin typeface="Arial Black" pitchFamily="34" charset="0"/>
              </a:rPr>
              <a:t>Gi 12A</a:t>
            </a: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0" y="3733800"/>
            <a:ext cx="397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rgbClr val="0000FF"/>
                </a:solidFill>
                <a:latin typeface="Arial Black" pitchFamily="34" charset="0"/>
              </a:rPr>
              <a:t>Bezzegh László 9</a:t>
            </a:r>
            <a:r>
              <a:rPr lang="hu-HU" sz="2000" b="1">
                <a:solidFill>
                  <a:srgbClr val="FF0000"/>
                </a:solidFill>
                <a:latin typeface="Arial Black" pitchFamily="34" charset="0"/>
              </a:rPr>
              <a:t>*</a:t>
            </a:r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hu-HU" sz="1400" b="1">
                <a:solidFill>
                  <a:srgbClr val="0000FF"/>
                </a:solidFill>
                <a:latin typeface="Arial Black" pitchFamily="34" charset="0"/>
              </a:rPr>
              <a:t>Schinagl Ferenc 2</a:t>
            </a:r>
            <a:r>
              <a:rPr lang="hu-HU" b="1"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</p:txBody>
      </p:sp>
      <p:sp>
        <p:nvSpPr>
          <p:cNvPr id="21516" name="Rectangle 21"/>
          <p:cNvSpPr>
            <a:spLocks noChangeArrowheads="1"/>
          </p:cNvSpPr>
          <p:nvPr/>
        </p:nvSpPr>
        <p:spPr bwMode="auto">
          <a:xfrm>
            <a:off x="3810000" y="3733800"/>
            <a:ext cx="2024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Pusztai Ferenc 6</a:t>
            </a:r>
            <a:r>
              <a:rPr lang="hu-HU" b="1">
                <a:solidFill>
                  <a:srgbClr val="FF0000"/>
                </a:solidFill>
                <a:latin typeface="Arial Black" pitchFamily="34" charset="0"/>
              </a:rPr>
              <a:t>* </a:t>
            </a:r>
          </a:p>
        </p:txBody>
      </p:sp>
      <p:sp>
        <p:nvSpPr>
          <p:cNvPr id="21517" name="TextBox 16"/>
          <p:cNvSpPr txBox="1">
            <a:spLocks noChangeArrowheads="1"/>
          </p:cNvSpPr>
          <p:nvPr/>
        </p:nvSpPr>
        <p:spPr bwMode="auto">
          <a:xfrm>
            <a:off x="1371600" y="1752600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chemeClr val="tx2"/>
                </a:solidFill>
                <a:latin typeface="Arial Black" pitchFamily="34" charset="0"/>
              </a:rPr>
              <a:t>1960                        1963</a:t>
            </a: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533400" y="6488113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C00000"/>
                </a:solidFill>
                <a:latin typeface="Arial Black" pitchFamily="34" charset="0"/>
              </a:rPr>
              <a:t>*Találmányok száma</a:t>
            </a:r>
            <a:r>
              <a:rPr lang="hu-HU" sz="1200" b="1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hu-HU" sz="1600" b="1">
              <a:solidFill>
                <a:srgbClr val="FFFFFF"/>
              </a:solidFill>
              <a:latin typeface="Mangal" pitchFamily="18" charset="0"/>
            </a:endParaRPr>
          </a:p>
        </p:txBody>
      </p:sp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3716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3581400"/>
            <a:ext cx="320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1910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586740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Kód te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9813" y="1143000"/>
            <a:ext cx="525938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850" y="1041400"/>
            <a:ext cx="3810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2" descr="MOMkutat'.jpg"/>
          <p:cNvPicPr>
            <a:picLocks noGrp="1" noChangeAspect="1"/>
          </p:cNvPicPr>
          <p:nvPr isPhoto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5975" y="228600"/>
            <a:ext cx="19780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5"/>
          <p:cNvSpPr txBox="1">
            <a:spLocks noChangeArrowheads="1"/>
          </p:cNvSpPr>
          <p:nvPr/>
        </p:nvSpPr>
        <p:spPr bwMode="auto">
          <a:xfrm>
            <a:off x="6858000" y="2895600"/>
            <a:ext cx="2286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Spectromom 190R</a:t>
            </a:r>
          </a:p>
          <a:p>
            <a:pPr algn="ctr"/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Balogh András 7</a:t>
            </a:r>
            <a:r>
              <a:rPr lang="hu-HU" sz="2000" b="1"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</p:txBody>
      </p:sp>
      <p:pic>
        <p:nvPicPr>
          <p:cNvPr id="22530" name="Picture 22" descr="LB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0956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7"/>
          <p:cNvSpPr txBox="1">
            <a:spLocks noChangeArrowheads="1"/>
          </p:cNvSpPr>
          <p:nvPr/>
        </p:nvSpPr>
        <p:spPr bwMode="auto">
          <a:xfrm>
            <a:off x="1905000" y="1828800"/>
            <a:ext cx="87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chemeClr val="tx2"/>
                </a:solidFill>
                <a:latin typeface="Arial Black" pitchFamily="34" charset="0"/>
              </a:rPr>
              <a:t>1975</a:t>
            </a:r>
          </a:p>
        </p:txBody>
      </p:sp>
      <p:sp>
        <p:nvSpPr>
          <p:cNvPr id="22533" name="Rectangle 26"/>
          <p:cNvSpPr>
            <a:spLocks noChangeArrowheads="1"/>
          </p:cNvSpPr>
          <p:nvPr/>
        </p:nvSpPr>
        <p:spPr bwMode="auto">
          <a:xfrm>
            <a:off x="4572000" y="320040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Spectromom 402</a:t>
            </a:r>
          </a:p>
        </p:txBody>
      </p:sp>
      <p:pic>
        <p:nvPicPr>
          <p:cNvPr id="22534" name="Picture 35" descr="Spectromom4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371600"/>
            <a:ext cx="2514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34"/>
          <p:cNvSpPr txBox="1">
            <a:spLocks noChangeArrowheads="1"/>
          </p:cNvSpPr>
          <p:nvPr/>
        </p:nvSpPr>
        <p:spPr bwMode="auto">
          <a:xfrm>
            <a:off x="6477000" y="4876800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Floppy</a:t>
            </a:r>
          </a:p>
        </p:txBody>
      </p:sp>
      <p:pic>
        <p:nvPicPr>
          <p:cNvPr id="22536" name="Picture 24" descr="SPEKTROMOM_190_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5938" y="1600200"/>
            <a:ext cx="227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3" descr="READMOM-4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156200"/>
            <a:ext cx="1752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8" descr="flopp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581400"/>
            <a:ext cx="2286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2" descr="PERFOMOM-3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181600"/>
            <a:ext cx="19812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716463"/>
            <a:ext cx="17605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4D64D-4C88-4ADA-BBA9-6E52D5AAA299}" type="slidenum">
              <a:rPr lang="hu-HU"/>
              <a:pPr>
                <a:defRPr/>
              </a:pPr>
              <a:t>6</a:t>
            </a:fld>
            <a:endParaRPr lang="hu-HU" dirty="0"/>
          </a:p>
        </p:txBody>
      </p:sp>
      <p:pic>
        <p:nvPicPr>
          <p:cNvPr id="22542" name="Picture 2" descr="MOMkutat'.jpg"/>
          <p:cNvPicPr>
            <a:picLocks noGrp="1" noChangeAspect="1"/>
          </p:cNvPicPr>
          <p:nvPr isPhoto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5975" y="228600"/>
            <a:ext cx="19780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2286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12"/>
          <p:cNvSpPr>
            <a:spLocks noChangeArrowheads="1"/>
          </p:cNvSpPr>
          <p:nvPr/>
        </p:nvSpPr>
        <p:spPr bwMode="auto">
          <a:xfrm>
            <a:off x="304800" y="40386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>
                <a:solidFill>
                  <a:srgbClr val="1F497D"/>
                </a:solidFill>
                <a:latin typeface="Arial Black" pitchFamily="34" charset="0"/>
              </a:rPr>
              <a:t>Hegyessy Géza 5</a:t>
            </a:r>
            <a:r>
              <a:rPr lang="hu-HU" sz="2000" b="1"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  <a:p>
            <a:pPr algn="ctr"/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Lisziewicz Antal 15</a:t>
            </a:r>
            <a:r>
              <a:rPr lang="hu-HU" sz="2000" b="1">
                <a:solidFill>
                  <a:srgbClr val="FF0000"/>
                </a:solidFill>
                <a:latin typeface="Arial Black" pitchFamily="34" charset="0"/>
              </a:rPr>
              <a:t>*   </a:t>
            </a:r>
            <a:r>
              <a:rPr lang="hu-HU" sz="20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Besskó  Dezső 6</a:t>
            </a:r>
            <a:r>
              <a:rPr lang="hu-HU" sz="2000" b="1"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4062413" y="3244850"/>
            <a:ext cx="33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tx2"/>
                </a:solidFill>
                <a:latin typeface="Arial Black" pitchFamily="34" charset="0"/>
              </a:rPr>
              <a:t>  </a:t>
            </a:r>
            <a:endParaRPr lang="hu-HU">
              <a:latin typeface="Calibri" pitchFamily="34" charset="0"/>
            </a:endParaRPr>
          </a:p>
        </p:txBody>
      </p:sp>
      <p:sp>
        <p:nvSpPr>
          <p:cNvPr id="22546" name="Rectangle 21"/>
          <p:cNvSpPr>
            <a:spLocks noChangeArrowheads="1"/>
          </p:cNvSpPr>
          <p:nvPr/>
        </p:nvSpPr>
        <p:spPr bwMode="auto">
          <a:xfrm>
            <a:off x="228600" y="6488113"/>
            <a:ext cx="284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C00000"/>
                </a:solidFill>
                <a:latin typeface="Arial Black" pitchFamily="34" charset="0"/>
              </a:rPr>
              <a:t>*Találmányok száma</a:t>
            </a:r>
            <a:r>
              <a:rPr lang="hu-HU" sz="1200" b="1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hu-HU" sz="1600" b="1">
              <a:solidFill>
                <a:srgbClr val="FFFFFF"/>
              </a:solidFill>
              <a:latin typeface="Mangal" pitchFamily="18" charset="0"/>
            </a:endParaRPr>
          </a:p>
        </p:txBody>
      </p:sp>
      <p:sp>
        <p:nvSpPr>
          <p:cNvPr id="22547" name="TextBox 31"/>
          <p:cNvSpPr txBox="1">
            <a:spLocks noChangeArrowheads="1"/>
          </p:cNvSpPr>
          <p:nvPr/>
        </p:nvSpPr>
        <p:spPr bwMode="auto">
          <a:xfrm>
            <a:off x="5334000" y="6550025"/>
            <a:ext cx="320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solidFill>
                  <a:schemeClr val="tx2"/>
                </a:solidFill>
                <a:latin typeface="Arial Black" pitchFamily="34" charset="0"/>
              </a:rPr>
              <a:t>PERFOMOM              REAMOM</a:t>
            </a:r>
          </a:p>
        </p:txBody>
      </p:sp>
      <p:pic>
        <p:nvPicPr>
          <p:cNvPr id="22548" name="Picture 2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2913" y="4746625"/>
            <a:ext cx="175736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Képtávíró..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8488" y="2028825"/>
            <a:ext cx="3768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812925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Kép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1874838"/>
            <a:ext cx="4214812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Szövegdoboz 7"/>
          <p:cNvSpPr txBox="1">
            <a:spLocks noChangeArrowheads="1"/>
          </p:cNvSpPr>
          <p:nvPr/>
        </p:nvSpPr>
        <p:spPr bwMode="auto">
          <a:xfrm>
            <a:off x="5337175" y="1947863"/>
            <a:ext cx="917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alibri" pitchFamily="34" charset="0"/>
              </a:rPr>
              <a:t>R&lt;0,35%</a:t>
            </a:r>
          </a:p>
        </p:txBody>
      </p:sp>
      <p:sp>
        <p:nvSpPr>
          <p:cNvPr id="24579" name="Szövegdoboz 3"/>
          <p:cNvSpPr txBox="1">
            <a:spLocks noChangeArrowheads="1"/>
          </p:cNvSpPr>
          <p:nvPr/>
        </p:nvSpPr>
        <p:spPr bwMode="auto">
          <a:xfrm>
            <a:off x="4927600" y="4508500"/>
            <a:ext cx="40370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latin typeface="Calibri" pitchFamily="34" charset="0"/>
              </a:rPr>
              <a:t>Reflexió csökkentő</a:t>
            </a:r>
          </a:p>
          <a:p>
            <a:pPr algn="ctr"/>
            <a:r>
              <a:rPr lang="hu-HU" b="1">
                <a:latin typeface="Calibri" pitchFamily="34" charset="0"/>
              </a:rPr>
              <a:t> vékonyréteg rendszer (29 réteg)</a:t>
            </a:r>
          </a:p>
          <a:p>
            <a:pPr algn="ctr"/>
            <a:r>
              <a:rPr lang="hu-HU" b="1">
                <a:latin typeface="Calibri" pitchFamily="34" charset="0"/>
              </a:rPr>
              <a:t>Látható</a:t>
            </a:r>
            <a:r>
              <a:rPr lang="hu-HU" b="1">
                <a:latin typeface="Symbol" pitchFamily="18" charset="2"/>
              </a:rPr>
              <a:t> </a:t>
            </a:r>
            <a:r>
              <a:rPr lang="hu-HU" b="1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lang="hu-HU" b="1" baseline="-25000">
                <a:solidFill>
                  <a:srgbClr val="0070C0"/>
                </a:solidFill>
                <a:latin typeface="Symbol" pitchFamily="18" charset="2"/>
              </a:rPr>
              <a:t>0</a:t>
            </a:r>
            <a:r>
              <a:rPr lang="hu-HU" b="1">
                <a:latin typeface="Calibri" pitchFamily="34" charset="0"/>
              </a:rPr>
              <a:t> =550 nm és 1064nm </a:t>
            </a:r>
          </a:p>
          <a:p>
            <a:pPr algn="ctr"/>
            <a:r>
              <a:rPr lang="hu-HU" b="1">
                <a:latin typeface="Calibri" pitchFamily="34" charset="0"/>
              </a:rPr>
              <a:t>Körüli hullámhossz tartományra</a:t>
            </a:r>
          </a:p>
        </p:txBody>
      </p:sp>
      <p:pic>
        <p:nvPicPr>
          <p:cNvPr id="24580" name="Kép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1520825"/>
            <a:ext cx="48418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6261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3124200" y="2514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Rectangle 20"/>
          <p:cNvSpPr>
            <a:spLocks noChangeArrowheads="1"/>
          </p:cNvSpPr>
          <p:nvPr/>
        </p:nvSpPr>
        <p:spPr bwMode="auto">
          <a:xfrm>
            <a:off x="304800" y="6488113"/>
            <a:ext cx="284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C00000"/>
                </a:solidFill>
                <a:latin typeface="Arial Black" pitchFamily="34" charset="0"/>
              </a:rPr>
              <a:t>*Találmányok száma</a:t>
            </a:r>
            <a:r>
              <a:rPr lang="hu-HU" sz="1200" b="1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hu-HU" sz="1600" b="1">
              <a:solidFill>
                <a:srgbClr val="FFFFFF"/>
              </a:solidFill>
              <a:latin typeface="Mangal" pitchFamily="18" charset="0"/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28600"/>
            <a:ext cx="2286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Szövegdoboz 4"/>
          <p:cNvSpPr txBox="1">
            <a:spLocks noChangeArrowheads="1"/>
          </p:cNvSpPr>
          <p:nvPr/>
        </p:nvSpPr>
        <p:spPr bwMode="auto">
          <a:xfrm>
            <a:off x="6808788" y="1914525"/>
            <a:ext cx="18669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>
                <a:latin typeface="Calibri" pitchFamily="34" charset="0"/>
              </a:rPr>
              <a:t>R&lt;0,45% 435nm&lt;</a:t>
            </a:r>
            <a:r>
              <a:rPr lang="hu-HU" b="1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lang="hu-HU" b="1" baseline="-25000">
                <a:solidFill>
                  <a:srgbClr val="0070C0"/>
                </a:solidFill>
                <a:latin typeface="Symbol" pitchFamily="18" charset="2"/>
              </a:rPr>
              <a:t>0</a:t>
            </a:r>
            <a:r>
              <a:rPr lang="hu-HU" sz="1600" b="1">
                <a:solidFill>
                  <a:srgbClr val="000000"/>
                </a:solidFill>
                <a:latin typeface="Calibri" pitchFamily="34" charset="0"/>
              </a:rPr>
              <a:t>&lt;662nm</a:t>
            </a:r>
            <a:endParaRPr lang="hu-HU" sz="1600" b="1">
              <a:latin typeface="Calibri" pitchFamily="34" charset="0"/>
            </a:endParaRPr>
          </a:p>
        </p:txBody>
      </p:sp>
      <p:sp>
        <p:nvSpPr>
          <p:cNvPr id="24586" name="Szövegdoboz 6"/>
          <p:cNvSpPr txBox="1">
            <a:spLocks noChangeArrowheads="1"/>
          </p:cNvSpPr>
          <p:nvPr/>
        </p:nvSpPr>
        <p:spPr bwMode="auto">
          <a:xfrm>
            <a:off x="3357563" y="5953125"/>
            <a:ext cx="2439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0033CC"/>
                </a:solidFill>
                <a:latin typeface="Calibri" pitchFamily="34" charset="0"/>
              </a:rPr>
              <a:t>Lisziewicz Antal 23</a:t>
            </a:r>
            <a:r>
              <a:rPr lang="hu-HU" b="1">
                <a:solidFill>
                  <a:srgbClr val="C00000"/>
                </a:solidFill>
                <a:latin typeface="Calibri" pitchFamily="34" charset="0"/>
              </a:rPr>
              <a:t>*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65300"/>
            <a:ext cx="9075738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Osca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C40BC-9B41-4BC0-B0A9-A49223E42D1A}" type="slidenum">
              <a:rPr lang="hu-HU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85800" y="5486400"/>
            <a:ext cx="655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solidFill>
                  <a:schemeClr val="bg1"/>
                </a:solidFill>
                <a:latin typeface="Arial Black" pitchFamily="34" charset="0"/>
              </a:rPr>
              <a:t>A díj átadás után Angie Dickinson-nal az ISCO fönökével 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533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86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ISCO Anamorf 35m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905000"/>
            <a:ext cx="2286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692900" y="3657600"/>
            <a:ext cx="23098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400" b="1">
                <a:solidFill>
                  <a:schemeClr val="bg1"/>
                </a:solidFill>
                <a:latin typeface="Arial Black" pitchFamily="34" charset="0"/>
              </a:rPr>
              <a:t>ISCO Optic 35mm </a:t>
            </a:r>
          </a:p>
          <a:p>
            <a:pPr algn="ctr"/>
            <a:r>
              <a:rPr lang="hu-HU" sz="1400" b="1">
                <a:solidFill>
                  <a:schemeClr val="bg1"/>
                </a:solidFill>
                <a:latin typeface="Arial Black" pitchFamily="34" charset="0"/>
              </a:rPr>
              <a:t>Ulrastar Anamorf</a:t>
            </a:r>
          </a:p>
          <a:p>
            <a:pPr algn="ctr"/>
            <a:r>
              <a:rPr lang="hu-HU" sz="1400" b="1">
                <a:solidFill>
                  <a:schemeClr val="bg1"/>
                </a:solidFill>
                <a:latin typeface="Arial Black" pitchFamily="34" charset="0"/>
              </a:rPr>
              <a:t>Lisziewicz  Antal 19</a:t>
            </a:r>
            <a:r>
              <a:rPr lang="hu-HU" sz="2400" b="1">
                <a:solidFill>
                  <a:schemeClr val="bg1"/>
                </a:solidFill>
                <a:latin typeface="Arial Black" pitchFamily="34" charset="0"/>
              </a:rPr>
              <a:t>*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304800" y="6488113"/>
            <a:ext cx="604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latin typeface="Arial Black" pitchFamily="34" charset="0"/>
              </a:rPr>
              <a:t>*</a:t>
            </a:r>
            <a:r>
              <a:rPr lang="hu-HU" b="1">
                <a:solidFill>
                  <a:schemeClr val="bg1"/>
                </a:solidFill>
                <a:latin typeface="Arial Black" pitchFamily="34" charset="0"/>
              </a:rPr>
              <a:t>Találmányok száma az NSZK-ban: 1986-1993</a:t>
            </a:r>
            <a:r>
              <a:rPr lang="hu-HU" sz="12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hu-HU" sz="1600" b="1">
              <a:solidFill>
                <a:schemeClr val="bg1"/>
              </a:solidFill>
              <a:latin typeface="Mangal" pitchFamily="18" charset="0"/>
            </a:endParaRPr>
          </a:p>
        </p:txBody>
      </p:sp>
      <p:pic>
        <p:nvPicPr>
          <p:cNvPr id="26633" name="Kép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323975"/>
            <a:ext cx="53895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2700" y="1404938"/>
            <a:ext cx="9124950" cy="552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chemeClr val="tx2"/>
                </a:solidFill>
                <a:latin typeface="Calibri" pitchFamily="34" charset="0"/>
              </a:rPr>
              <a:t>	E helyen fejezem ki köszönetemet a Magyar Optikai Művek </a:t>
            </a:r>
          </a:p>
          <a:p>
            <a:r>
              <a:rPr lang="hu-HU" sz="2400" b="1">
                <a:solidFill>
                  <a:schemeClr val="tx2"/>
                </a:solidFill>
                <a:latin typeface="Calibri" pitchFamily="34" charset="0"/>
              </a:rPr>
              <a:t>mindazon dolgozójának,  akik  általam tervezett műszerek, optikai elemek megvalósításában közreműködtek</a:t>
            </a:r>
            <a:r>
              <a:rPr lang="hu-HU">
                <a:latin typeface="Calibri" pitchFamily="34" charset="0"/>
              </a:rPr>
              <a:t>.</a:t>
            </a:r>
          </a:p>
          <a:p>
            <a:r>
              <a:rPr lang="hu-HU">
                <a:latin typeface="Calibri" pitchFamily="34" charset="0"/>
              </a:rPr>
              <a:t> </a:t>
            </a:r>
          </a:p>
          <a:p>
            <a:r>
              <a:rPr lang="hu-H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Végül, de nem utolsó sorban köszönet feleségemnek, aki                </a:t>
            </a:r>
          </a:p>
          <a:p>
            <a:r>
              <a:rPr lang="hu-H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elnézte,  hogy 12-15 órát töltök a MOM-ban és mikor otthon  </a:t>
            </a:r>
          </a:p>
          <a:p>
            <a:r>
              <a:rPr lang="hu-H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voltam, éjjel, akkor is kész volt gépelni szabadalmaimat.</a:t>
            </a:r>
          </a:p>
          <a:p>
            <a:endParaRPr lang="hu-HU" sz="2400" b="1" i="1">
              <a:latin typeface="Calibri" pitchFamily="34" charset="0"/>
            </a:endParaRPr>
          </a:p>
          <a:p>
            <a:r>
              <a:rPr lang="hu-HU" sz="2400" b="1">
                <a:solidFill>
                  <a:srgbClr val="002060"/>
                </a:solidFill>
                <a:latin typeface="Calibri" pitchFamily="34" charset="0"/>
              </a:rPr>
              <a:t>A Szellemi Tulajdon Nemzeti Hivatala Elektronikus Kutatása adatai alapján a következő ábra összesíti a Magyar Optikai Művek feltalálóinak névsorát, a találmányaik száma szerint csökkenő sorrendben.</a:t>
            </a:r>
          </a:p>
          <a:p>
            <a:pPr algn="ctr"/>
            <a:r>
              <a:rPr lang="hu-HU" sz="24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Köszönöm figyelmüket</a:t>
            </a:r>
            <a:r>
              <a:rPr lang="hu-HU" sz="6000" b="1" i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algn="ctr"/>
            <a:endParaRPr lang="hu-HU" sz="1100" b="1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FB3F3-4CCC-4266-A484-1B87A91B5307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2867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427163"/>
            <a:ext cx="7346950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6572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5227</TotalTime>
  <Words>363</Words>
  <Application>Microsoft Office PowerPoint</Application>
  <PresentationFormat>Diavetítés a képernyőre (4:3 oldalarány)</PresentationFormat>
  <Paragraphs>96</Paragraphs>
  <Slides>9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Calibri</vt:lpstr>
      <vt:lpstr>Arial</vt:lpstr>
      <vt:lpstr>Arial Black</vt:lpstr>
      <vt:lpstr>Aparajita</vt:lpstr>
      <vt:lpstr>Arial Unicode MS</vt:lpstr>
      <vt:lpstr>Mangal</vt:lpstr>
      <vt:lpstr>Symbol</vt:lpstr>
      <vt:lpstr>Times New Roman</vt:lpstr>
      <vt:lpstr>MOMPowerPoint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Lisziewicz Antal</dc:creator>
  <cp:lastModifiedBy>Dömölki Bálint</cp:lastModifiedBy>
  <cp:revision>187</cp:revision>
  <dcterms:created xsi:type="dcterms:W3CDTF">2013-09-25T06:52:03Z</dcterms:created>
  <dcterms:modified xsi:type="dcterms:W3CDTF">2013-10-09T20:44:15Z</dcterms:modified>
</cp:coreProperties>
</file>