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12"/>
  </p:notesMasterIdLst>
  <p:handoutMasterIdLst>
    <p:handoutMasterId r:id="rId13"/>
  </p:handoutMasterIdLst>
  <p:sldIdLst>
    <p:sldId id="503" r:id="rId2"/>
    <p:sldId id="679" r:id="rId3"/>
    <p:sldId id="686" r:id="rId4"/>
    <p:sldId id="697" r:id="rId5"/>
    <p:sldId id="698" r:id="rId6"/>
    <p:sldId id="699" r:id="rId7"/>
    <p:sldId id="700" r:id="rId8"/>
    <p:sldId id="701" r:id="rId9"/>
    <p:sldId id="702" r:id="rId10"/>
    <p:sldId id="696" r:id="rId11"/>
  </p:sldIdLst>
  <p:sldSz cx="13825538" cy="7777163"/>
  <p:notesSz cx="7318375" cy="133667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9128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8257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073859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765146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456432" algn="l" defTabSz="13825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147718" algn="l" defTabSz="13825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839005" algn="l" defTabSz="13825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530291" algn="l" defTabSz="138257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0"/>
  <p:showPr showNarration="1" useTimings="0">
    <p:present/>
    <p:sldAll/>
    <p:penClr>
      <a:srgbClr val="FF0000"/>
    </p:penClr>
  </p:showPr>
  <p:clrMru>
    <a:srgbClr val="A0A600"/>
    <a:srgbClr val="FFEBEB"/>
    <a:srgbClr val="FFF3F3"/>
    <a:srgbClr val="FF7D7D"/>
    <a:srgbClr val="9BD4FF"/>
    <a:srgbClr val="FFCDCD"/>
    <a:srgbClr val="E64D25"/>
    <a:srgbClr val="C0BFBF"/>
    <a:srgbClr val="77858A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9" autoAdjust="0"/>
    <p:restoredTop sz="86139" autoAdjust="0"/>
  </p:normalViewPr>
  <p:slideViewPr>
    <p:cSldViewPr>
      <p:cViewPr>
        <p:scale>
          <a:sx n="66" d="100"/>
          <a:sy n="66" d="100"/>
        </p:scale>
        <p:origin x="-1668" y="-654"/>
      </p:cViewPr>
      <p:guideLst>
        <p:guide orient="horz" pos="1057"/>
        <p:guide pos="130"/>
      </p:guideLst>
    </p:cSldViewPr>
  </p:slideViewPr>
  <p:outlineViewPr>
    <p:cViewPr>
      <p:scale>
        <a:sx n="33" d="100"/>
        <a:sy n="33" d="100"/>
      </p:scale>
      <p:origin x="0" y="2235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510" y="-108"/>
      </p:cViewPr>
      <p:guideLst>
        <p:guide orient="horz" pos="4211"/>
        <p:guide pos="23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386" y="1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696093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b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386" y="12696093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b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52183C07-A977-4EB5-9B6B-980C0D423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386" y="1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95338" y="1003300"/>
            <a:ext cx="8909051" cy="501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6349206"/>
            <a:ext cx="5854700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696093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b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386" y="12696093"/>
            <a:ext cx="3171296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8196" tIns="59099" rIns="118196" bIns="59099" numCol="1" anchor="b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F36F8305-122E-4526-B6EE-4062C2F3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691286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1382573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2073859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2765146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3456432" algn="l" defTabSz="138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47718" algn="l" defTabSz="138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39005" algn="l" defTabSz="138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530291" algn="l" defTabSz="138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F8305-122E-4526-B6EE-4062C2F34B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Őskor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F8305-122E-4526-B6EE-4062C2F34B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Ókor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Sláger rádiós megjelenés</a:t>
            </a:r>
            <a:endParaRPr lang="hu-HU" dirty="0" smtClean="0"/>
          </a:p>
          <a:p>
            <a:r>
              <a:rPr lang="hu-HU" dirty="0" smtClean="0"/>
              <a:t>NKFP / </a:t>
            </a:r>
            <a:r>
              <a:rPr lang="hu-HU" dirty="0" err="1" smtClean="0"/>
              <a:t>telekom</a:t>
            </a:r>
            <a:r>
              <a:rPr lang="hu-HU" dirty="0" smtClean="0"/>
              <a:t> / egyéb támogatások</a:t>
            </a:r>
            <a:r>
              <a:rPr lang="hu-HU" baseline="0" dirty="0" smtClean="0"/>
              <a:t> segítették ezt az utat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F8305-122E-4526-B6EE-4062C2F34B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Középkor</a:t>
            </a:r>
          </a:p>
          <a:p>
            <a:r>
              <a:rPr lang="hu-HU" dirty="0" smtClean="0"/>
              <a:t>Nyers adatot és technológiai kereteket</a:t>
            </a:r>
            <a:r>
              <a:rPr lang="hu-HU" baseline="0" dirty="0" smtClean="0"/>
              <a:t> is adtak a projektben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F8305-122E-4526-B6EE-4062C2F34B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újkor</a:t>
            </a:r>
          </a:p>
          <a:p>
            <a:r>
              <a:rPr lang="hu-HU" dirty="0" smtClean="0"/>
              <a:t>A mérföldkövek átlapolódnak, ez nem</a:t>
            </a:r>
            <a:r>
              <a:rPr lang="hu-HU" baseline="0" dirty="0" smtClean="0"/>
              <a:t> véletlen vagy elírás, az elhúzódó párhuzamosan futó projektek miatt alakult így.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F8305-122E-4526-B6EE-4062C2F34B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jelenkor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F8305-122E-4526-B6EE-4062C2F34B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847297" y="2552781"/>
            <a:ext cx="10669186" cy="1276392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69129" bIns="69129" anchor="t"/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86545" y="3949790"/>
            <a:ext cx="10220337" cy="198749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ct val="0"/>
              </a:spcBef>
              <a:buFont typeface="Wingdings" pitchFamily="2" charset="2"/>
              <a:buNone/>
              <a:defRPr sz="3000" b="1">
                <a:solidFill>
                  <a:srgbClr val="55637D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63" y="1384408"/>
            <a:ext cx="12690211" cy="5636643"/>
          </a:xfrm>
        </p:spPr>
        <p:txBody>
          <a:bodyPr/>
          <a:lstStyle>
            <a:lvl1pPr>
              <a:spcBef>
                <a:spcPts val="1512"/>
              </a:spcBef>
              <a:defRPr/>
            </a:lvl1pPr>
            <a:lvl2pPr>
              <a:buClr>
                <a:srgbClr val="A0A600"/>
              </a:buClr>
              <a:defRPr/>
            </a:lvl2pPr>
            <a:lvl3pPr>
              <a:buClr>
                <a:srgbClr val="A0A6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264" y="1384408"/>
            <a:ext cx="5832649" cy="563664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40" y="1384408"/>
            <a:ext cx="5832649" cy="563664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902" y="5444014"/>
            <a:ext cx="8295323" cy="642697"/>
          </a:xfrm>
        </p:spPr>
        <p:txBody>
          <a:bodyPr anchor="b"/>
          <a:lstStyle>
            <a:lvl1pPr algn="l">
              <a:buFontTx/>
              <a:buBlip>
                <a:blip r:embed="rId2"/>
              </a:buBlip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9902" y="694903"/>
            <a:ext cx="8295323" cy="4666298"/>
          </a:xfrm>
        </p:spPr>
        <p:txBody>
          <a:bodyPr/>
          <a:lstStyle>
            <a:lvl1pPr marL="0" indent="0">
              <a:buNone/>
              <a:defRPr sz="4800"/>
            </a:lvl1pPr>
            <a:lvl2pPr marL="691286" indent="0">
              <a:buNone/>
              <a:defRPr sz="4200"/>
            </a:lvl2pPr>
            <a:lvl3pPr marL="1382573" indent="0">
              <a:buNone/>
              <a:defRPr sz="3600"/>
            </a:lvl3pPr>
            <a:lvl4pPr marL="2073859" indent="0">
              <a:buNone/>
              <a:defRPr sz="3000"/>
            </a:lvl4pPr>
            <a:lvl5pPr marL="2765146" indent="0">
              <a:buNone/>
              <a:defRPr sz="3000"/>
            </a:lvl5pPr>
            <a:lvl6pPr marL="3456432" indent="0">
              <a:buNone/>
              <a:defRPr sz="3000"/>
            </a:lvl6pPr>
            <a:lvl7pPr marL="4147718" indent="0">
              <a:buNone/>
              <a:defRPr sz="3000"/>
            </a:lvl7pPr>
            <a:lvl8pPr marL="4839005" indent="0">
              <a:buNone/>
              <a:defRPr sz="3000"/>
            </a:lvl8pPr>
            <a:lvl9pPr marL="5530291" indent="0">
              <a:buNone/>
              <a:defRPr sz="3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9902" y="6086711"/>
            <a:ext cx="8295323" cy="912737"/>
          </a:xfrm>
        </p:spPr>
        <p:txBody>
          <a:bodyPr/>
          <a:lstStyle>
            <a:lvl1pPr marL="0" indent="0">
              <a:buNone/>
              <a:defRPr sz="2100"/>
            </a:lvl1pPr>
            <a:lvl2pPr marL="691286" indent="0">
              <a:buNone/>
              <a:defRPr sz="1800"/>
            </a:lvl2pPr>
            <a:lvl3pPr marL="1382573" indent="0">
              <a:buNone/>
              <a:defRPr sz="1500"/>
            </a:lvl3pPr>
            <a:lvl4pPr marL="2073859" indent="0">
              <a:buNone/>
              <a:defRPr sz="1400"/>
            </a:lvl4pPr>
            <a:lvl5pPr marL="2765146" indent="0">
              <a:buNone/>
              <a:defRPr sz="1400"/>
            </a:lvl5pPr>
            <a:lvl6pPr marL="3456432" indent="0">
              <a:buNone/>
              <a:defRPr sz="1400"/>
            </a:lvl6pPr>
            <a:lvl7pPr marL="4147718" indent="0">
              <a:buNone/>
              <a:defRPr sz="1400"/>
            </a:lvl7pPr>
            <a:lvl8pPr marL="4839005" indent="0">
              <a:buNone/>
              <a:defRPr sz="1400"/>
            </a:lvl8pPr>
            <a:lvl9pPr marL="5530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 userDrawn="1"/>
        </p:nvSpPr>
        <p:spPr bwMode="auto">
          <a:xfrm>
            <a:off x="0" y="0"/>
            <a:ext cx="13825538" cy="1296194"/>
          </a:xfrm>
          <a:prstGeom prst="rect">
            <a:avLst/>
          </a:prstGeom>
          <a:solidFill>
            <a:srgbClr val="A0A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138257" tIns="69129" rIns="138257" bIns="6912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3825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9263" y="1384408"/>
            <a:ext cx="11895723" cy="563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257" tIns="69129" rIns="138257" bIns="69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0811" y="264641"/>
            <a:ext cx="12154952" cy="105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257" tIns="0" rIns="13825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895" r:id="rId2"/>
    <p:sldLayoutId id="2147483897" r:id="rId3"/>
    <p:sldLayoutId id="2147483902" r:id="rId4"/>
    <p:sldLayoutId id="2147483903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439256" indent="-439256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buSzPct val="130000"/>
        <a:buFontTx/>
        <a:buNone/>
        <a:defRPr sz="4500" b="1">
          <a:solidFill>
            <a:schemeClr val="bg1"/>
          </a:solidFill>
          <a:latin typeface="+mj-lt"/>
          <a:ea typeface="+mj-ea"/>
          <a:cs typeface="+mj-cs"/>
        </a:defRPr>
      </a:lvl1pPr>
      <a:lvl2pPr marL="439256" indent="-439256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2pPr>
      <a:lvl3pPr marL="439256" indent="-439256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3pPr>
      <a:lvl4pPr marL="439256" indent="-439256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4pPr>
      <a:lvl5pPr marL="439256" indent="-439256" algn="l" rtl="0" eaLnBrk="0" fontAlgn="base" hangingPunct="0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5pPr>
      <a:lvl6pPr marL="1130542" indent="-439256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6pPr>
      <a:lvl7pPr marL="1821828" indent="-439256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7pPr>
      <a:lvl8pPr marL="2513115" indent="-439256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8pPr>
      <a:lvl9pPr marL="3204401" indent="-439256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buSzPct val="130000"/>
        <a:buBlip>
          <a:blip r:embed="rId7"/>
        </a:buBlip>
        <a:defRPr sz="4500" b="1">
          <a:solidFill>
            <a:schemeClr val="tx1"/>
          </a:solidFill>
          <a:latin typeface="Arial" charset="0"/>
        </a:defRPr>
      </a:lvl9pPr>
    </p:titleStyle>
    <p:bodyStyle>
      <a:lvl1pPr marL="340843" indent="-340843" algn="l" rtl="0" eaLnBrk="0" fontAlgn="base" hangingPunct="0">
        <a:spcBef>
          <a:spcPct val="50000"/>
        </a:spcBef>
        <a:spcAft>
          <a:spcPct val="0"/>
        </a:spcAft>
        <a:buClr>
          <a:srgbClr val="A0A600"/>
        </a:buClr>
        <a:buSzPct val="90000"/>
        <a:buFont typeface="Arial" pitchFamily="34" charset="0"/>
        <a:buChar char="•"/>
        <a:defRPr sz="4200">
          <a:solidFill>
            <a:schemeClr val="bg2"/>
          </a:solidFill>
          <a:latin typeface="+mn-lt"/>
          <a:ea typeface="+mn-ea"/>
          <a:cs typeface="+mn-cs"/>
        </a:defRPr>
      </a:lvl1pPr>
      <a:lvl2pPr marL="854507" indent="-340843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3600">
          <a:solidFill>
            <a:schemeClr val="bg2"/>
          </a:solidFill>
          <a:latin typeface="+mn-lt"/>
        </a:defRPr>
      </a:lvl2pPr>
      <a:lvl3pPr marL="1382573" indent="-352845" algn="l" rtl="0" eaLnBrk="0" fontAlgn="base" hangingPunct="0">
        <a:spcBef>
          <a:spcPct val="0"/>
        </a:spcBef>
        <a:spcAft>
          <a:spcPct val="0"/>
        </a:spcAft>
        <a:buClr>
          <a:srgbClr val="4D7085"/>
        </a:buClr>
        <a:buSzPct val="80000"/>
        <a:buFont typeface="Wingdings" pitchFamily="2" charset="2"/>
        <a:buChar char="§"/>
        <a:defRPr sz="3000">
          <a:solidFill>
            <a:schemeClr val="bg2"/>
          </a:solidFill>
          <a:latin typeface="+mn-lt"/>
        </a:defRPr>
      </a:lvl3pPr>
      <a:lvl4pPr marL="1896237" indent="-340843" algn="l" rtl="0" eaLnBrk="0" fontAlgn="base" hangingPunct="0">
        <a:spcBef>
          <a:spcPct val="0"/>
        </a:spcBef>
        <a:spcAft>
          <a:spcPct val="0"/>
        </a:spcAft>
        <a:buClr>
          <a:srgbClr val="A0A600"/>
        </a:buClr>
        <a:buSzPct val="80000"/>
        <a:buFont typeface="Wingdings" pitchFamily="2" charset="2"/>
        <a:buChar char="§"/>
        <a:defRPr sz="2400">
          <a:solidFill>
            <a:schemeClr val="bg2"/>
          </a:solidFill>
          <a:latin typeface="+mn-lt"/>
        </a:defRPr>
      </a:lvl4pPr>
      <a:lvl5pPr marL="2330692" indent="-261633" algn="l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1800">
          <a:solidFill>
            <a:schemeClr val="bg2"/>
          </a:solidFill>
          <a:latin typeface="+mn-lt"/>
        </a:defRPr>
      </a:lvl5pPr>
      <a:lvl6pPr marL="3021978" indent="-261633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1800">
          <a:solidFill>
            <a:schemeClr val="bg2"/>
          </a:solidFill>
          <a:latin typeface="+mn-lt"/>
        </a:defRPr>
      </a:lvl6pPr>
      <a:lvl7pPr marL="3713265" indent="-261633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1800">
          <a:solidFill>
            <a:schemeClr val="bg2"/>
          </a:solidFill>
          <a:latin typeface="+mn-lt"/>
        </a:defRPr>
      </a:lvl7pPr>
      <a:lvl8pPr marL="4404551" indent="-261633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1800">
          <a:solidFill>
            <a:schemeClr val="bg2"/>
          </a:solidFill>
          <a:latin typeface="+mn-lt"/>
        </a:defRPr>
      </a:lvl8pPr>
      <a:lvl9pPr marL="5095838" indent="-261633" algn="l" rtl="0" eaLnBrk="1" fontAlgn="base" hangingPunct="1">
        <a:spcBef>
          <a:spcPct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1800">
          <a:solidFill>
            <a:schemeClr val="bg2"/>
          </a:solidFill>
          <a:latin typeface="+mn-lt"/>
        </a:defRPr>
      </a:lvl9pPr>
    </p:bodyStyle>
    <p:otherStyle>
      <a:defPPr>
        <a:defRPr lang="hu-HU"/>
      </a:defPPr>
      <a:lvl1pPr marL="0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91286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82573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73859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146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432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47718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39005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30291" algn="l" defTabSz="138257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video/MB_01_20100107_09_10_Call_7_vag_MTUBA-3_demo-3.avi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video/MB_03_EB-football_1_28.wmv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video/MB_02_DemoHU.wm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video/MB_04_D02.wmv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sz="quarter"/>
          </p:nvPr>
        </p:nvSpPr>
        <p:spPr>
          <a:xfrm>
            <a:off x="0" y="1814671"/>
            <a:ext cx="13825538" cy="3830973"/>
          </a:xfrm>
        </p:spPr>
        <p:txBody>
          <a:bodyPr/>
          <a:lstStyle/>
          <a:p>
            <a:pPr algn="ctr"/>
            <a:r>
              <a:rPr lang="hu-HU" sz="5400" dirty="0" smtClean="0"/>
              <a:t>Gépi b</a:t>
            </a:r>
            <a:r>
              <a:rPr lang="nn-NO" sz="5400" dirty="0" smtClean="0"/>
              <a:t>eszédfelismerés</a:t>
            </a:r>
            <a:r>
              <a:rPr lang="hu-HU" sz="5400" dirty="0" smtClean="0"/>
              <a:t> alapú alkalmazások</a:t>
            </a:r>
            <a:r>
              <a:rPr lang="hu-HU" sz="5400" b="0" dirty="0" smtClean="0"/>
              <a:t/>
            </a:r>
            <a:br>
              <a:rPr lang="hu-HU" sz="5400" b="0" dirty="0" smtClean="0"/>
            </a:br>
            <a:r>
              <a:rPr lang="hu-HU" b="0" dirty="0" smtClean="0"/>
              <a:t/>
            </a:r>
            <a:br>
              <a:rPr lang="hu-HU" b="0" dirty="0" smtClean="0"/>
            </a:br>
            <a:r>
              <a:rPr lang="hu-HU" b="0" dirty="0" smtClean="0"/>
              <a:t>szubjektív történeti áttekintés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sz="quarter" idx="1"/>
          </p:nvPr>
        </p:nvSpPr>
        <p:spPr>
          <a:xfrm>
            <a:off x="0" y="4909026"/>
            <a:ext cx="13825538" cy="1036955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Tibor Fegyó</a:t>
            </a:r>
          </a:p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SpeechTex</a:t>
            </a:r>
            <a:r>
              <a:rPr lang="hu-HU" dirty="0" smtClean="0">
                <a:solidFill>
                  <a:schemeClr val="tx1"/>
                </a:solidFill>
              </a:rPr>
              <a:t> Kft.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8969" y="6866214"/>
            <a:ext cx="2743200" cy="4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75" y="6790688"/>
            <a:ext cx="3043238" cy="6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speechtex_extended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1624" y="6555581"/>
            <a:ext cx="2575560" cy="1073150"/>
          </a:xfrm>
          <a:prstGeom prst="rect">
            <a:avLst/>
          </a:prstGeom>
        </p:spPr>
      </p:pic>
      <p:pic>
        <p:nvPicPr>
          <p:cNvPr id="7" name="Picture 9" descr="C:\doc_work\kiallitasok\11_BC\logo\aitia_sf_logo_h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1397" y="6582553"/>
            <a:ext cx="1218443" cy="10192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kezdetek, első lépések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75" y="1384408"/>
            <a:ext cx="13411994" cy="5636643"/>
          </a:xfrm>
        </p:spPr>
        <p:txBody>
          <a:bodyPr/>
          <a:lstStyle/>
          <a:p>
            <a:r>
              <a:rPr lang="hu-HU" sz="4000" dirty="0" smtClean="0"/>
              <a:t>Honnan indultunk? (1995)</a:t>
            </a:r>
          </a:p>
          <a:p>
            <a:endParaRPr lang="hu-HU" sz="4000" dirty="0" smtClean="0"/>
          </a:p>
          <a:p>
            <a:endParaRPr lang="hu-HU" sz="4000" dirty="0" smtClean="0"/>
          </a:p>
          <a:p>
            <a:r>
              <a:rPr lang="hu-HU" sz="4000" dirty="0" smtClean="0"/>
              <a:t>Saját készítésű mini adatbázisok</a:t>
            </a:r>
          </a:p>
          <a:p>
            <a:r>
              <a:rPr lang="hu-HU" sz="4000" dirty="0" smtClean="0"/>
              <a:t>BABEL adatbázis (</a:t>
            </a:r>
            <a:r>
              <a:rPr lang="hu-HU" sz="4000" dirty="0" err="1" smtClean="0"/>
              <a:t>Vicsi</a:t>
            </a:r>
            <a:r>
              <a:rPr lang="hu-HU" sz="4000" dirty="0" smtClean="0"/>
              <a:t> Klára)</a:t>
            </a:r>
          </a:p>
          <a:p>
            <a:r>
              <a:rPr lang="hu-HU" sz="4000" dirty="0" err="1" smtClean="0"/>
              <a:t>Hidden</a:t>
            </a:r>
            <a:r>
              <a:rPr lang="hu-HU" sz="4000" dirty="0" smtClean="0"/>
              <a:t> </a:t>
            </a:r>
            <a:r>
              <a:rPr lang="hu-HU" sz="4000" dirty="0" err="1" smtClean="0"/>
              <a:t>Markov</a:t>
            </a:r>
            <a:r>
              <a:rPr lang="hu-HU" sz="4000" dirty="0" smtClean="0"/>
              <a:t> </a:t>
            </a:r>
            <a:r>
              <a:rPr lang="hu-HU" sz="4000" dirty="0" err="1" smtClean="0"/>
              <a:t>Model</a:t>
            </a:r>
            <a:r>
              <a:rPr lang="hu-HU" sz="4000" dirty="0" smtClean="0"/>
              <a:t> </a:t>
            </a:r>
            <a:r>
              <a:rPr lang="hu-HU" sz="4000" dirty="0" err="1" smtClean="0"/>
              <a:t>Toolkit</a:t>
            </a:r>
            <a:r>
              <a:rPr lang="hu-HU" sz="4000" dirty="0" smtClean="0"/>
              <a:t> (HTK)</a:t>
            </a:r>
          </a:p>
          <a:p>
            <a:r>
              <a:rPr lang="hu-HU" sz="4000" dirty="0" smtClean="0"/>
              <a:t>Saját fejlesztésű motor (Szarvas Máté)</a:t>
            </a:r>
          </a:p>
        </p:txBody>
      </p:sp>
      <p:pic>
        <p:nvPicPr>
          <p:cNvPr id="1026" name="Picture 2" descr="D:\doc_work\kiallitas\18-magyar_beszed\1995-gordos-taká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8569" y="1297781"/>
            <a:ext cx="1735661" cy="24391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810" y="264641"/>
            <a:ext cx="13724727" cy="1051357"/>
          </a:xfrm>
        </p:spPr>
        <p:txBody>
          <a:bodyPr/>
          <a:lstStyle/>
          <a:p>
            <a:r>
              <a:rPr lang="hu-HU" dirty="0" smtClean="0"/>
              <a:t>1. mérföldkő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75" y="1384408"/>
            <a:ext cx="13619163" cy="56366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4000" dirty="0" err="1" smtClean="0"/>
              <a:t>Izoláltszavas</a:t>
            </a:r>
            <a:r>
              <a:rPr lang="hu-HU" sz="4000" dirty="0" smtClean="0"/>
              <a:t> felismerő - néhány ezer szó/mondat </a:t>
            </a:r>
          </a:p>
          <a:p>
            <a:pPr lvl="1">
              <a:lnSpc>
                <a:spcPct val="150000"/>
              </a:lnSpc>
            </a:pPr>
            <a:r>
              <a:rPr lang="hu-HU" sz="3200" dirty="0" smtClean="0"/>
              <a:t>Név szerinti kapcsolás telefonközpontokban (2004-)</a:t>
            </a:r>
          </a:p>
          <a:p>
            <a:pPr lvl="1">
              <a:lnSpc>
                <a:spcPct val="150000"/>
              </a:lnSpc>
            </a:pPr>
            <a:r>
              <a:rPr lang="hu-HU" sz="3200" dirty="0" smtClean="0"/>
              <a:t>EU csatlakozásról információkat nyújtó interaktív robot (2004)</a:t>
            </a:r>
          </a:p>
          <a:p>
            <a:pPr lvl="1">
              <a:lnSpc>
                <a:spcPct val="150000"/>
              </a:lnSpc>
            </a:pPr>
            <a:r>
              <a:rPr lang="hu-HU" sz="3200" dirty="0" smtClean="0"/>
              <a:t>Helyfüggő szolgáltatások (2005)</a:t>
            </a:r>
          </a:p>
          <a:p>
            <a:pPr lvl="1">
              <a:lnSpc>
                <a:spcPct val="150000"/>
              </a:lnSpc>
            </a:pPr>
            <a:r>
              <a:rPr lang="hu-HU" sz="3200" dirty="0" smtClean="0"/>
              <a:t>Gyógyszernév felismerő (2005)</a:t>
            </a:r>
          </a:p>
          <a:p>
            <a:pPr lvl="1">
              <a:lnSpc>
                <a:spcPct val="150000"/>
              </a:lnSpc>
            </a:pPr>
            <a:r>
              <a:rPr lang="hu-HU" sz="3200" dirty="0" smtClean="0"/>
              <a:t>Név </a:t>
            </a:r>
            <a:r>
              <a:rPr lang="hu-HU" sz="3200" dirty="0" smtClean="0"/>
              <a:t>szerinti tudakozó (2009)</a:t>
            </a:r>
          </a:p>
          <a:p>
            <a:pPr lvl="1">
              <a:lnSpc>
                <a:spcPct val="150000"/>
              </a:lnSpc>
            </a:pPr>
            <a:r>
              <a:rPr lang="hu-HU" sz="3200" dirty="0" smtClean="0"/>
              <a:t>TV távirányító beszédvezérléssel (2010)</a:t>
            </a:r>
          </a:p>
          <a:p>
            <a:pPr lvl="1">
              <a:lnSpc>
                <a:spcPct val="150000"/>
              </a:lnSpc>
            </a:pPr>
            <a:endParaRPr lang="hu-HU" sz="2400" dirty="0" smtClean="0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7293769" y="1373981"/>
            <a:ext cx="65317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257" tIns="69129" rIns="138257" bIns="69129" numCol="1" anchor="t" anchorCtr="0" compatLnSpc="1">
            <a:prstTxWarp prst="textNoShape">
              <a:avLst/>
            </a:prstTxWarp>
          </a:bodyPr>
          <a:lstStyle/>
          <a:p>
            <a:pPr marL="340843" lvl="0" indent="-340843" algn="l" eaLnBrk="0" hangingPunct="0">
              <a:spcBef>
                <a:spcPts val="1512"/>
              </a:spcBef>
              <a:buClr>
                <a:srgbClr val="A0A600"/>
              </a:buClr>
              <a:buSzPct val="90000"/>
              <a:buFont typeface="Arial" pitchFamily="34" charset="0"/>
              <a:buChar char="•"/>
            </a:pPr>
            <a:endParaRPr lang="hu-HU" sz="2800" kern="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4" name="Picture 2" descr="D:\doc_work\kiallitas\18-magyar_beszed\2004-voxenterimag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4369" y="3888581"/>
            <a:ext cx="2895600" cy="1447800"/>
          </a:xfrm>
          <a:prstGeom prst="rect">
            <a:avLst/>
          </a:prstGeom>
          <a:noFill/>
        </p:spPr>
      </p:pic>
      <p:pic>
        <p:nvPicPr>
          <p:cNvPr id="2052" name="Picture 4" descr="D:\doc_work\kiallitas\18-magyar_beszed\2004-eur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3369" y="4574381"/>
            <a:ext cx="1756421" cy="2543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810" y="264641"/>
            <a:ext cx="13724727" cy="1051357"/>
          </a:xfrm>
        </p:spPr>
        <p:txBody>
          <a:bodyPr/>
          <a:lstStyle/>
          <a:p>
            <a:r>
              <a:rPr lang="hu-HU" dirty="0" smtClean="0"/>
              <a:t>2. mérföldkő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75" y="1384408"/>
            <a:ext cx="13411993" cy="56366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4000" dirty="0" smtClean="0"/>
              <a:t>Az első </a:t>
            </a:r>
            <a:r>
              <a:rPr lang="hu-HU" sz="4000" dirty="0" err="1" smtClean="0"/>
              <a:t>nagyszótáras</a:t>
            </a:r>
            <a:r>
              <a:rPr lang="hu-HU" sz="4000" dirty="0" smtClean="0"/>
              <a:t> beszédfelismerő (2005-2008)</a:t>
            </a:r>
          </a:p>
          <a:p>
            <a:pPr lvl="1">
              <a:lnSpc>
                <a:spcPct val="150000"/>
              </a:lnSpc>
            </a:pPr>
            <a:r>
              <a:rPr lang="hu-HU" sz="3200" dirty="0" smtClean="0"/>
              <a:t>Holokauszt túlélők visszaemlékezéseinek feldolgozása</a:t>
            </a:r>
            <a:br>
              <a:rPr lang="hu-HU" sz="3200" dirty="0" smtClean="0"/>
            </a:br>
            <a:r>
              <a:rPr lang="hu-HU" sz="3200" dirty="0" smtClean="0"/>
              <a:t>(</a:t>
            </a:r>
            <a:r>
              <a:rPr lang="hu-HU" sz="3200" dirty="0" err="1" smtClean="0"/>
              <a:t>Malach</a:t>
            </a:r>
            <a:r>
              <a:rPr lang="hu-HU" sz="3200" dirty="0" smtClean="0"/>
              <a:t> projekt )</a:t>
            </a:r>
          </a:p>
          <a:p>
            <a:pPr lvl="2">
              <a:lnSpc>
                <a:spcPct val="150000"/>
              </a:lnSpc>
            </a:pPr>
            <a:r>
              <a:rPr lang="hu-HU" sz="2600" dirty="0" err="1" smtClean="0"/>
              <a:t>Johns</a:t>
            </a:r>
            <a:r>
              <a:rPr lang="hu-HU" sz="2600" dirty="0" smtClean="0"/>
              <a:t> </a:t>
            </a:r>
            <a:r>
              <a:rPr lang="hu-HU" sz="2600" dirty="0" err="1" smtClean="0"/>
              <a:t>Hopkins</a:t>
            </a:r>
            <a:r>
              <a:rPr lang="hu-HU" sz="2600" dirty="0" smtClean="0"/>
              <a:t> University</a:t>
            </a:r>
          </a:p>
          <a:p>
            <a:pPr lvl="2">
              <a:lnSpc>
                <a:spcPct val="150000"/>
              </a:lnSpc>
            </a:pPr>
            <a:r>
              <a:rPr lang="hu-HU" sz="2600" dirty="0" smtClean="0"/>
              <a:t>University of West </a:t>
            </a:r>
            <a:r>
              <a:rPr lang="hu-HU" sz="2600" dirty="0" err="1" smtClean="0"/>
              <a:t>Bohemia</a:t>
            </a:r>
            <a:endParaRPr lang="hu-HU" sz="2600" dirty="0" smtClean="0"/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7293769" y="1373981"/>
            <a:ext cx="65317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257" tIns="69129" rIns="138257" bIns="69129" numCol="1" anchor="t" anchorCtr="0" compatLnSpc="1">
            <a:prstTxWarp prst="textNoShape">
              <a:avLst/>
            </a:prstTxWarp>
          </a:bodyPr>
          <a:lstStyle/>
          <a:p>
            <a:pPr marL="340843" lvl="0" indent="-340843" algn="l" eaLnBrk="0" hangingPunct="0">
              <a:spcBef>
                <a:spcPts val="1512"/>
              </a:spcBef>
              <a:buClr>
                <a:srgbClr val="A0A600"/>
              </a:buClr>
              <a:buSzPct val="90000"/>
              <a:buFont typeface="Arial" pitchFamily="34" charset="0"/>
              <a:buChar char="•"/>
            </a:pPr>
            <a:endParaRPr lang="hu-HU" sz="2800" kern="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074" name="Picture 2" descr="D:\doc_work\kiallitas\18-magyar_beszed\2008-mal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6569" y="3431381"/>
            <a:ext cx="5368131" cy="3572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810" y="264641"/>
            <a:ext cx="13724727" cy="1051357"/>
          </a:xfrm>
        </p:spPr>
        <p:txBody>
          <a:bodyPr/>
          <a:lstStyle/>
          <a:p>
            <a:r>
              <a:rPr lang="hu-HU" dirty="0" smtClean="0"/>
              <a:t>3. mérföldkő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75" y="1384408"/>
            <a:ext cx="13411993" cy="56366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4000" dirty="0" smtClean="0"/>
              <a:t>Folyamatos beszéd felismerésére alkalmas</a:t>
            </a:r>
            <a:br>
              <a:rPr lang="hu-HU" sz="4000" dirty="0" smtClean="0"/>
            </a:br>
            <a:r>
              <a:rPr lang="hu-HU" sz="4000" dirty="0" smtClean="0"/>
              <a:t>saját fejlesztésű technológia</a:t>
            </a:r>
          </a:p>
          <a:p>
            <a:pPr lvl="1">
              <a:lnSpc>
                <a:spcPct val="150000"/>
              </a:lnSpc>
            </a:pPr>
            <a:r>
              <a:rPr lang="hu-HU" dirty="0" err="1" smtClean="0"/>
              <a:t>Voxearch</a:t>
            </a:r>
            <a:r>
              <a:rPr lang="hu-HU" dirty="0" smtClean="0"/>
              <a:t> - hírműsorokban keresés (2004-2007) 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Kormányszóvivői tájékoztatók leiratozása (2008-10)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7293769" y="1373981"/>
            <a:ext cx="65317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257" tIns="69129" rIns="138257" bIns="69129" numCol="1" anchor="t" anchorCtr="0" compatLnSpc="1">
            <a:prstTxWarp prst="textNoShape">
              <a:avLst/>
            </a:prstTxWarp>
          </a:bodyPr>
          <a:lstStyle/>
          <a:p>
            <a:pPr marL="340843" lvl="0" indent="-340843" algn="l" eaLnBrk="0" hangingPunct="0">
              <a:spcBef>
                <a:spcPts val="1512"/>
              </a:spcBef>
              <a:buClr>
                <a:srgbClr val="A0A600"/>
              </a:buClr>
              <a:buSzPct val="90000"/>
              <a:buFont typeface="Arial" pitchFamily="34" charset="0"/>
              <a:buChar char="•"/>
            </a:pPr>
            <a:endParaRPr lang="hu-HU" sz="2800" kern="0" dirty="0" smtClean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mérföldkő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Szélesebb körű alkalmazások (2009-)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Technológiai fejlődés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Megfelelő számítási kapacitás 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Mély neuronhálók alkalmazása (2015-)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4/1 Telefonos ügyfélszolgálati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Telefonbeszélgetések elemzése üzletfejlesztési és </a:t>
            </a:r>
            <a:r>
              <a:rPr lang="hu-HU" dirty="0" err="1" smtClean="0"/>
              <a:t>minőségbizotsítási</a:t>
            </a:r>
            <a:r>
              <a:rPr lang="hu-HU" dirty="0" smtClean="0"/>
              <a:t> célból.</a:t>
            </a:r>
          </a:p>
          <a:p>
            <a:endParaRPr lang="hu-HU" dirty="0" smtClean="0"/>
          </a:p>
          <a:p>
            <a:r>
              <a:rPr lang="hu-HU" dirty="0" smtClean="0"/>
              <a:t>Vodafone (2009-12)</a:t>
            </a:r>
          </a:p>
          <a:p>
            <a:r>
              <a:rPr lang="hu-HU" dirty="0" smtClean="0"/>
              <a:t>Invitel (2009)</a:t>
            </a:r>
          </a:p>
          <a:p>
            <a:r>
              <a:rPr lang="hu-HU" dirty="0" smtClean="0"/>
              <a:t>Aegon (2011-16)</a:t>
            </a:r>
          </a:p>
          <a:p>
            <a:r>
              <a:rPr lang="hu-HU" dirty="0" smtClean="0"/>
              <a:t>OTP (2012-)</a:t>
            </a:r>
          </a:p>
        </p:txBody>
      </p:sp>
      <p:pic>
        <p:nvPicPr>
          <p:cNvPr id="4098" name="Picture 2" descr="D:\doc_work\kiallitas\18-magyar_beszed\Otp_bank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569" y="5717381"/>
            <a:ext cx="1436548" cy="1420019"/>
          </a:xfrm>
          <a:prstGeom prst="rect">
            <a:avLst/>
          </a:prstGeom>
          <a:noFill/>
        </p:spPr>
      </p:pic>
      <p:pic>
        <p:nvPicPr>
          <p:cNvPr id="4099" name="Picture 3" descr="D:\proj_voxenter\OBH\#digit\web\img\cl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9769" y="5260181"/>
            <a:ext cx="3324226" cy="1118388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769" y="5031581"/>
            <a:ext cx="1235869" cy="44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2169" y="3964781"/>
            <a:ext cx="3159150" cy="4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0969" y="3582988"/>
            <a:ext cx="1227252" cy="83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41769" y="6631781"/>
            <a:ext cx="18379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doc_work\kiallitas\18-magyar_beszed\video\Kép1.pn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204797" y="2135981"/>
            <a:ext cx="1420716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4/2 Hírműsor felismerés (2009-)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~100m szavas tanító korpusz</a:t>
            </a:r>
          </a:p>
          <a:p>
            <a:r>
              <a:rPr lang="hu-HU" dirty="0" smtClean="0"/>
              <a:t>1.5+ millió szavas szótár</a:t>
            </a:r>
          </a:p>
          <a:p>
            <a:r>
              <a:rPr lang="hu-HU" dirty="0" smtClean="0"/>
              <a:t>Integrált eszközök (pl. teletext)</a:t>
            </a:r>
          </a:p>
          <a:p>
            <a:r>
              <a:rPr lang="hu-HU" dirty="0" smtClean="0"/>
              <a:t>Alapvetően hírek + sport kiegészítés</a:t>
            </a:r>
          </a:p>
          <a:p>
            <a:r>
              <a:rPr lang="hu-HU" dirty="0" smtClean="0"/>
              <a:t>Kitekintés a többnyelvű megoldások felé</a:t>
            </a:r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Mindroom</a:t>
            </a:r>
            <a:r>
              <a:rPr lang="hu-HU" dirty="0" smtClean="0"/>
              <a:t> (2009-2012)</a:t>
            </a:r>
          </a:p>
          <a:p>
            <a:pPr lvl="1"/>
            <a:r>
              <a:rPr lang="hu-HU" dirty="0" smtClean="0"/>
              <a:t>MTVA (2014 - )</a:t>
            </a:r>
          </a:p>
          <a:p>
            <a:pPr lvl="1"/>
            <a:r>
              <a:rPr lang="hu-HU" dirty="0" smtClean="0"/>
              <a:t>NMHH (2018)</a:t>
            </a:r>
            <a:endParaRPr lang="hu-H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1369" y="5410246"/>
            <a:ext cx="1352550" cy="74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369" y="5410246"/>
            <a:ext cx="1524000" cy="6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proj_voxenter\OBH\#digit\web\img\nmhh_logo_hun_1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4169" y="6172246"/>
            <a:ext cx="2477294" cy="1309558"/>
          </a:xfrm>
          <a:prstGeom prst="rect">
            <a:avLst/>
          </a:prstGeom>
          <a:noFill/>
        </p:spPr>
      </p:pic>
      <p:pic>
        <p:nvPicPr>
          <p:cNvPr id="5124" name="Picture 4" descr="D:\proj_voxenter\OBH\#digit\web\img\MTV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7169" y="6248446"/>
            <a:ext cx="1451769" cy="1373935"/>
          </a:xfrm>
          <a:prstGeom prst="rect">
            <a:avLst/>
          </a:prstGeom>
          <a:noFill/>
        </p:spPr>
      </p:pic>
      <p:pic>
        <p:nvPicPr>
          <p:cNvPr id="5125" name="Picture 5" descr="D:\doc_work\kiallitas\18-magyar_beszed\video\Kép2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94369" y="1677988"/>
            <a:ext cx="1731169" cy="1295677"/>
          </a:xfrm>
          <a:prstGeom prst="rect">
            <a:avLst/>
          </a:prstGeom>
          <a:noFill/>
        </p:spPr>
      </p:pic>
      <p:pic>
        <p:nvPicPr>
          <p:cNvPr id="5126" name="Picture 6" descr="D:\doc_work\kiallitas\18-magyar_beszed\video\Kép3.pn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85388" y="3507581"/>
            <a:ext cx="1740150" cy="930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4/3 Szaknyelvi diktálási 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szaknyelvek szókincséhez és dokumentum formázási elvárásaihoz is igazodó megoldások</a:t>
            </a:r>
          </a:p>
          <a:p>
            <a:endParaRPr lang="hu-HU" dirty="0" smtClean="0"/>
          </a:p>
          <a:p>
            <a:r>
              <a:rPr lang="hu-HU" dirty="0" smtClean="0"/>
              <a:t>EU jogi szakfordítók (2015-)</a:t>
            </a:r>
          </a:p>
          <a:p>
            <a:r>
              <a:rPr lang="hu-HU" dirty="0" smtClean="0"/>
              <a:t>Bíróságok (2015-)</a:t>
            </a:r>
          </a:p>
          <a:p>
            <a:r>
              <a:rPr lang="hu-HU" dirty="0" smtClean="0"/>
              <a:t>Műszaki szakfordítók (2016-)</a:t>
            </a:r>
          </a:p>
          <a:p>
            <a:r>
              <a:rPr lang="hu-HU" dirty="0" smtClean="0"/>
              <a:t>egyéb szakterületek, többnyelvű megoldások (2018-)</a:t>
            </a:r>
            <a:endParaRPr lang="hu-HU" dirty="0"/>
          </a:p>
        </p:txBody>
      </p:sp>
      <p:pic>
        <p:nvPicPr>
          <p:cNvPr id="4" name="Picture 2" descr="D:\proj_voxenter\OBH\#digit\web\img\obh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8369" y="4040981"/>
            <a:ext cx="914400" cy="914400"/>
          </a:xfrm>
          <a:prstGeom prst="rect">
            <a:avLst/>
          </a:prstGeom>
          <a:noFill/>
        </p:spPr>
      </p:pic>
      <p:pic>
        <p:nvPicPr>
          <p:cNvPr id="6147" name="Picture 3" descr="D:\proj_voxenter\OBH\#digit\web\img\DGT_logo_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2813" y="3273118"/>
            <a:ext cx="2752725" cy="961051"/>
          </a:xfrm>
          <a:prstGeom prst="rect">
            <a:avLst/>
          </a:prstGeom>
          <a:noFill/>
        </p:spPr>
      </p:pic>
      <p:pic>
        <p:nvPicPr>
          <p:cNvPr id="6148" name="Picture 4" descr="D:\proj_voxenter\OBH\#digit\web\img\CURIA_RATIONUM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6769" y="3220243"/>
            <a:ext cx="1066800" cy="1066800"/>
          </a:xfrm>
          <a:prstGeom prst="rect">
            <a:avLst/>
          </a:prstGeom>
          <a:noFill/>
        </p:spPr>
      </p:pic>
      <p:pic>
        <p:nvPicPr>
          <p:cNvPr id="6149" name="Picture 5" descr="D:\doc_work\kiallitas\18-magyar_beszed\video\Kép4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2194" y="1677988"/>
            <a:ext cx="1353344" cy="751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lementine1">
  <a:themeElements>
    <a:clrScheme name="Redesigned SPSS PPT Template 4-2006 4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69696"/>
      </a:accent1>
      <a:accent2>
        <a:srgbClr val="33CCFF"/>
      </a:accent2>
      <a:accent3>
        <a:srgbClr val="FFFFFF"/>
      </a:accent3>
      <a:accent4>
        <a:srgbClr val="000000"/>
      </a:accent4>
      <a:accent5>
        <a:srgbClr val="C9C9C9"/>
      </a:accent5>
      <a:accent6>
        <a:srgbClr val="2DB9E7"/>
      </a:accent6>
      <a:hlink>
        <a:srgbClr val="000000"/>
      </a:hlink>
      <a:folHlink>
        <a:srgbClr val="33CC33"/>
      </a:folHlink>
    </a:clrScheme>
    <a:fontScheme name="Redesigned SPSS PPT Template 4-2006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2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2D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designed SPSS PPT Template 4-2006 4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69696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2DB9E7"/>
        </a:accent6>
        <a:hlink>
          <a:srgbClr val="0000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15719</TotalTime>
  <Words>299</Words>
  <Application>Microsoft Office PowerPoint</Application>
  <PresentationFormat>Egyéni</PresentationFormat>
  <Paragraphs>73</Paragraphs>
  <Slides>10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3_clementine1</vt:lpstr>
      <vt:lpstr>Gépi beszédfelismerés alapú alkalmazások  szubjektív történeti áttekintés</vt:lpstr>
      <vt:lpstr>A kezdetek, első lépések</vt:lpstr>
      <vt:lpstr>1. mérföldkő</vt:lpstr>
      <vt:lpstr>2. mérföldkő</vt:lpstr>
      <vt:lpstr>3. mérföldkő</vt:lpstr>
      <vt:lpstr>4. mérföldkő</vt:lpstr>
      <vt:lpstr>4/1 Telefonos ügyfélszolgálati rendszerek</vt:lpstr>
      <vt:lpstr>4/2 Hírműsor felismerés (2009-)</vt:lpstr>
      <vt:lpstr>4/3 Szaknyelvi diktálási megoldások</vt:lpstr>
      <vt:lpstr>Köszönöm a figyelmet!</vt:lpstr>
    </vt:vector>
  </TitlesOfParts>
  <Company>SPSS Hungary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Clementine Bemutató</dc:title>
  <dc:creator>Lippert Krisztián</dc:creator>
  <cp:lastModifiedBy>Windows-felhasználó</cp:lastModifiedBy>
  <cp:revision>1131</cp:revision>
  <dcterms:created xsi:type="dcterms:W3CDTF">2003-05-01T01:16:24Z</dcterms:created>
  <dcterms:modified xsi:type="dcterms:W3CDTF">2018-09-28T09:59:46Z</dcterms:modified>
</cp:coreProperties>
</file>