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38" r:id="rId4"/>
    <p:sldId id="343" r:id="rId5"/>
    <p:sldId id="321" r:id="rId6"/>
    <p:sldId id="322" r:id="rId7"/>
    <p:sldId id="340" r:id="rId8"/>
    <p:sldId id="345" r:id="rId9"/>
    <p:sldId id="354" r:id="rId10"/>
    <p:sldId id="346" r:id="rId11"/>
    <p:sldId id="347" r:id="rId12"/>
    <p:sldId id="350" r:id="rId13"/>
    <p:sldId id="349" r:id="rId14"/>
    <p:sldId id="348" r:id="rId15"/>
    <p:sldId id="351" r:id="rId16"/>
    <p:sldId id="352" r:id="rId17"/>
    <p:sldId id="353" r:id="rId18"/>
    <p:sldId id="355" r:id="rId19"/>
    <p:sldId id="356" r:id="rId20"/>
    <p:sldId id="357" r:id="rId21"/>
    <p:sldId id="341" r:id="rId22"/>
    <p:sldId id="268" r:id="rId23"/>
    <p:sldId id="310" r:id="rId24"/>
    <p:sldId id="336" r:id="rId25"/>
    <p:sldId id="315" r:id="rId26"/>
  </p:sldIdLst>
  <p:sldSz cx="9144000" cy="6858000" type="screen4x3"/>
  <p:notesSz cx="6797675" cy="9926638"/>
  <p:embeddedFontLst>
    <p:embeddedFont>
      <p:font typeface="SILManuscript IPA93" panose="05000000000000000000" charset="2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666699"/>
      </a:buClr>
      <a:buFont typeface="Wingdings" panose="05000000000000000000" pitchFamily="2" charset="2"/>
      <a:buChar char="§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666699"/>
      </a:buClr>
      <a:buFont typeface="Wingdings" panose="05000000000000000000" pitchFamily="2" charset="2"/>
      <a:buChar char="§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666699"/>
      </a:buClr>
      <a:buFont typeface="Wingdings" panose="05000000000000000000" pitchFamily="2" charset="2"/>
      <a:buChar char="§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666699"/>
      </a:buClr>
      <a:buFont typeface="Wingdings" panose="05000000000000000000" pitchFamily="2" charset="2"/>
      <a:buChar char="§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666699"/>
      </a:buClr>
      <a:buFont typeface="Wingdings" panose="05000000000000000000" pitchFamily="2" charset="2"/>
      <a:buChar char="§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Symbol" panose="05050102010706020507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szy Gábo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99"/>
    <a:srgbClr val="FFFFFF"/>
    <a:srgbClr val="333399"/>
    <a:srgbClr val="0000CC"/>
    <a:srgbClr val="800000"/>
    <a:srgbClr val="003300"/>
    <a:srgbClr val="DDDDDD"/>
    <a:srgbClr val="E3E3ED"/>
    <a:srgbClr val="CAC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7" autoAdjust="0"/>
    <p:restoredTop sz="90929"/>
  </p:normalViewPr>
  <p:slideViewPr>
    <p:cSldViewPr snapToObjects="1">
      <p:cViewPr varScale="1">
        <p:scale>
          <a:sx n="162" d="100"/>
          <a:sy n="162" d="100"/>
        </p:scale>
        <p:origin x="714" y="150"/>
      </p:cViewPr>
      <p:guideLst>
        <p:guide orient="horz" pos="5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notesViewPr>
    <p:cSldViewPr snapToObjects="1">
      <p:cViewPr varScale="1">
        <p:scale>
          <a:sx n="53" d="100"/>
          <a:sy n="53" d="100"/>
        </p:scale>
        <p:origin x="-180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hu-HU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endParaRPr lang="hu-HU" alt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hu-HU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fld id="{CFEBFEC9-893C-42A2-8D9B-A3ECA51C28D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95242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hu-HU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hu-HU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hu-HU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7932661-977D-418E-A979-A9AE789A8DF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66525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5A8BA-AEAA-498A-92F6-D084214D7F83}" type="slidenum">
              <a:rPr lang="hu-HU" altLang="en-US"/>
              <a:pPr/>
              <a:t>1</a:t>
            </a:fld>
            <a:endParaRPr lang="hu-HU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9025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10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0908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11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9900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12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993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13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10345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14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53365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15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6975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16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15354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17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12391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18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34498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19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8768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0C886-FFB7-4CA2-A640-2479CA22DC9C}" type="slidenum">
              <a:rPr lang="hu-HU" altLang="en-US"/>
              <a:pPr/>
              <a:t>2</a:t>
            </a:fld>
            <a:endParaRPr lang="hu-HU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60058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20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71680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7183F-A4D0-48EF-A75B-FB149415B37D}" type="slidenum">
              <a:rPr lang="hu-HU" altLang="en-US"/>
              <a:pPr/>
              <a:t>21</a:t>
            </a:fld>
            <a:endParaRPr lang="hu-HU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997763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00D77-E45D-4CE4-BDEE-D2CE58108F87}" type="slidenum">
              <a:rPr lang="hu-HU" altLang="en-US"/>
              <a:pPr/>
              <a:t>22</a:t>
            </a:fld>
            <a:endParaRPr lang="hu-HU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5692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42EDE-3405-4E4D-9344-8E2568952489}" type="slidenum">
              <a:rPr lang="hu-HU" altLang="en-US"/>
              <a:pPr/>
              <a:t>23</a:t>
            </a:fld>
            <a:endParaRPr lang="hu-HU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87852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46620-A240-4977-BE7A-D8B8E8E4000A}" type="slidenum">
              <a:rPr lang="hu-HU" altLang="en-US"/>
              <a:pPr/>
              <a:t>24</a:t>
            </a:fld>
            <a:endParaRPr lang="hu-HU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05068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E4A53-4335-45CF-96FE-CA022AEBBEA0}" type="slidenum">
              <a:rPr lang="hu-HU" altLang="en-US"/>
              <a:pPr/>
              <a:t>25</a:t>
            </a:fld>
            <a:endParaRPr lang="hu-HU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9298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691D2-43A2-4269-BEC6-BDCA6D71FFEA}" type="slidenum">
              <a:rPr lang="hu-HU" altLang="en-US"/>
              <a:pPr/>
              <a:t>3</a:t>
            </a:fld>
            <a:endParaRPr lang="hu-HU" alt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3555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E1E77-6135-460F-A4DA-D782D533A93F}" type="slidenum">
              <a:rPr lang="hu-HU" altLang="en-US"/>
              <a:pPr/>
              <a:t>4</a:t>
            </a:fld>
            <a:endParaRPr lang="hu-HU" alt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5283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46350-A044-4305-8F03-1525C4D7D726}" type="slidenum">
              <a:rPr lang="hu-HU" altLang="en-US"/>
              <a:pPr/>
              <a:t>5</a:t>
            </a:fld>
            <a:endParaRPr lang="hu-HU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9501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0080B-8A6D-4EC1-9C67-BB652512F5C8}" type="slidenum">
              <a:rPr lang="hu-HU" altLang="en-US"/>
              <a:pPr/>
              <a:t>6</a:t>
            </a:fld>
            <a:endParaRPr lang="hu-HU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9744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7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7605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8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8442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775A3-2067-499F-9663-330A7C8F5D9F}" type="slidenum">
              <a:rPr lang="hu-HU" altLang="en-US"/>
              <a:pPr/>
              <a:t>9</a:t>
            </a:fld>
            <a:endParaRPr lang="hu-HU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2255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6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38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6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54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8837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08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369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15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722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145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9932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9144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6629400"/>
            <a:ext cx="7848600" cy="228600"/>
          </a:xfrm>
          <a:prstGeom prst="rect">
            <a:avLst/>
          </a:prstGeom>
          <a:solidFill>
            <a:srgbClr val="E3E3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0" rIns="45720" bIns="0" anchor="ctr"/>
          <a:lstStyle/>
          <a:p>
            <a:pPr>
              <a:buClrTx/>
              <a:buFontTx/>
              <a:buNone/>
            </a:pPr>
            <a:r>
              <a:rPr lang="hu-HU" altLang="en-US" sz="900" dirty="0" smtClean="0"/>
              <a:t>Olaszi Péter et al.: A hullámforma összefűzés bevezetése a beszédszintézisben – Profivox TTS</a:t>
            </a:r>
            <a:endParaRPr lang="hu-HU" altLang="en-US" sz="900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848600" y="6629400"/>
            <a:ext cx="1295400" cy="228600"/>
          </a:xfrm>
          <a:prstGeom prst="rect">
            <a:avLst/>
          </a:prstGeom>
          <a:solidFill>
            <a:srgbClr val="E3E3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0" rIns="45720" bIns="0" anchor="ctr"/>
          <a:lstStyle/>
          <a:p>
            <a:pPr algn="r">
              <a:buClrTx/>
              <a:buFontTx/>
              <a:buNone/>
            </a:pPr>
            <a:r>
              <a:rPr lang="hu-HU" altLang="en-US" sz="900" dirty="0" smtClean="0"/>
              <a:t>2018. szeptember 28.</a:t>
            </a:r>
            <a:endParaRPr lang="hu-HU" altLang="en-US" sz="9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13" Type="http://schemas.openxmlformats.org/officeDocument/2006/relationships/slideLayout" Target="../slideLayouts/slideLayout7.xml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audio" Target="../media/media25.wav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microsoft.com/office/2007/relationships/media" Target="../media/media25.wav"/><Relationship Id="rId5" Type="http://schemas.microsoft.com/office/2007/relationships/media" Target="../media/media22.wav"/><Relationship Id="rId15" Type="http://schemas.openxmlformats.org/officeDocument/2006/relationships/image" Target="../media/image2.png"/><Relationship Id="rId10" Type="http://schemas.openxmlformats.org/officeDocument/2006/relationships/audio" Target="../media/media24.wav"/><Relationship Id="rId4" Type="http://schemas.openxmlformats.org/officeDocument/2006/relationships/audio" Target="../media/media21.wav"/><Relationship Id="rId9" Type="http://schemas.microsoft.com/office/2007/relationships/media" Target="../media/media24.wav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27.wav"/><Relationship Id="rId7" Type="http://schemas.openxmlformats.org/officeDocument/2006/relationships/image" Target="../media/image13.gif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7.wav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wav"/><Relationship Id="rId13" Type="http://schemas.openxmlformats.org/officeDocument/2006/relationships/image" Target="../media/image2.png"/><Relationship Id="rId3" Type="http://schemas.microsoft.com/office/2007/relationships/media" Target="../media/media29.wav"/><Relationship Id="rId7" Type="http://schemas.microsoft.com/office/2007/relationships/media" Target="../media/media31.wav"/><Relationship Id="rId12" Type="http://schemas.openxmlformats.org/officeDocument/2006/relationships/image" Target="../media/image16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media30.wav"/><Relationship Id="rId11" Type="http://schemas.openxmlformats.org/officeDocument/2006/relationships/image" Target="../media/image15.png"/><Relationship Id="rId5" Type="http://schemas.microsoft.com/office/2007/relationships/media" Target="../media/media30.wav"/><Relationship Id="rId10" Type="http://schemas.openxmlformats.org/officeDocument/2006/relationships/notesSlide" Target="../notesSlides/notesSlide20.xml"/><Relationship Id="rId4" Type="http://schemas.openxmlformats.org/officeDocument/2006/relationships/audio" Target="../media/media29.wav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image" Target="../media/image2.png"/><Relationship Id="rId5" Type="http://schemas.openxmlformats.org/officeDocument/2006/relationships/hyperlink" Target="szoltam.wav" TargetMode="Externa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hyperlink" Target="profivox.wav" TargetMode="Externa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hyperlink" Target="multivox3.wav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hyperlink" Target="univoice.wav" TargetMode="External"/><Relationship Id="rId5" Type="http://schemas.microsoft.com/office/2007/relationships/media" Target="../media/media3.wav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wav"/><Relationship Id="rId7" Type="http://schemas.openxmlformats.org/officeDocument/2006/relationships/image" Target="../media/image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microsoft.com/office/2007/relationships/media" Target="../media/media15.wav"/><Relationship Id="rId18" Type="http://schemas.openxmlformats.org/officeDocument/2006/relationships/audio" Target="../media/media17.wav"/><Relationship Id="rId3" Type="http://schemas.microsoft.com/office/2007/relationships/media" Target="../media/media10.wav"/><Relationship Id="rId21" Type="http://schemas.microsoft.com/office/2007/relationships/media" Target="../media/media19.wav"/><Relationship Id="rId7" Type="http://schemas.microsoft.com/office/2007/relationships/media" Target="../media/media12.wav"/><Relationship Id="rId12" Type="http://schemas.openxmlformats.org/officeDocument/2006/relationships/audio" Target="../media/media14.wav"/><Relationship Id="rId17" Type="http://schemas.microsoft.com/office/2007/relationships/media" Target="../media/media17.wav"/><Relationship Id="rId25" Type="http://schemas.openxmlformats.org/officeDocument/2006/relationships/image" Target="../media/image2.png"/><Relationship Id="rId2" Type="http://schemas.openxmlformats.org/officeDocument/2006/relationships/audio" Target="../media/media9.wav"/><Relationship Id="rId16" Type="http://schemas.openxmlformats.org/officeDocument/2006/relationships/audio" Target="../media/media16.wav"/><Relationship Id="rId20" Type="http://schemas.openxmlformats.org/officeDocument/2006/relationships/audio" Target="../media/media18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1" Type="http://schemas.microsoft.com/office/2007/relationships/media" Target="../media/media14.wav"/><Relationship Id="rId24" Type="http://schemas.openxmlformats.org/officeDocument/2006/relationships/notesSlide" Target="../notesSlides/notesSlide9.xml"/><Relationship Id="rId5" Type="http://schemas.microsoft.com/office/2007/relationships/media" Target="../media/media11.wav"/><Relationship Id="rId15" Type="http://schemas.microsoft.com/office/2007/relationships/media" Target="../media/media16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13.wav"/><Relationship Id="rId19" Type="http://schemas.microsoft.com/office/2007/relationships/media" Target="../media/media18.wav"/><Relationship Id="rId4" Type="http://schemas.openxmlformats.org/officeDocument/2006/relationships/audio" Target="../media/media10.wav"/><Relationship Id="rId9" Type="http://schemas.microsoft.com/office/2007/relationships/media" Target="../media/media13.wav"/><Relationship Id="rId14" Type="http://schemas.openxmlformats.org/officeDocument/2006/relationships/audio" Target="../media/media15.wav"/><Relationship Id="rId22" Type="http://schemas.openxmlformats.org/officeDocument/2006/relationships/audio" Target="../media/media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2768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hu-HU" altLang="en-US" sz="2400" b="1" dirty="0"/>
              <a:t>A hullámforma </a:t>
            </a:r>
            <a:r>
              <a:rPr lang="hu-HU" altLang="en-US" sz="2400" b="1" dirty="0" smtClean="0"/>
              <a:t>összefűzés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hu-HU" altLang="en-US" sz="2400" b="1" dirty="0" smtClean="0"/>
              <a:t>bevezetése </a:t>
            </a:r>
            <a:r>
              <a:rPr lang="hu-HU" altLang="en-US" sz="2400" b="1" dirty="0"/>
              <a:t>a </a:t>
            </a:r>
            <a:r>
              <a:rPr lang="hu-HU" altLang="en-US" sz="2400" b="1" dirty="0" smtClean="0"/>
              <a:t>beszédszintézisben</a:t>
            </a:r>
            <a:r>
              <a:rPr lang="en-US" altLang="en-US" sz="2400" b="1" dirty="0" smtClean="0"/>
              <a:t> –</a:t>
            </a:r>
            <a:br>
              <a:rPr lang="en-US" altLang="en-US" sz="2400" b="1" dirty="0" smtClean="0"/>
            </a:br>
            <a:r>
              <a:rPr lang="hu-HU" altLang="en-US" sz="2400" b="1" dirty="0" smtClean="0"/>
              <a:t>Profivox </a:t>
            </a:r>
            <a:r>
              <a:rPr lang="hu-HU" altLang="en-US" sz="2400" b="1" dirty="0"/>
              <a:t>TTS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22776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hu-HU" altLang="en-US" sz="1800" dirty="0"/>
              <a:t>Olaszi Péter, Kiss Géza, Olaszy Gábor, Németh Géza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749040" tIns="0" r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en-US" sz="1400" i="1" dirty="0">
                <a:solidFill>
                  <a:schemeClr val="bg1"/>
                </a:solidFill>
              </a:rPr>
              <a:t>Budapesti Műszaki és Gazdaságtudományi Egyetem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en-US" sz="1400" i="1" dirty="0">
                <a:solidFill>
                  <a:schemeClr val="bg1"/>
                </a:solidFill>
              </a:rPr>
              <a:t>Távközlési és </a:t>
            </a:r>
            <a:r>
              <a:rPr lang="hu-HU" altLang="en-US" sz="1400" i="1" dirty="0" smtClean="0">
                <a:solidFill>
                  <a:schemeClr val="bg1"/>
                </a:solidFill>
              </a:rPr>
              <a:t>Médiainformatikai Tanszék</a:t>
            </a:r>
            <a:endParaRPr lang="hu-HU" altLang="en-US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3000" y="0"/>
          <a:ext cx="255111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Document" r:id="rId4" imgW="3324960" imgH="795240" progId="Word.Document.8">
                  <p:embed/>
                </p:oleObj>
              </mc:Choice>
              <mc:Fallback>
                <p:oleObj name="Document" r:id="rId4" imgW="3324960" imgH="7952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255111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0" tIns="0" rIns="914400" bIns="0" anchor="ctr">
            <a:spAutoFit/>
          </a:bodyPr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6400800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hu-HU" sz="1400" dirty="0" smtClean="0"/>
              <a:t>2018. szeptember 28.</a:t>
            </a:r>
            <a:endParaRPr lang="hu-HU" altLang="en-US" sz="1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1925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hu-HU" altLang="en-US" sz="1800" dirty="0"/>
              <a:t>NJSZT Informatikatörténeti </a:t>
            </a:r>
            <a:r>
              <a:rPr lang="hu-HU" altLang="en-US" sz="1800" dirty="0" smtClean="0"/>
              <a:t>Fórum –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hu-HU" altLang="en-US" sz="1800" dirty="0" smtClean="0"/>
              <a:t>A </a:t>
            </a:r>
            <a:r>
              <a:rPr lang="hu-HU" altLang="en-US" sz="1800" dirty="0"/>
              <a:t>beszéd számítógépes feldolgozása </a:t>
            </a:r>
            <a:r>
              <a:rPr lang="hu-HU" altLang="en-US" sz="1800" dirty="0" smtClean="0"/>
              <a:t>Magyarországon</a:t>
            </a:r>
            <a:endParaRPr lang="hu-HU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eredeti beszédjel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3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csökkentett hangidőtartam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eredeti beszédjel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növelt hangidőtartam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3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eredeti beszédjel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csökkentett hangmagasság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eredeti beszédjel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52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28"/>
            <a:ext cx="9144000" cy="5036344"/>
          </a:xfrm>
          <a:prstGeom prst="rect">
            <a:avLst/>
          </a:prstGeom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hangidőtartam módosítása – növelt hangmagasság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5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0" y="980728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dirty="0" smtClean="0"/>
              <a:t>A hangidőtartamok, intonáció és intenzitás-változások</a:t>
            </a:r>
            <a:br>
              <a:rPr lang="hu-HU" altLang="en-US" sz="2000" dirty="0" smtClean="0"/>
            </a:br>
            <a:r>
              <a:rPr lang="hu-HU" altLang="en-US" sz="2000" dirty="0" smtClean="0"/>
              <a:t>átültetése egyik beszédjelről a másikra </a:t>
            </a:r>
          </a:p>
          <a:p>
            <a:pPr marL="895350">
              <a:spcBef>
                <a:spcPct val="50000"/>
              </a:spcBef>
            </a:pPr>
            <a:r>
              <a:rPr lang="hu-HU" altLang="en-US" sz="2000" dirty="0" smtClean="0"/>
              <a:t>csak ugyanarra a beszédhangsorra működik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Természetes beszédjel, férfi beszélő: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Az eredeti mondat prozódiája átültetve a szintetizált beszédjelre:</a:t>
            </a:r>
          </a:p>
          <a:p>
            <a:pPr marL="895350">
              <a:spcBef>
                <a:spcPct val="50000"/>
              </a:spcBef>
            </a:pPr>
            <a:r>
              <a:rPr lang="hu-HU" altLang="en-US" sz="2000" dirty="0"/>
              <a:t>Azonos </a:t>
            </a:r>
            <a:r>
              <a:rPr lang="hu-HU" altLang="en-US" sz="2000" dirty="0" smtClean="0"/>
              <a:t>beszélő:</a:t>
            </a:r>
          </a:p>
          <a:p>
            <a:pPr marL="895350">
              <a:spcBef>
                <a:spcPct val="50000"/>
              </a:spcBef>
            </a:pPr>
            <a:r>
              <a:rPr lang="hu-HU" altLang="en-US" sz="2000" dirty="0" smtClean="0"/>
              <a:t>Másik beszélő, szintén férfi:</a:t>
            </a:r>
          </a:p>
          <a:p>
            <a:pPr marL="895350">
              <a:spcBef>
                <a:spcPct val="50000"/>
              </a:spcBef>
            </a:pPr>
            <a:r>
              <a:rPr lang="hu-HU" altLang="en-US" sz="2000" dirty="0" smtClean="0"/>
              <a:t>Női beszélő, időtartamok átültetve, és </a:t>
            </a:r>
          </a:p>
          <a:p>
            <a:pPr marL="1346200">
              <a:spcBef>
                <a:spcPct val="50000"/>
              </a:spcBef>
            </a:pPr>
            <a:r>
              <a:rPr lang="hu-HU" altLang="en-US" sz="2000" dirty="0" smtClean="0"/>
              <a:t>hangmagasság változtatás nélkül:</a:t>
            </a:r>
          </a:p>
          <a:p>
            <a:pPr marL="1346200">
              <a:spcBef>
                <a:spcPct val="50000"/>
              </a:spcBef>
            </a:pPr>
            <a:r>
              <a:rPr lang="hu-HU" altLang="en-US" sz="2000" dirty="0" smtClean="0"/>
              <a:t>hangmagasság eltolva, és  </a:t>
            </a:r>
          </a:p>
          <a:p>
            <a:pPr marL="1797050">
              <a:spcBef>
                <a:spcPct val="50000"/>
              </a:spcBef>
            </a:pPr>
            <a:r>
              <a:rPr lang="hu-HU" altLang="en-US" sz="2000" dirty="0" smtClean="0"/>
              <a:t>eredeti hangmagasság-dinamikával</a:t>
            </a:r>
          </a:p>
          <a:p>
            <a:pPr marL="1797050">
              <a:spcBef>
                <a:spcPct val="50000"/>
              </a:spcBef>
            </a:pPr>
            <a:r>
              <a:rPr lang="hu-HU" altLang="en-US" sz="2000" dirty="0" smtClean="0"/>
              <a:t>női beszélőhöz igazított </a:t>
            </a:r>
            <a:r>
              <a:rPr lang="hu-HU" altLang="en-US" sz="2000" dirty="0"/>
              <a:t>hangmagasság-dinamikával</a:t>
            </a:r>
            <a:endParaRPr lang="hu-HU" altLang="en-US" sz="2000" dirty="0" smtClean="0"/>
          </a:p>
          <a:p>
            <a:pPr marL="1346200">
              <a:spcBef>
                <a:spcPct val="50000"/>
              </a:spcBef>
            </a:pPr>
            <a:endParaRPr lang="hu-HU" altLang="en-US" sz="2000" dirty="0" smtClean="0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Prozódia-transzplantáció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" name="st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48064" y="2088456"/>
            <a:ext cx="609600" cy="609600"/>
          </a:xfrm>
          <a:prstGeom prst="rect">
            <a:avLst/>
          </a:prstGeom>
        </p:spPr>
      </p:pic>
      <p:pic>
        <p:nvPicPr>
          <p:cNvPr id="4" name="st.og2.ori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97189" y="3445222"/>
            <a:ext cx="609600" cy="609600"/>
          </a:xfrm>
          <a:prstGeom prst="rect">
            <a:avLst/>
          </a:prstGeom>
        </p:spPr>
      </p:pic>
      <p:pic>
        <p:nvPicPr>
          <p:cNvPr id="5" name="st.kzs3.pit.d_abs.p_n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71542" y="4381326"/>
            <a:ext cx="609600" cy="609600"/>
          </a:xfrm>
          <a:prstGeom prst="rect">
            <a:avLst/>
          </a:prstGeom>
        </p:spPr>
      </p:pic>
      <p:pic>
        <p:nvPicPr>
          <p:cNvPr id="6" name="st.kzs3.pit.d_abs.p_shif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88968" y="5297128"/>
            <a:ext cx="609600" cy="609600"/>
          </a:xfrm>
          <a:prstGeom prst="rect">
            <a:avLst/>
          </a:prstGeom>
        </p:spPr>
      </p:pic>
      <p:pic>
        <p:nvPicPr>
          <p:cNvPr id="9" name="st.kzs3.pit.d_abs_p_re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244408" y="5751512"/>
            <a:ext cx="609600" cy="609600"/>
          </a:xfrm>
          <a:prstGeom prst="rect">
            <a:avLst/>
          </a:prstGeom>
        </p:spPr>
      </p:pic>
      <p:pic>
        <p:nvPicPr>
          <p:cNvPr id="10" name="st.kp3.pi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36925" y="3000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4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0" y="836712"/>
            <a:ext cx="91440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dirty="0" smtClean="0"/>
              <a:t>A G.722 ITU-T standard szélessávú beszédkódoló felső sávkorlátja 7 kHz.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A beszédjelben a réshangok és zár-réshangok tartalmaznak akár 10 </a:t>
            </a:r>
            <a:r>
              <a:rPr lang="hu-HU" altLang="en-US" sz="2000" dirty="0" smtClean="0"/>
              <a:t>kHz-es </a:t>
            </a:r>
            <a:r>
              <a:rPr lang="hu-HU" altLang="en-US" sz="2000" dirty="0" smtClean="0"/>
              <a:t>összetevőt is. Ezek az összetevők elvesznek a telefonos beszédátvitel során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A spektrum-kompressziós módszer az érintett beszédhangok spektrumát összenyomja – az így módosított hang minden </a:t>
            </a:r>
            <a:r>
              <a:rPr lang="hu-HU" altLang="en-US" sz="2000" dirty="0" smtClean="0"/>
              <a:t>lényeges komponense visszaállítható a vevőoldalon.</a:t>
            </a:r>
            <a:endParaRPr lang="hu-HU" altLang="en-US" sz="2000" dirty="0" smtClean="0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Spektrum-kompresszió telefonos </a:t>
            </a:r>
            <a:r>
              <a:rPr lang="hu-HU" altLang="en-US" sz="2000" b="1" i="1" dirty="0" smtClean="0">
                <a:solidFill>
                  <a:schemeClr val="bg1"/>
                </a:solidFill>
              </a:rPr>
              <a:t>beszédátvitel céljára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5259"/>
            <a:ext cx="3413760" cy="248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5" y="3820518"/>
            <a:ext cx="3413760" cy="2480310"/>
          </a:xfrm>
          <a:prstGeom prst="rect">
            <a:avLst/>
          </a:prstGeom>
        </p:spPr>
      </p:pic>
      <p:pic>
        <p:nvPicPr>
          <p:cNvPr id="8" name="mp1.44kH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93272" y="3815259"/>
            <a:ext cx="609600" cy="609600"/>
          </a:xfrm>
          <a:prstGeom prst="rect">
            <a:avLst/>
          </a:prstGeom>
        </p:spPr>
      </p:pic>
      <p:pic>
        <p:nvPicPr>
          <p:cNvPr id="11" name="mp2.44kH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9025" y="3815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2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/>
          <a:p>
            <a:pPr>
              <a:buClrTx/>
              <a:buFontTx/>
              <a:buNone/>
            </a:pPr>
            <a:r>
              <a:rPr lang="hu-HU" altLang="en-US" b="1" i="1" dirty="0">
                <a:solidFill>
                  <a:schemeClr val="bg1"/>
                </a:solidFill>
              </a:rPr>
              <a:t>A mesterséges beszédkeltés egy lehetséges osztályozása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4572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b="1" dirty="0"/>
              <a:t>Parametrikus szintézis</a:t>
            </a:r>
            <a:r>
              <a:rPr lang="hu-HU" altLang="en-US" sz="2000" dirty="0"/>
              <a:t>: A hangképző szervek</a:t>
            </a:r>
            <a:r>
              <a:rPr lang="en-US" altLang="en-US" sz="2000" dirty="0"/>
              <a:t> </a:t>
            </a:r>
            <a:r>
              <a:rPr lang="hu-HU" altLang="en-US" sz="2000" dirty="0"/>
              <a:t>működését </a:t>
            </a:r>
            <a:r>
              <a:rPr lang="hu-HU" altLang="en-US" sz="2000" dirty="0" smtClean="0"/>
              <a:t>modellezzük. A beszédjel előállítása mesterséges gerjesztéssel és szűrősorral – formánsszintézis </a:t>
            </a:r>
            <a:r>
              <a:rPr lang="hu-HU" altLang="en-US" sz="2000" dirty="0" smtClean="0"/>
              <a:t>(HUNGAROVOX</a:t>
            </a:r>
            <a:r>
              <a:rPr lang="hu-HU" altLang="en-US" sz="2000" dirty="0"/>
              <a:t>, MEA8000 chip)</a:t>
            </a:r>
          </a:p>
          <a:p>
            <a:pPr>
              <a:spcBef>
                <a:spcPct val="50000"/>
              </a:spcBef>
              <a:buNone/>
            </a:pPr>
            <a:r>
              <a:rPr lang="hu-HU" altLang="en-US" sz="2000" dirty="0"/>
              <a:t>	Jellemzői: gépies jellegű hangzás; kis számítási és tárigény; </a:t>
            </a:r>
            <a:br>
              <a:rPr lang="hu-HU" altLang="en-US" sz="2000" dirty="0"/>
            </a:br>
            <a:r>
              <a:rPr lang="hu-HU" altLang="en-US" sz="2000" u="sng" dirty="0"/>
              <a:t>tág határok között változtatható </a:t>
            </a:r>
            <a:r>
              <a:rPr lang="hu-HU" altLang="en-US" sz="2000" u="sng" dirty="0" smtClean="0"/>
              <a:t>paraméterek</a:t>
            </a:r>
            <a:endParaRPr lang="hu-HU" altLang="en-US" sz="2000" i="1" dirty="0" smtClean="0"/>
          </a:p>
          <a:p>
            <a:pPr>
              <a:spcBef>
                <a:spcPct val="50000"/>
              </a:spcBef>
            </a:pPr>
            <a:r>
              <a:rPr lang="hu-HU" altLang="en-US" sz="2000" b="1" dirty="0" smtClean="0"/>
              <a:t>Hullámforma-kódolás</a:t>
            </a:r>
            <a:r>
              <a:rPr lang="hu-HU" altLang="en-US" sz="2000" dirty="0" smtClean="0"/>
              <a:t>: Természetes emberi beszédből kivágott részleteket tárolunk, és ezek összefűzésével építjük fel a beszédjelet</a:t>
            </a:r>
          </a:p>
          <a:p>
            <a:pPr>
              <a:spcBef>
                <a:spcPct val="50000"/>
              </a:spcBef>
              <a:buNone/>
            </a:pPr>
            <a:r>
              <a:rPr lang="hu-HU" altLang="en-US" sz="2000" dirty="0"/>
              <a:t>	Jellemzői: természetesebb hangzás; nagyobb számítási és tárigény; </a:t>
            </a:r>
            <a:r>
              <a:rPr lang="hu-HU" altLang="en-US" sz="2000" u="sng" dirty="0"/>
              <a:t>szűkebb határok között változtatható paraméterek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000" dirty="0"/>
              <a:t>	Példa: a </a:t>
            </a:r>
            <a:r>
              <a:rPr lang="hu-HU" altLang="en-US" sz="2000" i="1" dirty="0"/>
              <a:t>hullámforma-összefűzéses </a:t>
            </a:r>
            <a:r>
              <a:rPr lang="hu-HU" altLang="en-US" sz="2000" dirty="0"/>
              <a:t>technológia</a:t>
            </a:r>
          </a:p>
          <a:p>
            <a:pPr>
              <a:spcBef>
                <a:spcPct val="50000"/>
              </a:spcBef>
            </a:pPr>
            <a:r>
              <a:rPr lang="hu-HU" altLang="en-US" sz="2000" dirty="0"/>
              <a:t>Megvalósítható a fenti két módszer kombinációja is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Jaws_for_Windows_ke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07652" y="879587"/>
            <a:ext cx="3048426" cy="1981477"/>
          </a:xfrm>
          <a:prstGeom prst="rect">
            <a:avLst/>
          </a:prstGeom>
        </p:spPr>
      </p:pic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0" y="1052736"/>
            <a:ext cx="7308304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dirty="0"/>
              <a:t>Jaws for Windows – képernyőolvasó </a:t>
            </a:r>
            <a:r>
              <a:rPr lang="hu-HU" altLang="en-US" sz="2000" dirty="0" smtClean="0"/>
              <a:t>szoftver </a:t>
            </a:r>
            <a:r>
              <a:rPr lang="hu-HU" altLang="en-US" sz="2000" dirty="0"/>
              <a:t>vakok és gyengénlátók számára</a:t>
            </a:r>
          </a:p>
          <a:p>
            <a:pPr marL="896938">
              <a:spcBef>
                <a:spcPct val="50000"/>
              </a:spcBef>
            </a:pPr>
            <a:r>
              <a:rPr lang="hu-HU" altLang="en-US" sz="2000" dirty="0"/>
              <a:t>Nagy mértékben gyorsítható a beszéd </a:t>
            </a:r>
            <a:endParaRPr lang="hu-HU" altLang="en-US" sz="2000" dirty="0" smtClean="0"/>
          </a:p>
          <a:p>
            <a:pPr marL="896938">
              <a:spcBef>
                <a:spcPct val="50000"/>
              </a:spcBef>
            </a:pPr>
            <a:r>
              <a:rPr lang="hu-HU" altLang="en-US" sz="2000" dirty="0" smtClean="0"/>
              <a:t>2018-ban </a:t>
            </a:r>
            <a:r>
              <a:rPr lang="hu-HU" altLang="en-US" sz="2000" dirty="0"/>
              <a:t>is ez </a:t>
            </a:r>
            <a:r>
              <a:rPr lang="hu-HU" altLang="en-US" sz="2000" dirty="0" smtClean="0"/>
              <a:t>működik</a:t>
            </a:r>
            <a:endParaRPr lang="hu-HU" altLang="en-US" sz="2000" dirty="0"/>
          </a:p>
          <a:p>
            <a:pPr>
              <a:spcBef>
                <a:spcPct val="50000"/>
              </a:spcBef>
            </a:pPr>
            <a:r>
              <a:rPr lang="hu-HU" altLang="en-US" sz="2000" dirty="0"/>
              <a:t>Robobraille fájl konverter (2018)</a:t>
            </a:r>
            <a:br>
              <a:rPr lang="hu-HU" altLang="en-US" sz="2000" dirty="0"/>
            </a:br>
            <a:r>
              <a:rPr lang="hu-HU" altLang="en-US" sz="2000" dirty="0"/>
              <a:t/>
            </a:r>
            <a:br>
              <a:rPr lang="hu-HU" altLang="en-US" sz="2000" dirty="0"/>
            </a:br>
            <a:r>
              <a:rPr lang="hu-HU" altLang="en-US" sz="2000" dirty="0"/>
              <a:t/>
            </a:r>
            <a:br>
              <a:rPr lang="hu-HU" altLang="en-US" sz="2000" dirty="0"/>
            </a:br>
            <a:endParaRPr lang="hu-HU" altLang="en-US" sz="2000" dirty="0"/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WESTEL SMS mondó</a:t>
            </a:r>
            <a:endParaRPr lang="hu-HU" altLang="en-US" sz="2000" dirty="0"/>
          </a:p>
          <a:p>
            <a:pPr>
              <a:spcBef>
                <a:spcPct val="50000"/>
              </a:spcBef>
            </a:pPr>
            <a:r>
              <a:rPr lang="hu-HU" altLang="en-US" sz="2000" i="1" dirty="0"/>
              <a:t>Dömdödöm</a:t>
            </a:r>
            <a:r>
              <a:rPr lang="hu-HU" altLang="en-US" sz="2000" dirty="0"/>
              <a:t> kötött szótáras szövegfelolvasó</a:t>
            </a:r>
          </a:p>
          <a:p>
            <a:pPr>
              <a:spcBef>
                <a:spcPct val="50000"/>
              </a:spcBef>
            </a:pPr>
            <a:r>
              <a:rPr lang="hu-HU" altLang="en-US" sz="2000" dirty="0"/>
              <a:t>Banki számlainformációs rendszer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Általános </a:t>
            </a:r>
            <a:r>
              <a:rPr lang="hu-HU" altLang="en-US" sz="2000" dirty="0"/>
              <a:t>szövegfelolvasó</a:t>
            </a:r>
          </a:p>
        </p:txBody>
      </p:sp>
      <p:pic>
        <p:nvPicPr>
          <p:cNvPr id="9" name="Kép 8" descr="Robobraille_ke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7584" y="3046630"/>
            <a:ext cx="3658111" cy="1028844"/>
          </a:xfrm>
          <a:prstGeom prst="rect">
            <a:avLst/>
          </a:prstGeom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Példák alkalmazásokra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" name="smsmondo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91880" y="3964052"/>
            <a:ext cx="609600" cy="609600"/>
          </a:xfrm>
          <a:prstGeom prst="rect">
            <a:avLst/>
          </a:prstGeom>
        </p:spPr>
      </p:pic>
      <p:pic>
        <p:nvPicPr>
          <p:cNvPr id="4" name="szamla_1mint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77516" y="4869160"/>
            <a:ext cx="609600" cy="609600"/>
          </a:xfrm>
          <a:prstGeom prst="rect">
            <a:avLst/>
          </a:prstGeom>
        </p:spPr>
      </p:pic>
      <p:pic>
        <p:nvPicPr>
          <p:cNvPr id="5" name="34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07652" y="4407306"/>
            <a:ext cx="609600" cy="609600"/>
          </a:xfrm>
          <a:prstGeom prst="rect">
            <a:avLst/>
          </a:prstGeom>
        </p:spPr>
      </p:pic>
      <p:pic>
        <p:nvPicPr>
          <p:cNvPr id="6" name="Gabor_profivox1dem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2843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3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>
                <a:solidFill>
                  <a:schemeClr val="bg1"/>
                </a:solidFill>
              </a:rPr>
              <a:t>Zárszó</a:t>
            </a:r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5105400" y="44196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000"/>
              <a:t>	</a:t>
            </a:r>
            <a:r>
              <a:rPr lang="hu-HU" altLang="en-US" sz="2000">
                <a:hlinkClick r:id="rId5"/>
              </a:rPr>
              <a:t>Lüsziasz</a:t>
            </a:r>
            <a:r>
              <a:rPr lang="hu-HU" altLang="en-US" sz="2000"/>
              <a:t/>
            </a:r>
            <a:br>
              <a:rPr lang="hu-HU" altLang="en-US" sz="2000"/>
            </a:br>
            <a:r>
              <a:rPr lang="hu-HU" altLang="en-US" sz="2000"/>
              <a:t>(i.e. 445</a:t>
            </a:r>
            <a:r>
              <a:rPr lang="hu-HU" altLang="en-US" sz="2000">
                <a:cs typeface="Arial" panose="020B0604020202020204" pitchFamily="34" charset="0"/>
              </a:rPr>
              <a:t>–</a:t>
            </a:r>
            <a:r>
              <a:rPr lang="hu-HU" altLang="en-US" sz="2000"/>
              <a:t>380)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800" i="1" dirty="0">
                <a:solidFill>
                  <a:srgbClr val="333399"/>
                </a:solidFill>
                <a:cs typeface="Arial" panose="020B0604020202020204" pitchFamily="34" charset="0"/>
              </a:rPr>
              <a:t>„</a:t>
            </a:r>
            <a:r>
              <a:rPr lang="hu-HU" altLang="en-US" sz="2800" i="1" dirty="0">
                <a:solidFill>
                  <a:srgbClr val="333399"/>
                </a:solidFill>
              </a:rPr>
              <a:t>Szóltam, meghallgattatok, értitek, ítéljetek.</a:t>
            </a:r>
            <a:r>
              <a:rPr lang="hu-HU" altLang="en-US" sz="2800" i="1" dirty="0">
                <a:solidFill>
                  <a:srgbClr val="333399"/>
                </a:solidFill>
                <a:cs typeface="Arial" panose="020B0604020202020204" pitchFamily="34" charset="0"/>
              </a:rPr>
              <a:t>”</a:t>
            </a:r>
            <a:endParaRPr lang="hu-HU" altLang="en-US" dirty="0"/>
          </a:p>
        </p:txBody>
      </p:sp>
      <p:pic>
        <p:nvPicPr>
          <p:cNvPr id="2" name="szolt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375" y="50602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>
            <a:lvl1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>
                <a:solidFill>
                  <a:schemeClr val="bg1"/>
                </a:solidFill>
              </a:rPr>
              <a:t>4	Többszintű fonológia-modell a beszédszintézis-rendszerben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14400" y="1905000"/>
            <a:ext cx="7315200" cy="1374775"/>
          </a:xfrm>
          <a:prstGeom prst="rect">
            <a:avLst/>
          </a:prstGeom>
          <a:solidFill>
            <a:srgbClr val="E3E3ED"/>
          </a:solidFill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228600" rIns="457200" bIns="228600">
            <a:spAutoFit/>
          </a:bodyPr>
          <a:lstStyle/>
          <a:p>
            <a:pPr algn="just">
              <a:buClrTx/>
              <a:buFontTx/>
              <a:buNone/>
            </a:pPr>
            <a:r>
              <a:rPr lang="hu-HU" altLang="en-US" i="1"/>
              <a:t>Tanulmányoztam a klasszikus generatív fonológiai leíráson alapuló többszintű fonológia-modellt. A hangtani szabályokat a beszédszintézis céljára formalizáltam.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914400" y="1600200"/>
            <a:ext cx="7315200" cy="307975"/>
          </a:xfrm>
          <a:prstGeom prst="rect">
            <a:avLst/>
          </a:prstGeom>
          <a:solidFill>
            <a:srgbClr val="666699"/>
          </a:solidFill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0" rIns="914400" bIns="0">
            <a:spAutoFit/>
          </a:bodyPr>
          <a:lstStyle/>
          <a:p>
            <a:pPr>
              <a:buClrTx/>
              <a:buFontTx/>
              <a:buNone/>
            </a:pPr>
            <a:r>
              <a:rPr lang="hu-HU" altLang="en-US" b="1" i="1">
                <a:solidFill>
                  <a:schemeClr val="bg1"/>
                </a:solidFill>
              </a:rPr>
              <a:t>Tézis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/>
          <a:p>
            <a:pPr>
              <a:buClrTx/>
              <a:buFontTx/>
              <a:buNone/>
            </a:pPr>
            <a:r>
              <a:rPr lang="hu-HU" altLang="en-US"/>
              <a:t>Problémás szabály a rendszer korábbi változataiban: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>
            <a:lvl1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>
                <a:solidFill>
                  <a:schemeClr val="bg1"/>
                </a:solidFill>
              </a:rPr>
              <a:t>4	Többszintű fonológia-modell a beszédszintézis-rendszerben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828800" y="1600200"/>
            <a:ext cx="5486400" cy="1527175"/>
          </a:xfrm>
          <a:prstGeom prst="rect">
            <a:avLst/>
          </a:prstGeom>
          <a:solidFill>
            <a:srgbClr val="E3E3ED"/>
          </a:solidFill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tIns="228600" rIns="228600" bIns="228600">
            <a:spAutoFit/>
          </a:bodyPr>
          <a:lstStyle>
            <a:lvl1pPr>
              <a:spcBef>
                <a:spcPct val="0"/>
              </a:spcBef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i="1">
                <a:solidFill>
                  <a:srgbClr val="333399"/>
                </a:solidFill>
              </a:rPr>
              <a:t>A hosszú mássalhangzó megrövidül, </a:t>
            </a:r>
            <a:br>
              <a:rPr lang="hu-HU" altLang="en-US" sz="2000" i="1">
                <a:solidFill>
                  <a:srgbClr val="333399"/>
                </a:solidFill>
              </a:rPr>
            </a:br>
            <a:r>
              <a:rPr lang="hu-HU" altLang="en-US" sz="2000" i="1">
                <a:solidFill>
                  <a:srgbClr val="333399"/>
                </a:solidFill>
              </a:rPr>
              <a:t>ha egy másik mássalhangzó kerül mellé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i="1">
                <a:solidFill>
                  <a:srgbClr val="333399"/>
                </a:solidFill>
              </a:rPr>
              <a:t>otthon</a:t>
            </a:r>
            <a:r>
              <a:rPr lang="hu-HU" altLang="en-US" sz="2000">
                <a:solidFill>
                  <a:srgbClr val="333399"/>
                </a:solidFill>
              </a:rPr>
              <a:t>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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noProof="1">
                <a:solidFill>
                  <a:srgbClr val="333399"/>
                </a:solidFill>
              </a:rPr>
              <a:t>[othon], </a:t>
            </a:r>
            <a:r>
              <a:rPr lang="hu-HU" altLang="en-US" sz="2000" i="1">
                <a:solidFill>
                  <a:srgbClr val="333399"/>
                </a:solidFill>
              </a:rPr>
              <a:t>ott volt</a:t>
            </a:r>
            <a:r>
              <a:rPr lang="hu-HU" altLang="en-US" sz="2000">
                <a:solidFill>
                  <a:srgbClr val="333399"/>
                </a:solidFill>
              </a:rPr>
              <a:t> 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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noProof="1">
                <a:solidFill>
                  <a:srgbClr val="333399"/>
                </a:solidFill>
              </a:rPr>
              <a:t>[otvolt]</a:t>
            </a:r>
            <a:endParaRPr lang="hu-HU" altLang="en-US" sz="2000">
              <a:solidFill>
                <a:srgbClr val="333399"/>
              </a:solidFill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0" y="35814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/>
              <a:t>A szabály szóhatárokon át is működik</a:t>
            </a:r>
          </a:p>
          <a:p>
            <a:pPr>
              <a:spcBef>
                <a:spcPct val="50000"/>
              </a:spcBef>
            </a:pPr>
            <a:r>
              <a:rPr lang="hu-HU" altLang="en-US" sz="2000"/>
              <a:t>Nem tárolhatunk minden szókapcsolatot</a:t>
            </a:r>
          </a:p>
          <a:p>
            <a:pPr>
              <a:spcBef>
                <a:spcPct val="50000"/>
              </a:spcBef>
            </a:pPr>
            <a:r>
              <a:rPr lang="hu-HU" altLang="en-US" sz="2000"/>
              <a:t>A beszédhangsor nem állítható elő közvetlenül az írott szövegből</a:t>
            </a:r>
          </a:p>
          <a:p>
            <a:pPr>
              <a:spcBef>
                <a:spcPct val="50000"/>
              </a:spcBef>
            </a:pPr>
            <a:r>
              <a:rPr lang="hu-HU" altLang="en-US" sz="2000"/>
              <a:t>Konklúzió: A szabálynak nem a betűsorozat, hanem a hangsorozat szintjén kell működnie</a:t>
            </a:r>
          </a:p>
          <a:p>
            <a:pPr>
              <a:spcBef>
                <a:spcPct val="50000"/>
              </a:spcBef>
            </a:pPr>
            <a:r>
              <a:rPr lang="hu-HU" altLang="en-US" sz="2000"/>
              <a:t>A problémára a generatív fonológia nyújt megoldást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animBg="1" autoUpdateAnimBg="0"/>
      <p:bldP spid="1157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>
            <a:lvl1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>
                <a:solidFill>
                  <a:schemeClr val="bg1"/>
                </a:solidFill>
              </a:rPr>
              <a:t>4	Többszintű fonológia-modell a beszédszintézis-rendszerben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657600" y="5257800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666699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hu-HU" altLang="en-US" i="1">
                <a:solidFill>
                  <a:srgbClr val="333399"/>
                </a:solidFill>
              </a:rPr>
              <a:t>mit jelent</a:t>
            </a:r>
            <a:r>
              <a:rPr lang="hu-HU" altLang="en-US">
                <a:solidFill>
                  <a:srgbClr val="333399"/>
                </a:solidFill>
              </a:rPr>
              <a:t> [</a:t>
            </a:r>
            <a:r>
              <a:rPr lang="hu-HU" altLang="en-US" noProof="1">
                <a:solidFill>
                  <a:srgbClr val="333399"/>
                </a:solidFill>
              </a:rPr>
              <a:t>micj</a:t>
            </a:r>
            <a:r>
              <a:rPr lang="hu-HU" altLang="en-US" b="1" noProof="1">
                <a:solidFill>
                  <a:srgbClr val="333399"/>
                </a:solidFill>
                <a:sym typeface="SILManuscript IPA93" pitchFamily="2" charset="2"/>
              </a:rPr>
              <a:t></a:t>
            </a:r>
            <a:r>
              <a:rPr lang="hu-HU" altLang="en-US" noProof="1">
                <a:solidFill>
                  <a:srgbClr val="333399"/>
                </a:solidFill>
              </a:rPr>
              <a:t>l</a:t>
            </a:r>
            <a:r>
              <a:rPr lang="hu-HU" altLang="en-US" b="1" noProof="1">
                <a:solidFill>
                  <a:srgbClr val="333399"/>
                </a:solidFill>
                <a:sym typeface="SILManuscript IPA93" pitchFamily="2" charset="2"/>
              </a:rPr>
              <a:t></a:t>
            </a:r>
            <a:r>
              <a:rPr lang="hu-HU" altLang="en-US" noProof="1">
                <a:solidFill>
                  <a:srgbClr val="333399"/>
                </a:solidFill>
              </a:rPr>
              <a:t>nt</a:t>
            </a:r>
            <a:r>
              <a:rPr lang="hu-HU" altLang="en-US">
                <a:solidFill>
                  <a:srgbClr val="333399"/>
                </a:solidFill>
              </a:rPr>
              <a:t>]</a:t>
            </a:r>
            <a:endParaRPr lang="hu-HU" altLang="en-US"/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3733800" y="21336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666699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hu-HU" altLang="en-US" i="1">
                <a:solidFill>
                  <a:srgbClr val="333399"/>
                </a:solidFill>
              </a:rPr>
              <a:t>mos</a:t>
            </a:r>
            <a:r>
              <a:rPr lang="hu-HU" altLang="en-US">
                <a:solidFill>
                  <a:srgbClr val="333399"/>
                </a:solidFill>
              </a:rPr>
              <a:t> + </a:t>
            </a:r>
            <a:r>
              <a:rPr lang="hu-HU" altLang="en-US" i="1" noProof="1">
                <a:solidFill>
                  <a:srgbClr val="333399"/>
                </a:solidFill>
              </a:rPr>
              <a:t>juk</a:t>
            </a:r>
            <a:r>
              <a:rPr lang="hu-HU" altLang="en-US"/>
              <a:t>  </a:t>
            </a:r>
            <a:r>
              <a:rPr lang="hu-HU" altLang="en-US" i="1">
                <a:solidFill>
                  <a:srgbClr val="333399"/>
                </a:solidFill>
              </a:rPr>
              <a:t>mossuk</a:t>
            </a:r>
            <a:endParaRPr lang="hu-HU" altLang="en-US"/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3657600" y="3657600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666699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hu-HU" altLang="en-US" i="1">
                <a:solidFill>
                  <a:srgbClr val="333399"/>
                </a:solidFill>
              </a:rPr>
              <a:t>adjon </a:t>
            </a:r>
            <a:r>
              <a:rPr lang="hu-HU" altLang="en-US">
                <a:solidFill>
                  <a:srgbClr val="333399"/>
                </a:solidFill>
              </a:rPr>
              <a:t>[</a:t>
            </a:r>
            <a:r>
              <a:rPr lang="hu-HU" altLang="en-US" b="1" noProof="1">
                <a:solidFill>
                  <a:srgbClr val="333399"/>
                </a:solidFill>
                <a:sym typeface="SILManuscript IPA93" pitchFamily="2" charset="2"/>
              </a:rPr>
              <a:t></a:t>
            </a:r>
            <a:r>
              <a:rPr lang="hu-HU" altLang="en-US" noProof="1">
                <a:solidFill>
                  <a:srgbClr val="333399"/>
                </a:solidFill>
                <a:sym typeface="SILManuscript IPA93" pitchFamily="2" charset="2"/>
              </a:rPr>
              <a:t></a:t>
            </a:r>
            <a:r>
              <a:rPr lang="hu-HU" altLang="en-US" noProof="1">
                <a:solidFill>
                  <a:srgbClr val="333399"/>
                </a:solidFill>
              </a:rPr>
              <a:t>on</a:t>
            </a:r>
            <a:r>
              <a:rPr lang="hu-HU" altLang="en-US">
                <a:solidFill>
                  <a:srgbClr val="333399"/>
                </a:solidFill>
              </a:rPr>
              <a:t>]</a:t>
            </a:r>
            <a:r>
              <a:rPr lang="hu-HU" altLang="en-US"/>
              <a:t>, de: </a:t>
            </a:r>
            <a:r>
              <a:rPr lang="hu-HU" altLang="en-US" i="1">
                <a:solidFill>
                  <a:srgbClr val="333399"/>
                </a:solidFill>
              </a:rPr>
              <a:t>védjegy</a:t>
            </a:r>
            <a:r>
              <a:rPr lang="hu-HU" altLang="en-US">
                <a:solidFill>
                  <a:srgbClr val="333399"/>
                </a:solidFill>
              </a:rPr>
              <a:t> [</a:t>
            </a:r>
            <a:r>
              <a:rPr lang="hu-HU" altLang="en-US" noProof="1">
                <a:solidFill>
                  <a:srgbClr val="333399"/>
                </a:solidFill>
              </a:rPr>
              <a:t>ve</a:t>
            </a:r>
            <a:r>
              <a:rPr lang="hu-HU" altLang="en-US" noProof="1">
                <a:solidFill>
                  <a:srgbClr val="333399"/>
                </a:solidFill>
                <a:sym typeface="SILManuscript IPA93" pitchFamily="2" charset="2"/>
              </a:rPr>
              <a:t></a:t>
            </a:r>
            <a:r>
              <a:rPr lang="hu-HU" altLang="en-US" b="1" noProof="1">
                <a:solidFill>
                  <a:srgbClr val="333399"/>
                </a:solidFill>
                <a:sym typeface="SILManuscript IPA93" pitchFamily="2" charset="2"/>
              </a:rPr>
              <a:t></a:t>
            </a:r>
            <a:r>
              <a:rPr lang="hu-HU" altLang="en-US" noProof="1">
                <a:solidFill>
                  <a:srgbClr val="333399"/>
                </a:solidFill>
              </a:rPr>
              <a:t>j</a:t>
            </a:r>
            <a:r>
              <a:rPr lang="hu-HU" altLang="en-US" b="1" noProof="1">
                <a:solidFill>
                  <a:srgbClr val="333399"/>
                </a:solidFill>
                <a:sym typeface="SILManuscript IPA93" pitchFamily="2" charset="2"/>
              </a:rPr>
              <a:t></a:t>
            </a:r>
            <a:r>
              <a:rPr lang="hu-HU" altLang="en-US">
                <a:solidFill>
                  <a:srgbClr val="333399"/>
                </a:solidFill>
              </a:rPr>
              <a:t>]</a:t>
            </a:r>
            <a:endParaRPr lang="hu-HU" altLang="en-US"/>
          </a:p>
        </p:txBody>
      </p:sp>
      <p:sp>
        <p:nvSpPr>
          <p:cNvPr id="178204" name="Text Box 28"/>
          <p:cNvSpPr txBox="1">
            <a:spLocks noChangeArrowheads="1"/>
          </p:cNvSpPr>
          <p:nvPr/>
        </p:nvSpPr>
        <p:spPr bwMode="auto">
          <a:xfrm>
            <a:off x="0" y="838200"/>
            <a:ext cx="373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hu-HU" altLang="en-US"/>
              <a:t>A lexikális fonológia </a:t>
            </a:r>
            <a:br>
              <a:rPr lang="hu-HU" altLang="en-US"/>
            </a:br>
            <a:r>
              <a:rPr lang="hu-HU" altLang="en-US"/>
              <a:t>egyszerűsített modellje</a:t>
            </a:r>
          </a:p>
        </p:txBody>
      </p:sp>
      <p:sp>
        <p:nvSpPr>
          <p:cNvPr id="178205" name="Text Box 29"/>
          <p:cNvSpPr txBox="1">
            <a:spLocks noChangeArrowheads="1"/>
          </p:cNvSpPr>
          <p:nvPr/>
        </p:nvSpPr>
        <p:spPr bwMode="auto">
          <a:xfrm>
            <a:off x="914400" y="1752600"/>
            <a:ext cx="2286000" cy="1069975"/>
          </a:xfrm>
          <a:prstGeom prst="rect">
            <a:avLst/>
          </a:prstGeom>
          <a:solidFill>
            <a:srgbClr val="E3E3ED"/>
          </a:solidFill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tIns="228600" rIns="228600" bIns="228600" anchor="ctr" anchorCtr="1">
            <a:spAutoFit/>
          </a:bodyPr>
          <a:lstStyle/>
          <a:p>
            <a:pPr algn="ctr">
              <a:buClrTx/>
              <a:buFontTx/>
              <a:buNone/>
            </a:pPr>
            <a:r>
              <a:rPr lang="hu-HU" altLang="en-US"/>
              <a:t>lexikális ábrázolások</a:t>
            </a:r>
          </a:p>
        </p:txBody>
      </p:sp>
      <p:grpSp>
        <p:nvGrpSpPr>
          <p:cNvPr id="178215" name="Group 39"/>
          <p:cNvGrpSpPr>
            <a:grpSpLocks/>
          </p:cNvGrpSpPr>
          <p:nvPr/>
        </p:nvGrpSpPr>
        <p:grpSpPr bwMode="auto">
          <a:xfrm>
            <a:off x="914400" y="4343400"/>
            <a:ext cx="2286000" cy="1830388"/>
            <a:chOff x="576" y="2736"/>
            <a:chExt cx="1440" cy="1153"/>
          </a:xfrm>
        </p:grpSpPr>
        <p:sp>
          <p:nvSpPr>
            <p:cNvPr id="178207" name="Text Box 31"/>
            <p:cNvSpPr txBox="1">
              <a:spLocks noChangeArrowheads="1"/>
            </p:cNvSpPr>
            <p:nvPr/>
          </p:nvSpPr>
          <p:spPr bwMode="auto">
            <a:xfrm>
              <a:off x="576" y="3023"/>
              <a:ext cx="1440" cy="866"/>
            </a:xfrm>
            <a:prstGeom prst="rect">
              <a:avLst/>
            </a:prstGeom>
            <a:solidFill>
              <a:srgbClr val="E3E3ED"/>
            </a:solidFill>
            <a:ln w="31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28600" tIns="228600" rIns="228600" bIns="228600" anchor="ctr" anchorCtr="1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hu-HU" altLang="en-US"/>
                <a:t>felszíni, posztlexikális</a:t>
              </a:r>
              <a:br>
                <a:rPr lang="hu-HU" altLang="en-US"/>
              </a:br>
              <a:r>
                <a:rPr lang="hu-HU" altLang="en-US"/>
                <a:t>szabályok</a:t>
              </a:r>
            </a:p>
          </p:txBody>
        </p:sp>
        <p:sp>
          <p:nvSpPr>
            <p:cNvPr id="178208" name="Line 32"/>
            <p:cNvSpPr>
              <a:spLocks noChangeShapeType="1"/>
            </p:cNvSpPr>
            <p:nvPr/>
          </p:nvSpPr>
          <p:spPr bwMode="auto">
            <a:xfrm>
              <a:off x="1296" y="2736"/>
              <a:ext cx="0" cy="288"/>
            </a:xfrm>
            <a:prstGeom prst="line">
              <a:avLst/>
            </a:prstGeom>
            <a:noFill/>
            <a:ln w="3175">
              <a:solidFill>
                <a:srgbClr val="666699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0" rIns="9144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8214" name="Group 38"/>
          <p:cNvGrpSpPr>
            <a:grpSpLocks/>
          </p:cNvGrpSpPr>
          <p:nvPr/>
        </p:nvGrpSpPr>
        <p:grpSpPr bwMode="auto">
          <a:xfrm>
            <a:off x="914400" y="2819400"/>
            <a:ext cx="2286000" cy="1527175"/>
            <a:chOff x="576" y="1776"/>
            <a:chExt cx="1440" cy="962"/>
          </a:xfrm>
        </p:grpSpPr>
        <p:sp>
          <p:nvSpPr>
            <p:cNvPr id="178206" name="Text Box 30"/>
            <p:cNvSpPr txBox="1">
              <a:spLocks noChangeArrowheads="1"/>
            </p:cNvSpPr>
            <p:nvPr/>
          </p:nvSpPr>
          <p:spPr bwMode="auto">
            <a:xfrm>
              <a:off x="576" y="2064"/>
              <a:ext cx="1440" cy="674"/>
            </a:xfrm>
            <a:prstGeom prst="rect">
              <a:avLst/>
            </a:prstGeom>
            <a:solidFill>
              <a:srgbClr val="E3E3ED"/>
            </a:solidFill>
            <a:ln w="31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28600" tIns="228600" rIns="228600" bIns="228600" anchor="ctr" anchorCtr="1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hu-HU" altLang="en-US"/>
                <a:t>szintaktikai beillesztés</a:t>
              </a:r>
            </a:p>
          </p:txBody>
        </p:sp>
        <p:sp>
          <p:nvSpPr>
            <p:cNvPr id="178209" name="Line 33"/>
            <p:cNvSpPr>
              <a:spLocks noChangeShapeType="1"/>
            </p:cNvSpPr>
            <p:nvPr/>
          </p:nvSpPr>
          <p:spPr bwMode="auto">
            <a:xfrm>
              <a:off x="1296" y="1776"/>
              <a:ext cx="0" cy="288"/>
            </a:xfrm>
            <a:prstGeom prst="line">
              <a:avLst/>
            </a:prstGeom>
            <a:noFill/>
            <a:ln w="3175">
              <a:solidFill>
                <a:srgbClr val="666699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0" rIns="9144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3733800" y="11430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ClrTx/>
              <a:buFontTx/>
              <a:buNone/>
            </a:pPr>
            <a:r>
              <a:rPr lang="hu-HU" altLang="en-US"/>
              <a:t>Példák</a:t>
            </a:r>
          </a:p>
        </p:txBody>
      </p:sp>
      <p:sp>
        <p:nvSpPr>
          <p:cNvPr id="178216" name="Text Box 40"/>
          <p:cNvSpPr txBox="1">
            <a:spLocks noChangeArrowheads="1"/>
          </p:cNvSpPr>
          <p:nvPr/>
        </p:nvSpPr>
        <p:spPr bwMode="auto">
          <a:xfrm>
            <a:off x="3657600" y="5943600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hu-HU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5" grpId="0" autoUpdateAnimBg="0"/>
      <p:bldP spid="178192" grpId="0" autoUpdateAnimBg="0"/>
      <p:bldP spid="178198" grpId="0" autoUpdateAnimBg="0"/>
      <p:bldP spid="178205" grpId="0" animBg="1" autoUpdateAnimBg="0"/>
      <p:bldP spid="17821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/>
              <a:t>Felismertem, hogy a szavak fonetikus alakjai a lexikonban megadhatók, ezért a lexikális szint szabályait a beszédszintézis-rendszerben nem szükséges megvalósítani</a:t>
            </a:r>
          </a:p>
          <a:p>
            <a:pPr>
              <a:spcBef>
                <a:spcPct val="50000"/>
              </a:spcBef>
            </a:pPr>
            <a:r>
              <a:rPr lang="hu-HU" altLang="en-US" sz="2000"/>
              <a:t>A beszédhangsor szintjén mintegy 40 csoportban 240 posztlexikális szabályt formalizáltam a beszédszintézis céljára</a:t>
            </a:r>
          </a:p>
          <a:p>
            <a:pPr>
              <a:spcBef>
                <a:spcPct val="50000"/>
              </a:spcBef>
            </a:pPr>
            <a:r>
              <a:rPr lang="hu-HU" altLang="en-US" sz="2000"/>
              <a:t>A tézis jelentősége, hogy a beszédszintézis-rendszerben számot adhatunk az elméleti szinten leírt fonológiai jelenségekről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000"/>
              <a:t> 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>
            <a:lvl1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>
                <a:solidFill>
                  <a:schemeClr val="bg1"/>
                </a:solidFill>
              </a:rPr>
              <a:t>4	Többszintű fonológia-modell a beszédszintézis-rendszerben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0" y="1524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/>
          <a:p>
            <a:pPr>
              <a:buClrTx/>
              <a:buFontTx/>
              <a:buNone/>
            </a:pPr>
            <a:r>
              <a:rPr lang="hu-HU" altLang="en-US"/>
              <a:t>A tézis összefoglalása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92696"/>
            <a:ext cx="91440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4572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b="1" dirty="0"/>
              <a:t>A 80-as évek közepéig:</a:t>
            </a:r>
            <a:r>
              <a:rPr lang="hu-HU" altLang="en-US" sz="2000" dirty="0"/>
              <a:t> lassú processzorok, kevés memória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en-US" sz="2000" dirty="0"/>
              <a:t>	Cél: érthető beszédjel előállítása </a:t>
            </a:r>
            <a:r>
              <a:rPr lang="hu-HU" altLang="en-US" sz="2000" dirty="0">
                <a:cs typeface="Arial" panose="020B0604020202020204" pitchFamily="34" charset="0"/>
              </a:rPr>
              <a:t>–</a:t>
            </a:r>
            <a:r>
              <a:rPr lang="hu-HU" altLang="en-US" sz="2000" dirty="0"/>
              <a:t> parametrikus szintézissel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en-US" sz="2000" dirty="0"/>
              <a:t>	</a:t>
            </a:r>
            <a:r>
              <a:rPr lang="hu-HU" altLang="en-US" sz="2000" dirty="0">
                <a:hlinkClick r:id="rId11"/>
              </a:rPr>
              <a:t>Univoice</a:t>
            </a:r>
            <a:r>
              <a:rPr lang="hu-HU" altLang="en-US" sz="2000" dirty="0"/>
              <a:t> és </a:t>
            </a:r>
            <a:r>
              <a:rPr lang="hu-HU" altLang="en-US" sz="2000" u="sng" dirty="0"/>
              <a:t>Hungarovox</a:t>
            </a:r>
            <a:r>
              <a:rPr lang="hu-HU" altLang="en-US" sz="2000" dirty="0"/>
              <a:t>: 1982, MTA Nyelvtudományi Intézet</a:t>
            </a:r>
            <a:br>
              <a:rPr lang="hu-HU" altLang="en-US" sz="2000" dirty="0"/>
            </a:br>
            <a:r>
              <a:rPr lang="hu-HU" altLang="en-US" sz="2000" i="1" dirty="0">
                <a:solidFill>
                  <a:srgbClr val="333399"/>
                </a:solidFill>
                <a:cs typeface="Arial" panose="020B0604020202020204" pitchFamily="34" charset="0"/>
              </a:rPr>
              <a:t>„</a:t>
            </a:r>
            <a:r>
              <a:rPr lang="hu-HU" altLang="en-US" sz="2000" i="1" dirty="0">
                <a:solidFill>
                  <a:srgbClr val="333399"/>
                </a:solidFill>
              </a:rPr>
              <a:t>1982 májusára elkészült az első automatikus, </a:t>
            </a:r>
            <a:r>
              <a:rPr lang="hu-HU" altLang="en-US" sz="2000" i="1" dirty="0" smtClean="0">
                <a:solidFill>
                  <a:srgbClr val="333399"/>
                </a:solidFill>
              </a:rPr>
              <a:t>magyarul </a:t>
            </a:r>
            <a:r>
              <a:rPr lang="hu-HU" altLang="en-US" sz="2000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beszél</a:t>
            </a:r>
            <a:r>
              <a:rPr lang="hu-HU" altLang="en-US" sz="2000" i="1" dirty="0" smtClean="0">
                <a:solidFill>
                  <a:srgbClr val="333399"/>
                </a:solidFill>
              </a:rPr>
              <a:t>ő </a:t>
            </a:r>
            <a:r>
              <a:rPr lang="hu-HU" altLang="en-US" sz="2000" i="1" dirty="0">
                <a:solidFill>
                  <a:srgbClr val="333399"/>
                </a:solidFill>
              </a:rPr>
              <a:t>szövegszintetizáló rendszer, az Univoice alapváltozata.</a:t>
            </a:r>
            <a:r>
              <a:rPr lang="hu-HU" altLang="en-US" sz="2000" i="1" dirty="0">
                <a:solidFill>
                  <a:srgbClr val="333399"/>
                </a:solidFill>
                <a:cs typeface="Arial" panose="020B0604020202020204" pitchFamily="34" charset="0"/>
              </a:rPr>
              <a:t>”</a:t>
            </a:r>
            <a:endParaRPr lang="hu-HU" altLang="en-US" sz="2000" dirty="0"/>
          </a:p>
          <a:p>
            <a:pPr>
              <a:spcBef>
                <a:spcPct val="50000"/>
              </a:spcBef>
            </a:pPr>
            <a:r>
              <a:rPr lang="hu-HU" altLang="en-US" sz="2000" b="1" dirty="0"/>
              <a:t>A 90-es évek közepéig: </a:t>
            </a:r>
            <a:r>
              <a:rPr lang="hu-HU" altLang="en-US" sz="2000" dirty="0"/>
              <a:t>gyorsabb processzorok, több memória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en-US" sz="2000" dirty="0"/>
              <a:t>	Cél: többnyelvű szintézis, valamint a </a:t>
            </a:r>
            <a:r>
              <a:rPr lang="hu-HU" altLang="en-US" sz="2000" i="1" dirty="0"/>
              <a:t>prozódia</a:t>
            </a:r>
            <a:r>
              <a:rPr lang="hu-HU" altLang="en-US" sz="2000" dirty="0"/>
              <a:t>, azaz a beszéddallam, az idő- és intenzitás-szerkezet, a hangsúlyozás</a:t>
            </a:r>
            <a:r>
              <a:rPr lang="hu-HU" altLang="en-US" sz="2000" i="1" dirty="0"/>
              <a:t> </a:t>
            </a:r>
            <a:r>
              <a:rPr lang="hu-HU" altLang="en-US" sz="2000" dirty="0"/>
              <a:t>javítása</a:t>
            </a:r>
          </a:p>
          <a:p>
            <a:pPr>
              <a:buNone/>
            </a:pPr>
            <a:r>
              <a:rPr lang="hu-HU" altLang="en-US" sz="2000" i="1" dirty="0"/>
              <a:t>	</a:t>
            </a:r>
            <a:r>
              <a:rPr lang="hu-HU" altLang="en-US" sz="2000" dirty="0">
                <a:hlinkClick r:id="rId12"/>
              </a:rPr>
              <a:t>Multivox 3</a:t>
            </a:r>
            <a:r>
              <a:rPr lang="hu-HU" altLang="en-US" sz="2000" dirty="0"/>
              <a:t>: 1986–94, Olaszy Gábor – Németh Géza, BME TTT</a:t>
            </a:r>
            <a:br>
              <a:rPr lang="hu-HU" altLang="en-US" sz="2000" dirty="0"/>
            </a:br>
            <a:r>
              <a:rPr lang="de-DE" altLang="en-US" sz="2000" i="1" dirty="0">
                <a:solidFill>
                  <a:srgbClr val="333399"/>
                </a:solidFill>
                <a:cs typeface="Arial" panose="020B0604020202020204" pitchFamily="34" charset="0"/>
              </a:rPr>
              <a:t>„</a:t>
            </a:r>
            <a:r>
              <a:rPr lang="de-DE" altLang="en-US" sz="2000" i="1" dirty="0">
                <a:solidFill>
                  <a:srgbClr val="333399"/>
                </a:solidFill>
              </a:rPr>
              <a:t>Das Multivox Sprachausgabe </a:t>
            </a:r>
            <a:r>
              <a:rPr lang="de-DE" altLang="en-US" sz="2000" i="1" dirty="0" smtClean="0">
                <a:solidFill>
                  <a:srgbClr val="333399"/>
                </a:solidFill>
              </a:rPr>
              <a:t>spricht</a:t>
            </a:r>
            <a:r>
              <a:rPr lang="hu-HU" altLang="en-US" sz="2000" i="1" dirty="0" smtClean="0">
                <a:solidFill>
                  <a:srgbClr val="333399"/>
                </a:solidFill>
              </a:rPr>
              <a:t/>
            </a:r>
            <a:br>
              <a:rPr lang="hu-HU" altLang="en-US" sz="2000" i="1" dirty="0" smtClean="0">
                <a:solidFill>
                  <a:srgbClr val="333399"/>
                </a:solidFill>
              </a:rPr>
            </a:br>
            <a:r>
              <a:rPr lang="de-DE" altLang="en-US" sz="2000" i="1" dirty="0" smtClean="0">
                <a:solidFill>
                  <a:srgbClr val="333399"/>
                </a:solidFill>
              </a:rPr>
              <a:t>jetzt</a:t>
            </a:r>
            <a:r>
              <a:rPr lang="hu-HU" altLang="en-US" sz="2000" i="1" dirty="0" smtClean="0">
                <a:solidFill>
                  <a:srgbClr val="333399"/>
                </a:solidFill>
              </a:rPr>
              <a:t> </a:t>
            </a:r>
            <a:r>
              <a:rPr lang="de-DE" altLang="en-US" sz="2000" i="1" dirty="0" smtClean="0">
                <a:solidFill>
                  <a:srgbClr val="333399"/>
                </a:solidFill>
              </a:rPr>
              <a:t>mit </a:t>
            </a:r>
            <a:r>
              <a:rPr lang="de-DE" altLang="en-US" sz="2000" i="1" dirty="0">
                <a:solidFill>
                  <a:srgbClr val="333399"/>
                </a:solidFill>
              </a:rPr>
              <a:t>einer Sound Blaster Karte</a:t>
            </a:r>
            <a:r>
              <a:rPr lang="de-DE" altLang="en-US" sz="2000" i="1" dirty="0" smtClean="0">
                <a:solidFill>
                  <a:srgbClr val="333399"/>
                </a:solidFill>
              </a:rPr>
              <a:t>.</a:t>
            </a:r>
            <a:r>
              <a:rPr lang="de-DE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>”</a:t>
            </a:r>
            <a:r>
              <a:rPr lang="hu-HU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/>
            </a:r>
            <a:br>
              <a:rPr lang="hu-HU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</a:br>
            <a:r>
              <a:rPr lang="hu-HU" altLang="en-US" sz="2000" dirty="0" smtClean="0">
                <a:hlinkClick r:id="rId12"/>
              </a:rPr>
              <a:t>Multivox </a:t>
            </a:r>
            <a:r>
              <a:rPr lang="hu-HU" altLang="en-US" sz="2000" u="sng" dirty="0" smtClean="0"/>
              <a:t>4</a:t>
            </a:r>
            <a:r>
              <a:rPr lang="hu-HU" altLang="en-US" sz="2000" dirty="0" smtClean="0"/>
              <a:t>: </a:t>
            </a:r>
            <a:r>
              <a:rPr lang="de-DE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>„</a:t>
            </a:r>
            <a:r>
              <a:rPr lang="hu-HU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>Most a Multivox beszéd-</a:t>
            </a:r>
            <a:br>
              <a:rPr lang="hu-HU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</a:br>
            <a:r>
              <a:rPr lang="hu-HU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>szintetizátor négyes változata hallható</a:t>
            </a:r>
            <a:r>
              <a:rPr lang="de-DE" altLang="en-US" sz="2000" i="1" dirty="0" smtClean="0">
                <a:solidFill>
                  <a:srgbClr val="333399"/>
                </a:solidFill>
              </a:rPr>
              <a:t>.</a:t>
            </a:r>
            <a:r>
              <a:rPr lang="de-DE" altLang="en-US" sz="2000" i="1" dirty="0" smtClean="0">
                <a:solidFill>
                  <a:srgbClr val="333399"/>
                </a:solidFill>
                <a:cs typeface="Arial" panose="020B0604020202020204" pitchFamily="34" charset="0"/>
              </a:rPr>
              <a:t>”</a:t>
            </a:r>
            <a:endParaRPr lang="hu-HU" altLang="en-US" sz="2000" dirty="0"/>
          </a:p>
          <a:p>
            <a:pPr>
              <a:spcBef>
                <a:spcPct val="50000"/>
              </a:spcBef>
            </a:pPr>
            <a:r>
              <a:rPr lang="hu-HU" altLang="en-US" sz="2000" b="1" dirty="0"/>
              <a:t>90-es évek közepétől: </a:t>
            </a:r>
            <a:r>
              <a:rPr lang="hu-HU" altLang="en-US" sz="2000" dirty="0"/>
              <a:t>gyors processzorok, rengeteg memória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en-US" sz="2000" dirty="0"/>
              <a:t>	Cél: az emberi ejtést megközelítő hangminőség és prozódia elérése; mélyreható nyelvi elemzés; hullámforma-összefűzéses technológia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en-US" sz="2000" dirty="0"/>
              <a:t>	</a:t>
            </a:r>
            <a:r>
              <a:rPr lang="hu-HU" altLang="en-US" sz="2000" dirty="0">
                <a:hlinkClick r:id="rId13"/>
              </a:rPr>
              <a:t>Profivox</a:t>
            </a:r>
            <a:r>
              <a:rPr lang="hu-HU" altLang="en-US" sz="2000" dirty="0"/>
              <a:t>: 1999, Olaszy Gábor – Németh Géza, BME TTT</a:t>
            </a:r>
            <a:br>
              <a:rPr lang="hu-HU" altLang="en-US" sz="2000" dirty="0"/>
            </a:br>
            <a:r>
              <a:rPr lang="hu-HU" altLang="en-US" sz="2000" i="1" dirty="0">
                <a:solidFill>
                  <a:srgbClr val="333399"/>
                </a:solidFill>
                <a:cs typeface="Arial" panose="020B0604020202020204" pitchFamily="34" charset="0"/>
              </a:rPr>
              <a:t>„</a:t>
            </a:r>
            <a:r>
              <a:rPr lang="hu-HU" altLang="en-US" sz="2000" i="1" dirty="0">
                <a:solidFill>
                  <a:srgbClr val="333399"/>
                </a:solidFill>
              </a:rPr>
              <a:t>Most a Profivox professzionális szövegfelolvasó beszél.</a:t>
            </a:r>
            <a:r>
              <a:rPr lang="hu-HU" altLang="en-US" sz="2000" i="1" dirty="0">
                <a:solidFill>
                  <a:srgbClr val="333399"/>
                </a:solidFill>
                <a:cs typeface="Arial" panose="020B0604020202020204" pitchFamily="34" charset="0"/>
              </a:rPr>
              <a:t>”</a:t>
            </a:r>
            <a:r>
              <a:rPr lang="hu-HU" altLang="en-US" sz="2000" dirty="0"/>
              <a:t>  </a:t>
            </a:r>
          </a:p>
        </p:txBody>
      </p:sp>
      <p:pic>
        <p:nvPicPr>
          <p:cNvPr id="2" name="univo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38050" y="1628800"/>
            <a:ext cx="609600" cy="609600"/>
          </a:xfrm>
          <a:prstGeom prst="rect">
            <a:avLst/>
          </a:prstGeom>
        </p:spPr>
      </p:pic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/>
          <a:p>
            <a:pPr>
              <a:buClrTx/>
              <a:buFontTx/>
              <a:buNone/>
            </a:pPr>
            <a:r>
              <a:rPr lang="hu-HU" altLang="en-US" b="1" i="1" dirty="0">
                <a:solidFill>
                  <a:schemeClr val="bg1"/>
                </a:solidFill>
              </a:rPr>
              <a:t>A technológiánk </a:t>
            </a:r>
            <a:r>
              <a:rPr lang="hu-HU" altLang="en-US" b="1" i="1" dirty="0" smtClean="0">
                <a:solidFill>
                  <a:schemeClr val="bg1"/>
                </a:solidFill>
              </a:rPr>
              <a:t>a 2000-es évek előtt</a:t>
            </a:r>
            <a:endParaRPr lang="hu-HU" altLang="en-US" b="1" i="1" dirty="0">
              <a:solidFill>
                <a:schemeClr val="bg1"/>
              </a:solidFill>
            </a:endParaRPr>
          </a:p>
        </p:txBody>
      </p:sp>
      <p:pic>
        <p:nvPicPr>
          <p:cNvPr id="3" name="multivox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24616" y="3651392"/>
            <a:ext cx="609600" cy="609600"/>
          </a:xfrm>
          <a:prstGeom prst="rect">
            <a:avLst/>
          </a:prstGeom>
        </p:spPr>
      </p:pic>
      <p:pic>
        <p:nvPicPr>
          <p:cNvPr id="4" name="profivox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24328" y="5942371"/>
            <a:ext cx="609600" cy="609600"/>
          </a:xfrm>
          <a:prstGeom prst="rect">
            <a:avLst/>
          </a:prstGeom>
        </p:spPr>
      </p:pic>
      <p:pic>
        <p:nvPicPr>
          <p:cNvPr id="5" name="multivox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29416" y="432250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>
            <a:lvl1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</a:t>
            </a:r>
            <a:r>
              <a:rPr lang="hu-HU" altLang="en-US" sz="2000" b="1" i="1" dirty="0">
                <a:solidFill>
                  <a:schemeClr val="bg1"/>
                </a:solidFill>
              </a:rPr>
              <a:t>szöveg–beszéd átalakító rendszer </a:t>
            </a:r>
            <a:r>
              <a:rPr lang="hu-HU" altLang="en-US" sz="2000" b="1" i="1" dirty="0" smtClean="0">
                <a:solidFill>
                  <a:schemeClr val="bg1"/>
                </a:solidFill>
              </a:rPr>
              <a:t>szerkezete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grpSp>
        <p:nvGrpSpPr>
          <p:cNvPr id="194588" name="Group 28"/>
          <p:cNvGrpSpPr>
            <a:grpSpLocks/>
          </p:cNvGrpSpPr>
          <p:nvPr/>
        </p:nvGrpSpPr>
        <p:grpSpPr bwMode="auto">
          <a:xfrm>
            <a:off x="2362200" y="1874168"/>
            <a:ext cx="2400300" cy="1371600"/>
            <a:chOff x="1488" y="1440"/>
            <a:chExt cx="1512" cy="864"/>
          </a:xfrm>
        </p:grpSpPr>
        <p:sp>
          <p:nvSpPr>
            <p:cNvPr id="194562" name="Text Box 2"/>
            <p:cNvSpPr txBox="1">
              <a:spLocks noChangeArrowheads="1"/>
            </p:cNvSpPr>
            <p:nvPr/>
          </p:nvSpPr>
          <p:spPr bwMode="auto">
            <a:xfrm>
              <a:off x="1488" y="1440"/>
              <a:ext cx="1344" cy="624"/>
            </a:xfrm>
            <a:prstGeom prst="rect">
              <a:avLst/>
            </a:prstGeom>
            <a:noFill/>
            <a:ln w="31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3E3E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hu-HU" altLang="en-US" i="1"/>
                <a:t>Szöveg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hu-HU" altLang="en-US" i="1"/>
                <a:t>elemzése</a:t>
              </a:r>
            </a:p>
          </p:txBody>
        </p:sp>
        <p:sp>
          <p:nvSpPr>
            <p:cNvPr id="194574" name="AutoShape 14"/>
            <p:cNvSpPr>
              <a:spLocks noChangeAspect="1" noChangeArrowheads="1"/>
            </p:cNvSpPr>
            <p:nvPr/>
          </p:nvSpPr>
          <p:spPr bwMode="auto">
            <a:xfrm>
              <a:off x="2832" y="1632"/>
              <a:ext cx="168" cy="239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E3E3ED"/>
            </a:solidFill>
            <a:ln w="12700">
              <a:solidFill>
                <a:srgbClr val="6666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4577" name="Text Box 17"/>
            <p:cNvSpPr txBox="1">
              <a:spLocks noChangeArrowheads="1"/>
            </p:cNvSpPr>
            <p:nvPr/>
          </p:nvSpPr>
          <p:spPr bwMode="auto">
            <a:xfrm>
              <a:off x="1488" y="2112"/>
              <a:ext cx="13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hu-HU" altLang="en-US" i="1"/>
                <a:t>[analízis]</a:t>
              </a:r>
            </a:p>
          </p:txBody>
        </p:sp>
      </p:grpSp>
      <p:grpSp>
        <p:nvGrpSpPr>
          <p:cNvPr id="194589" name="Group 29"/>
          <p:cNvGrpSpPr>
            <a:grpSpLocks/>
          </p:cNvGrpSpPr>
          <p:nvPr/>
        </p:nvGrpSpPr>
        <p:grpSpPr bwMode="auto">
          <a:xfrm>
            <a:off x="4762500" y="1874168"/>
            <a:ext cx="2057400" cy="1371600"/>
            <a:chOff x="3000" y="1440"/>
            <a:chExt cx="1296" cy="864"/>
          </a:xfrm>
        </p:grpSpPr>
        <p:sp>
          <p:nvSpPr>
            <p:cNvPr id="194573" name="Text Box 13"/>
            <p:cNvSpPr txBox="1">
              <a:spLocks noChangeArrowheads="1"/>
            </p:cNvSpPr>
            <p:nvPr/>
          </p:nvSpPr>
          <p:spPr bwMode="auto">
            <a:xfrm>
              <a:off x="3000" y="1440"/>
              <a:ext cx="1296" cy="624"/>
            </a:xfrm>
            <a:prstGeom prst="rect">
              <a:avLst/>
            </a:prstGeom>
            <a:noFill/>
            <a:ln w="31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3E3E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hu-HU" altLang="en-US" i="1"/>
                <a:t>Beszédjel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hu-HU" altLang="en-US" i="1"/>
                <a:t>előállítása</a:t>
              </a:r>
            </a:p>
          </p:txBody>
        </p:sp>
        <p:sp>
          <p:nvSpPr>
            <p:cNvPr id="194578" name="Text Box 18"/>
            <p:cNvSpPr txBox="1">
              <a:spLocks noChangeArrowheads="1"/>
            </p:cNvSpPr>
            <p:nvPr/>
          </p:nvSpPr>
          <p:spPr bwMode="auto">
            <a:xfrm>
              <a:off x="3024" y="2112"/>
              <a:ext cx="1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hu-HU" altLang="en-US" i="1"/>
                <a:t>[szintézis]</a:t>
              </a:r>
            </a:p>
          </p:txBody>
        </p:sp>
      </p:grpSp>
      <p:sp>
        <p:nvSpPr>
          <p:cNvPr id="194580" name="Text Box 20"/>
          <p:cNvSpPr txBox="1">
            <a:spLocks noChangeAspect="1" noChangeArrowheads="1"/>
          </p:cNvSpPr>
          <p:nvPr/>
        </p:nvSpPr>
        <p:spPr bwMode="auto">
          <a:xfrm>
            <a:off x="2209800" y="1340768"/>
            <a:ext cx="4724400" cy="312738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lIns="45720" tIns="9144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b="1" i="1" dirty="0">
                <a:solidFill>
                  <a:srgbClr val="FFFFFF"/>
                </a:solidFill>
              </a:rPr>
              <a:t>Szöveg</a:t>
            </a:r>
            <a:r>
              <a:rPr lang="hu-HU" altLang="en-US" sz="1400" b="1" i="1" dirty="0">
                <a:solidFill>
                  <a:srgbClr val="FFFFFF"/>
                </a:solidFill>
                <a:cs typeface="Arial" panose="020B0604020202020204" pitchFamily="34" charset="0"/>
              </a:rPr>
              <a:t>–</a:t>
            </a:r>
            <a:r>
              <a:rPr lang="hu-HU" altLang="en-US" sz="1400" b="1" i="1" dirty="0">
                <a:solidFill>
                  <a:srgbClr val="FFFFFF"/>
                </a:solidFill>
              </a:rPr>
              <a:t>beszéd átalakító rendszer</a:t>
            </a:r>
          </a:p>
        </p:txBody>
      </p:sp>
      <p:sp>
        <p:nvSpPr>
          <p:cNvPr id="194579" name="Rectangle 19"/>
          <p:cNvSpPr>
            <a:spLocks noChangeAspect="1" noChangeArrowheads="1"/>
          </p:cNvSpPr>
          <p:nvPr/>
        </p:nvSpPr>
        <p:spPr bwMode="auto">
          <a:xfrm>
            <a:off x="2209800" y="1645568"/>
            <a:ext cx="4724400" cy="1828800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575" name="AutoShape 15"/>
          <p:cNvSpPr>
            <a:spLocks noChangeAspect="1" noChangeArrowheads="1"/>
          </p:cNvSpPr>
          <p:nvPr/>
        </p:nvSpPr>
        <p:spPr bwMode="auto">
          <a:xfrm>
            <a:off x="6819900" y="2178968"/>
            <a:ext cx="266700" cy="37941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E3E3ED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564" name="AutoShape 4"/>
          <p:cNvSpPr>
            <a:spLocks noChangeAspect="1" noChangeArrowheads="1"/>
          </p:cNvSpPr>
          <p:nvPr/>
        </p:nvSpPr>
        <p:spPr bwMode="auto">
          <a:xfrm>
            <a:off x="2095500" y="2178968"/>
            <a:ext cx="266700" cy="37941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E3E3ED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2209800" y="3877593"/>
            <a:ext cx="472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0" rIns="457200" bIns="0">
            <a:spAutoFit/>
          </a:bodyPr>
          <a:lstStyle>
            <a:lvl1pPr marL="458788" indent="-458788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000" dirty="0" smtClean="0">
                <a:sym typeface="Wingdings" panose="05000000000000000000" pitchFamily="2" charset="2"/>
              </a:rPr>
              <a:t>B</a:t>
            </a:r>
            <a:r>
              <a:rPr lang="hu-HU" altLang="en-US" sz="2000" dirty="0" smtClean="0"/>
              <a:t>eszédhangsor: fonetikus szöveg</a:t>
            </a:r>
            <a:endParaRPr lang="hu-HU" altLang="en-US" sz="2000" dirty="0"/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en-US" sz="2000" dirty="0" smtClean="0"/>
              <a:t>Prozódiai </a:t>
            </a:r>
            <a:r>
              <a:rPr lang="hu-HU" altLang="en-US" sz="2000" dirty="0"/>
              <a:t>vezérlés: </a:t>
            </a:r>
            <a:r>
              <a:rPr lang="hu-HU" altLang="en-US" sz="2000" dirty="0" smtClean="0"/>
              <a:t>hangidőtartamok</a:t>
            </a:r>
            <a:r>
              <a:rPr lang="hu-HU" altLang="en-US" sz="2000" dirty="0"/>
              <a:t>, </a:t>
            </a:r>
            <a:r>
              <a:rPr lang="hu-HU" altLang="en-US" sz="2000" dirty="0" smtClean="0"/>
              <a:t>beszéddallam, hangsúlyozás, intenzitásmenet </a:t>
            </a:r>
            <a:endParaRPr lang="hu-HU" altLang="en-US" sz="2000" dirty="0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4648200" y="2864768"/>
            <a:ext cx="0" cy="8382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457200" y="2178968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r>
              <a:rPr lang="hu-HU" altLang="en-US" i="1" dirty="0"/>
              <a:t>írott szöveg</a:t>
            </a:r>
          </a:p>
        </p:txBody>
      </p:sp>
      <p:sp>
        <p:nvSpPr>
          <p:cNvPr id="194583" name="Text Box 23"/>
          <p:cNvSpPr txBox="1">
            <a:spLocks noChangeArrowheads="1"/>
          </p:cNvSpPr>
          <p:nvPr/>
        </p:nvSpPr>
        <p:spPr bwMode="auto">
          <a:xfrm>
            <a:off x="7162800" y="217896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hu-HU" altLang="en-US" i="1" dirty="0"/>
              <a:t>beszédjel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914400" y="838200"/>
            <a:ext cx="7315200" cy="2362200"/>
          </a:xfrm>
          <a:prstGeom prst="rect">
            <a:avLst/>
          </a:prstGeom>
          <a:solidFill>
            <a:srgbClr val="E3E3ED"/>
          </a:solidFill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3789040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dirty="0"/>
              <a:t>Diádelem: két </a:t>
            </a:r>
            <a:r>
              <a:rPr lang="hu-HU" altLang="en-US" sz="2000" dirty="0" smtClean="0"/>
              <a:t>beszédhang kapcsolata; </a:t>
            </a:r>
            <a:br>
              <a:rPr lang="hu-HU" altLang="en-US" sz="2000" dirty="0" smtClean="0"/>
            </a:br>
            <a:r>
              <a:rPr lang="hu-HU" altLang="en-US" sz="2000" dirty="0" smtClean="0"/>
              <a:t>a vágási </a:t>
            </a:r>
            <a:r>
              <a:rPr lang="hu-HU" altLang="en-US" sz="2000" dirty="0"/>
              <a:t>pont a beszédhangok középső, stabil </a:t>
            </a:r>
            <a:r>
              <a:rPr lang="hu-HU" altLang="en-US" sz="2000" dirty="0" smtClean="0"/>
              <a:t>fázisában van</a:t>
            </a:r>
            <a:endParaRPr lang="hu-HU" altLang="en-US" sz="2000" dirty="0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en-US" sz="2000" dirty="0"/>
              <a:t>A beszédjelet a diádelemek összefűzésével állítjuk elő</a:t>
            </a:r>
            <a:br>
              <a:rPr lang="hu-HU" altLang="en-US" sz="2000" dirty="0"/>
            </a:br>
            <a:r>
              <a:rPr lang="hu-HU" altLang="en-US" sz="2000" dirty="0"/>
              <a:t>Példa: </a:t>
            </a:r>
            <a:r>
              <a:rPr lang="hu-HU" altLang="en-US" sz="2000" i="1" dirty="0">
                <a:solidFill>
                  <a:srgbClr val="333399"/>
                </a:solidFill>
              </a:rPr>
              <a:t>ötven</a:t>
            </a:r>
            <a:r>
              <a:rPr lang="hu-HU" altLang="en-US" sz="2000" dirty="0"/>
              <a:t>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 </a:t>
            </a:r>
            <a:r>
              <a:rPr lang="en-US" altLang="en-US" sz="2000" noProof="1">
                <a:solidFill>
                  <a:srgbClr val="333399"/>
                </a:solidFill>
              </a:rPr>
              <a:t>[</a:t>
            </a:r>
            <a:r>
              <a:rPr lang="hu-HU" altLang="en-US" sz="2000" dirty="0">
                <a:solidFill>
                  <a:srgbClr val="333399"/>
                </a:solidFill>
              </a:rPr>
              <a:t> </a:t>
            </a:r>
            <a:r>
              <a:rPr lang="hu-HU" altLang="en-US" sz="2000" noProof="1">
                <a:solidFill>
                  <a:srgbClr val="333399"/>
                </a:solidFill>
              </a:rPr>
              <a:t>_</a:t>
            </a:r>
            <a:r>
              <a:rPr lang="hu-HU" altLang="en-US" sz="2000" b="1" noProof="1">
                <a:solidFill>
                  <a:srgbClr val="333399"/>
                </a:solidFill>
                <a:sym typeface="SILManuscript IPA93" pitchFamily="2" charset="2"/>
              </a:rPr>
              <a:t></a:t>
            </a:r>
            <a:r>
              <a:rPr lang="hu-HU" altLang="en-US" sz="2000" noProof="1">
                <a:solidFill>
                  <a:srgbClr val="333399"/>
                </a:solidFill>
              </a:rPr>
              <a:t>]</a:t>
            </a:r>
            <a:r>
              <a:rPr lang="hu-HU" altLang="en-US" sz="2000" dirty="0">
                <a:solidFill>
                  <a:srgbClr val="333399"/>
                </a:solidFill>
              </a:rPr>
              <a:t> [</a:t>
            </a:r>
            <a:r>
              <a:rPr lang="hu-HU" altLang="en-US" sz="2000" b="1" dirty="0">
                <a:solidFill>
                  <a:srgbClr val="333399"/>
                </a:solidFill>
                <a:sym typeface="SILManuscript IPA93" pitchFamily="2" charset="2"/>
              </a:rPr>
              <a:t></a:t>
            </a:r>
            <a:r>
              <a:rPr lang="hu-HU" altLang="en-US" sz="2000" dirty="0">
                <a:solidFill>
                  <a:srgbClr val="333399"/>
                </a:solidFill>
              </a:rPr>
              <a:t>t] [tv] [</a:t>
            </a:r>
            <a:r>
              <a:rPr lang="hu-HU" altLang="en-US" sz="2000" noProof="1">
                <a:solidFill>
                  <a:srgbClr val="333399"/>
                </a:solidFill>
              </a:rPr>
              <a:t>v</a:t>
            </a:r>
            <a:r>
              <a:rPr lang="hu-HU" altLang="en-US" sz="2000" b="1" noProof="1">
                <a:solidFill>
                  <a:srgbClr val="333399"/>
                </a:solidFill>
                <a:sym typeface="SILManuscript IPA93" pitchFamily="2" charset="2"/>
              </a:rPr>
              <a:t></a:t>
            </a:r>
            <a:r>
              <a:rPr lang="hu-HU" altLang="en-US" sz="2000" dirty="0">
                <a:solidFill>
                  <a:srgbClr val="333399"/>
                </a:solidFill>
              </a:rPr>
              <a:t>] [</a:t>
            </a:r>
            <a:r>
              <a:rPr lang="hu-HU" altLang="en-US" sz="2000" b="1" noProof="1">
                <a:solidFill>
                  <a:srgbClr val="333399"/>
                </a:solidFill>
                <a:sym typeface="SILManuscript IPA93" pitchFamily="2" charset="2"/>
              </a:rPr>
              <a:t></a:t>
            </a:r>
            <a:r>
              <a:rPr lang="hu-HU" altLang="en-US" sz="2000" noProof="1">
                <a:solidFill>
                  <a:srgbClr val="333399"/>
                </a:solidFill>
              </a:rPr>
              <a:t>n</a:t>
            </a:r>
            <a:r>
              <a:rPr lang="hu-HU" altLang="en-US" sz="2000" dirty="0">
                <a:solidFill>
                  <a:srgbClr val="333399"/>
                </a:solidFill>
              </a:rPr>
              <a:t>] [</a:t>
            </a:r>
            <a:r>
              <a:rPr lang="hu-HU" altLang="en-US" sz="2000" noProof="1">
                <a:solidFill>
                  <a:srgbClr val="333399"/>
                </a:solidFill>
              </a:rPr>
              <a:t>n_</a:t>
            </a:r>
            <a:r>
              <a:rPr lang="hu-HU" altLang="en-US" sz="2000" dirty="0">
                <a:solidFill>
                  <a:srgbClr val="333399"/>
                </a:solidFill>
              </a:rPr>
              <a:t> ] </a:t>
            </a:r>
            <a:r>
              <a:rPr lang="hu-HU" altLang="en-US" sz="2000" dirty="0"/>
              <a:t>(6 elem)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Az elemek illesztésénél torzítás léphet fel </a:t>
            </a:r>
            <a:endParaRPr lang="hu-HU" altLang="en-US" sz="2000" dirty="0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>
            <a:lvl1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A beszédhang-hangadatbázis felépítése diád-elemekkel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38259" name="Picture 19" descr="C:\user\olaszi\doc\bme\phd\kepek\cv3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1607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0" name="Picture 20" descr="C:\user\olaszi\doc\bme\phd\kepek\vc3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066800"/>
            <a:ext cx="27162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981200" y="2819400"/>
            <a:ext cx="1752600" cy="304800"/>
          </a:xfrm>
          <a:prstGeom prst="rect">
            <a:avLst/>
          </a:prstGeom>
          <a:solidFill>
            <a:srgbClr val="E3E3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3399"/>
                </a:solidFill>
              </a:rPr>
              <a:t>[</a:t>
            </a:r>
            <a:r>
              <a:rPr lang="en-US" altLang="en-US">
                <a:solidFill>
                  <a:srgbClr val="333399"/>
                </a:solidFill>
                <a:sym typeface="SILManuscript IPA93" pitchFamily="2" charset="2"/>
              </a:rPr>
              <a:t></a:t>
            </a:r>
            <a:r>
              <a:rPr lang="en-US" altLang="en-US">
                <a:solidFill>
                  <a:srgbClr val="333399"/>
                </a:solidFill>
              </a:rPr>
              <a:t>a:]</a:t>
            </a:r>
            <a:endParaRPr lang="hu-HU" altLang="en-US">
              <a:solidFill>
                <a:srgbClr val="333399"/>
              </a:solidFill>
            </a:endParaRP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5486400" y="2819400"/>
            <a:ext cx="1752600" cy="304800"/>
          </a:xfrm>
          <a:prstGeom prst="rect">
            <a:avLst/>
          </a:prstGeom>
          <a:solidFill>
            <a:srgbClr val="E3E3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3399"/>
                </a:solidFill>
              </a:rPr>
              <a:t>[a:</a:t>
            </a:r>
            <a:r>
              <a:rPr lang="en-US" altLang="en-US">
                <a:solidFill>
                  <a:srgbClr val="333399"/>
                </a:solidFill>
                <a:sym typeface="SILManuscript IPA93" pitchFamily="2" charset="2"/>
              </a:rPr>
              <a:t></a:t>
            </a:r>
            <a:r>
              <a:rPr lang="en-US" altLang="en-US">
                <a:solidFill>
                  <a:srgbClr val="333399"/>
                </a:solidFill>
              </a:rPr>
              <a:t>]</a:t>
            </a:r>
            <a:endParaRPr lang="hu-HU" altLang="en-US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914400" y="838200"/>
            <a:ext cx="7315200" cy="2362200"/>
          </a:xfrm>
          <a:prstGeom prst="rect">
            <a:avLst/>
          </a:prstGeom>
          <a:solidFill>
            <a:srgbClr val="E3E3ED"/>
          </a:solidFill>
          <a:ln w="317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0" y="3810000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dirty="0" smtClean="0"/>
              <a:t>Hanghármasok: kevesebb illesztési pont</a:t>
            </a:r>
            <a:endParaRPr lang="hu-HU" altLang="en-US" sz="2000" dirty="0"/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Többnyire msh-mgh-msh kapcsolatok</a:t>
            </a:r>
            <a:r>
              <a:rPr lang="hu-HU" altLang="en-US" sz="2000" dirty="0"/>
              <a:t/>
            </a:r>
            <a:br>
              <a:rPr lang="hu-HU" altLang="en-US" sz="2000" dirty="0"/>
            </a:br>
            <a:r>
              <a:rPr lang="hu-HU" altLang="en-US" sz="2000" dirty="0"/>
              <a:t>Példa: </a:t>
            </a:r>
            <a:r>
              <a:rPr lang="hu-HU" altLang="en-US" sz="2000" i="1" dirty="0">
                <a:solidFill>
                  <a:srgbClr val="333399"/>
                </a:solidFill>
              </a:rPr>
              <a:t>ötven</a:t>
            </a:r>
            <a:r>
              <a:rPr lang="hu-HU" altLang="en-US" sz="2000" dirty="0"/>
              <a:t>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</a:t>
            </a:r>
            <a:r>
              <a:rPr lang="hu-HU" altLang="en-US" sz="2000" b="1" dirty="0">
                <a:latin typeface="Times New Roman" panose="02020603050405020304" pitchFamily="18" charset="0"/>
              </a:rPr>
              <a:t> </a:t>
            </a:r>
            <a:r>
              <a:rPr lang="hu-HU" altLang="en-US" sz="2000" noProof="1">
                <a:solidFill>
                  <a:srgbClr val="333399"/>
                </a:solidFill>
              </a:rPr>
              <a:t>[</a:t>
            </a:r>
            <a:r>
              <a:rPr lang="hu-HU" altLang="en-US" sz="2000" dirty="0">
                <a:solidFill>
                  <a:srgbClr val="333399"/>
                </a:solidFill>
              </a:rPr>
              <a:t> </a:t>
            </a:r>
            <a:r>
              <a:rPr lang="hu-HU" altLang="en-US" sz="2000" noProof="1">
                <a:solidFill>
                  <a:srgbClr val="333399"/>
                </a:solidFill>
              </a:rPr>
              <a:t>_</a:t>
            </a:r>
            <a:r>
              <a:rPr lang="hu-HU" altLang="en-US" sz="2000" b="1" noProof="1">
                <a:solidFill>
                  <a:srgbClr val="333399"/>
                </a:solidFill>
                <a:sym typeface="SILManuscript IPA93" pitchFamily="2" charset="2"/>
              </a:rPr>
              <a:t></a:t>
            </a:r>
            <a:r>
              <a:rPr lang="hu-HU" altLang="en-US" sz="2000" dirty="0">
                <a:solidFill>
                  <a:srgbClr val="333399"/>
                </a:solidFill>
              </a:rPr>
              <a:t>t] [tv] [</a:t>
            </a:r>
            <a:r>
              <a:rPr lang="hu-HU" altLang="en-US" sz="2000" noProof="1">
                <a:solidFill>
                  <a:srgbClr val="333399"/>
                </a:solidFill>
              </a:rPr>
              <a:t>v</a:t>
            </a:r>
            <a:r>
              <a:rPr lang="hu-HU" altLang="en-US" sz="2000" b="1" noProof="1">
                <a:solidFill>
                  <a:srgbClr val="333399"/>
                </a:solidFill>
                <a:sym typeface="SILManuscript IPA93" pitchFamily="2" charset="2"/>
              </a:rPr>
              <a:t></a:t>
            </a:r>
            <a:r>
              <a:rPr lang="hu-HU" altLang="en-US" sz="2000" noProof="1">
                <a:solidFill>
                  <a:srgbClr val="333399"/>
                </a:solidFill>
              </a:rPr>
              <a:t>n</a:t>
            </a:r>
            <a:r>
              <a:rPr lang="hu-HU" altLang="en-US" sz="2000" dirty="0">
                <a:solidFill>
                  <a:srgbClr val="333399"/>
                </a:solidFill>
              </a:rPr>
              <a:t>] [</a:t>
            </a:r>
            <a:r>
              <a:rPr lang="hu-HU" altLang="en-US" sz="2000" noProof="1">
                <a:solidFill>
                  <a:srgbClr val="333399"/>
                </a:solidFill>
              </a:rPr>
              <a:t>n_</a:t>
            </a:r>
            <a:r>
              <a:rPr lang="hu-HU" altLang="en-US" sz="2000" dirty="0">
                <a:solidFill>
                  <a:srgbClr val="333399"/>
                </a:solidFill>
              </a:rPr>
              <a:t> ] </a:t>
            </a:r>
            <a:r>
              <a:rPr lang="hu-HU" altLang="en-US" sz="2000" dirty="0"/>
              <a:t>(4 elem)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Az adatbázisban lehetnek diádok, triádok </a:t>
            </a:r>
            <a:r>
              <a:rPr lang="hu-HU" altLang="en-US" sz="2000" dirty="0"/>
              <a:t>és hosszabb </a:t>
            </a:r>
            <a:r>
              <a:rPr lang="hu-HU" altLang="en-US" sz="2000" dirty="0" smtClean="0"/>
              <a:t>elemek </a:t>
            </a:r>
            <a:r>
              <a:rPr lang="hu-HU" altLang="en-US" sz="2000" dirty="0"/>
              <a:t>is </a:t>
            </a:r>
            <a:r>
              <a:rPr lang="hu-HU" altLang="en-US" sz="2000" dirty="0" smtClean="0"/>
              <a:t>Példa: </a:t>
            </a:r>
            <a:r>
              <a:rPr lang="hu-HU" altLang="en-US" sz="2000" dirty="0">
                <a:solidFill>
                  <a:srgbClr val="333399"/>
                </a:solidFill>
              </a:rPr>
              <a:t>[</a:t>
            </a:r>
            <a:r>
              <a:rPr lang="hu-HU" altLang="en-US" sz="2000" b="1" noProof="1">
                <a:solidFill>
                  <a:srgbClr val="333399"/>
                </a:solidFill>
                <a:sym typeface="SILManuscript IPA93" pitchFamily="2" charset="2"/>
              </a:rPr>
              <a:t></a:t>
            </a:r>
            <a:r>
              <a:rPr lang="hu-HU" altLang="en-US" sz="2000" noProof="1">
                <a:solidFill>
                  <a:srgbClr val="333399"/>
                </a:solidFill>
              </a:rPr>
              <a:t>tv</a:t>
            </a:r>
            <a:r>
              <a:rPr lang="hu-HU" altLang="en-US" sz="2000" b="1" noProof="1">
                <a:solidFill>
                  <a:srgbClr val="333399"/>
                </a:solidFill>
                <a:sym typeface="SILManuscript IPA93" pitchFamily="2" charset="2"/>
              </a:rPr>
              <a:t></a:t>
            </a:r>
            <a:r>
              <a:rPr lang="hu-HU" altLang="en-US" sz="2000" noProof="1">
                <a:solidFill>
                  <a:srgbClr val="333399"/>
                </a:solidFill>
              </a:rPr>
              <a:t>n</a:t>
            </a:r>
            <a:r>
              <a:rPr lang="hu-HU" altLang="en-US" sz="2000" dirty="0" smtClean="0">
                <a:solidFill>
                  <a:srgbClr val="333399"/>
                </a:solidFill>
              </a:rPr>
              <a:t>]</a:t>
            </a:r>
            <a:endParaRPr lang="hu-HU" altLang="en-US" sz="2000" dirty="0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457200" anchor="ctr"/>
          <a:lstStyle>
            <a:lvl1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>
                <a:solidFill>
                  <a:schemeClr val="bg1"/>
                </a:solidFill>
              </a:rPr>
              <a:t>A beszédhang-hangadatbázis felépítése </a:t>
            </a:r>
            <a:r>
              <a:rPr lang="hu-HU" altLang="en-US" sz="2000" b="1" i="1" dirty="0" smtClean="0">
                <a:solidFill>
                  <a:schemeClr val="bg1"/>
                </a:solidFill>
              </a:rPr>
              <a:t>triád-elemekkel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40301" name="Picture 13" descr="C:\user\olaszi\doc\bme\phd\kepek\cvc1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3695700" y="2819400"/>
            <a:ext cx="1752600" cy="304800"/>
          </a:xfrm>
          <a:prstGeom prst="rect">
            <a:avLst/>
          </a:prstGeom>
          <a:solidFill>
            <a:srgbClr val="E3E3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3399"/>
                </a:solidFill>
              </a:rPr>
              <a:t>[</a:t>
            </a:r>
            <a:r>
              <a:rPr lang="en-US" altLang="en-US">
                <a:solidFill>
                  <a:srgbClr val="333399"/>
                </a:solidFill>
                <a:sym typeface="SILManuscript IPA93" pitchFamily="2" charset="2"/>
              </a:rPr>
              <a:t></a:t>
            </a:r>
            <a:r>
              <a:rPr lang="en-US" altLang="en-US">
                <a:solidFill>
                  <a:srgbClr val="333399"/>
                </a:solidFill>
              </a:rPr>
              <a:t>a:</a:t>
            </a:r>
            <a:r>
              <a:rPr lang="en-US" altLang="en-US">
                <a:solidFill>
                  <a:srgbClr val="333399"/>
                </a:solidFill>
                <a:sym typeface="SILManuscript IPA93" pitchFamily="2" charset="2"/>
              </a:rPr>
              <a:t></a:t>
            </a:r>
            <a:r>
              <a:rPr lang="en-US" altLang="en-US">
                <a:solidFill>
                  <a:srgbClr val="333399"/>
                </a:solidFill>
              </a:rPr>
              <a:t>]</a:t>
            </a:r>
            <a:endParaRPr lang="hu-HU" altLang="en-US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0" y="1844824"/>
            <a:ext cx="684076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dirty="0"/>
              <a:t>Minden beszédhangnak minden beszédhanggal </a:t>
            </a:r>
            <a:r>
              <a:rPr lang="hu-HU" altLang="en-US" sz="2000" dirty="0" smtClean="0"/>
              <a:t>való kapcsolatát </a:t>
            </a:r>
            <a:br>
              <a:rPr lang="hu-HU" altLang="en-US" sz="2000" dirty="0" smtClean="0"/>
            </a:br>
            <a:r>
              <a:rPr lang="hu-HU" altLang="en-US" sz="2000" dirty="0" smtClean="0"/>
              <a:t>rögzíteni kell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Diádelemek száma: </a:t>
            </a:r>
            <a:r>
              <a:rPr lang="en-US" altLang="en-US" sz="2000" dirty="0" smtClean="0"/>
              <a:t>~1000</a:t>
            </a:r>
            <a:br>
              <a:rPr lang="en-US" altLang="en-US" sz="2000" dirty="0" smtClean="0"/>
            </a:br>
            <a:r>
              <a:rPr lang="hu-HU" altLang="en-US" sz="2000" dirty="0" smtClean="0"/>
              <a:t>Hanghármasok száma: </a:t>
            </a:r>
            <a:r>
              <a:rPr lang="en-US" altLang="en-US" sz="2000" dirty="0" smtClean="0"/>
              <a:t>~4000</a:t>
            </a:r>
            <a:endParaRPr lang="hu-HU" altLang="en-US" sz="2000" dirty="0" smtClean="0"/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Szisztematikus módszer: hangkapcsolatok felvétele vivőszótagokba </a:t>
            </a:r>
            <a:r>
              <a:rPr lang="hu-HU" altLang="en-US" sz="2000" dirty="0" smtClean="0"/>
              <a:t>ágyazva</a:t>
            </a:r>
            <a:endParaRPr lang="hu-HU" altLang="en-US" sz="2000" dirty="0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Beszédhang-adatbázis felvétele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1" y="0"/>
            <a:ext cx="2674189" cy="6858000"/>
          </a:xfrm>
          <a:prstGeom prst="rect">
            <a:avLst/>
          </a:prstGeom>
        </p:spPr>
      </p:pic>
      <p:pic>
        <p:nvPicPr>
          <p:cNvPr id="3" name="norm_triad_cvc_001.cropped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0870" y="4307557"/>
            <a:ext cx="556097" cy="609600"/>
          </a:xfrm>
          <a:prstGeom prst="rect">
            <a:avLst/>
          </a:prstGeom>
        </p:spPr>
      </p:pic>
      <p:pic>
        <p:nvPicPr>
          <p:cNvPr id="6" name="ba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7269" y="430755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0" y="1412776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0" rIns="914400" bIns="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en-US" sz="2000" dirty="0" smtClean="0"/>
              <a:t>Prozódia: időtartamok, hangmagasság, intenzitás változásai</a:t>
            </a:r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Egymás mellé fűzött adatbázis elemek, prozódiai vezérlés nélkül</a:t>
            </a:r>
            <a:br>
              <a:rPr lang="hu-HU" altLang="en-US" sz="2000" dirty="0" smtClean="0"/>
            </a:br>
            <a:r>
              <a:rPr lang="hu-HU" altLang="en-US" sz="2000" dirty="0" smtClean="0"/>
              <a:t/>
            </a:r>
            <a:br>
              <a:rPr lang="hu-HU" altLang="en-US" sz="2000" dirty="0" smtClean="0"/>
            </a:br>
            <a:endParaRPr lang="hu-HU" altLang="en-US" sz="2000" dirty="0" smtClean="0"/>
          </a:p>
          <a:p>
            <a:pPr>
              <a:spcBef>
                <a:spcPct val="50000"/>
              </a:spcBef>
            </a:pPr>
            <a:r>
              <a:rPr lang="hu-HU" altLang="en-US" sz="2000" dirty="0" smtClean="0"/>
              <a:t>Ugyanaz a mondat, ráültetett prozódiával</a:t>
            </a:r>
            <a:br>
              <a:rPr lang="hu-HU" altLang="en-US" sz="2000" dirty="0" smtClean="0"/>
            </a:br>
            <a:r>
              <a:rPr lang="hu-HU" altLang="en-US" sz="2000" dirty="0" smtClean="0"/>
              <a:t/>
            </a:r>
            <a:br>
              <a:rPr lang="hu-HU" altLang="en-US" sz="2000" dirty="0" smtClean="0"/>
            </a:br>
            <a:endParaRPr lang="hu-HU" altLang="en-US" sz="2000" dirty="0" smtClean="0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Prozódiai módosítások 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tervezett_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600" y="2276872"/>
            <a:ext cx="609600" cy="609600"/>
          </a:xfrm>
          <a:prstGeom prst="rect">
            <a:avLst/>
          </a:prstGeom>
        </p:spPr>
      </p:pic>
      <p:pic>
        <p:nvPicPr>
          <p:cNvPr id="8" name="tervezett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600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1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88418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rIns="914400" anchor="ctr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en-US" sz="2000" b="1" i="1" dirty="0" smtClean="0">
                <a:solidFill>
                  <a:schemeClr val="bg1"/>
                </a:solidFill>
              </a:rPr>
              <a:t>Prozódiai módosítások – összehasonlító táblázat </a:t>
            </a:r>
            <a:endParaRPr lang="hu-HU" alt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83662"/>
              </p:ext>
            </p:extLst>
          </p:nvPr>
        </p:nvGraphicFramePr>
        <p:xfrm>
          <a:off x="467544" y="1052736"/>
          <a:ext cx="8202921" cy="4598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4914"/>
                <a:gridCol w="844223"/>
                <a:gridCol w="844223"/>
                <a:gridCol w="844223"/>
                <a:gridCol w="844223"/>
                <a:gridCol w="844223"/>
                <a:gridCol w="844223"/>
                <a:gridCol w="844223"/>
                <a:gridCol w="844223"/>
                <a:gridCol w="844223"/>
              </a:tblGrid>
              <a:tr h="766440">
                <a:tc rowSpan="2"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66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bg1"/>
                          </a:solidFill>
                        </a:rPr>
                        <a:t>Hangmagasság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[%]</a:t>
                      </a:r>
                      <a:endParaRPr lang="en-US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6440">
                <a:tc gridSpan="2" vMerge="1">
                  <a:txBody>
                    <a:bodyPr/>
                    <a:lstStyle/>
                    <a:p>
                      <a:pPr algn="ctr"/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6666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7664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Időtartam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[%]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66440">
                <a:tc vMerge="1">
                  <a:txBody>
                    <a:bodyPr/>
                    <a:lstStyle/>
                    <a:p>
                      <a:pPr algn="ctr"/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66440">
                <a:tc vMerge="1">
                  <a:txBody>
                    <a:bodyPr/>
                    <a:lstStyle/>
                    <a:p>
                      <a:pPr algn="ctr"/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</a:tr>
              <a:tr h="766440">
                <a:tc vMerge="1">
                  <a:txBody>
                    <a:bodyPr/>
                    <a:lstStyle/>
                    <a:p>
                      <a:pPr algn="ctr"/>
                      <a:endParaRPr lang="en-US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3" name="titkos.p100.d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577515" y="2672730"/>
            <a:ext cx="609600" cy="609600"/>
          </a:xfrm>
          <a:prstGeom prst="rect">
            <a:avLst/>
          </a:prstGeom>
        </p:spPr>
      </p:pic>
      <p:pic>
        <p:nvPicPr>
          <p:cNvPr id="4" name="titkos.p040.d10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070755" y="3451498"/>
            <a:ext cx="609600" cy="609600"/>
          </a:xfrm>
          <a:prstGeom prst="rect">
            <a:avLst/>
          </a:prstGeom>
        </p:spPr>
      </p:pic>
      <p:pic>
        <p:nvPicPr>
          <p:cNvPr id="5" name="titkos.p060.d10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906342" y="3451498"/>
            <a:ext cx="609600" cy="609600"/>
          </a:xfrm>
          <a:prstGeom prst="rect">
            <a:avLst/>
          </a:prstGeom>
        </p:spPr>
      </p:pic>
      <p:pic>
        <p:nvPicPr>
          <p:cNvPr id="6" name="titkos.p080.d10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741929" y="3451498"/>
            <a:ext cx="609600" cy="609600"/>
          </a:xfrm>
          <a:prstGeom prst="rect">
            <a:avLst/>
          </a:prstGeom>
        </p:spPr>
      </p:pic>
      <p:pic>
        <p:nvPicPr>
          <p:cNvPr id="9" name="titkos.p100.d100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577516" y="3466852"/>
            <a:ext cx="609600" cy="609600"/>
          </a:xfrm>
          <a:prstGeom prst="rect">
            <a:avLst/>
          </a:prstGeom>
        </p:spPr>
      </p:pic>
      <p:pic>
        <p:nvPicPr>
          <p:cNvPr id="10" name="titkos.p100.d140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567742" y="4232176"/>
            <a:ext cx="609600" cy="609600"/>
          </a:xfrm>
          <a:prstGeom prst="rect">
            <a:avLst/>
          </a:prstGeom>
        </p:spPr>
      </p:pic>
      <p:pic>
        <p:nvPicPr>
          <p:cNvPr id="11" name="titkos.p100.d200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577515" y="4930316"/>
            <a:ext cx="609600" cy="609600"/>
          </a:xfrm>
          <a:prstGeom prst="rect">
            <a:avLst/>
          </a:prstGeom>
        </p:spPr>
      </p:pic>
      <p:pic>
        <p:nvPicPr>
          <p:cNvPr id="12" name="titkos.p120.d10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413103" y="3481338"/>
            <a:ext cx="609600" cy="609600"/>
          </a:xfrm>
          <a:prstGeom prst="rect">
            <a:avLst/>
          </a:prstGeom>
        </p:spPr>
      </p:pic>
      <p:pic>
        <p:nvPicPr>
          <p:cNvPr id="13" name="titkos.p140.d100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48690" y="3455938"/>
            <a:ext cx="609600" cy="609600"/>
          </a:xfrm>
          <a:prstGeom prst="rect">
            <a:avLst/>
          </a:prstGeom>
        </p:spPr>
      </p:pic>
      <p:pic>
        <p:nvPicPr>
          <p:cNvPr id="14" name="titkos.p160.d100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084277" y="3455938"/>
            <a:ext cx="609600" cy="609600"/>
          </a:xfrm>
          <a:prstGeom prst="rect">
            <a:avLst/>
          </a:prstGeom>
        </p:spPr>
      </p:pic>
      <p:pic>
        <p:nvPicPr>
          <p:cNvPr id="15" name="titkos.p180.d10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19865" y="3456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0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0" rIns="9144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666699"/>
          </a:buClr>
          <a:buSzTx/>
          <a:buFont typeface="Wingdings" panose="05000000000000000000" pitchFamily="2" charset="2"/>
          <a:buChar char="§"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sym typeface="Symbol" panose="05050102010706020507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0" rIns="9144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666699"/>
          </a:buClr>
          <a:buSzTx/>
          <a:buFont typeface="Wingdings" panose="05000000000000000000" pitchFamily="2" charset="2"/>
          <a:buChar char="§"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sym typeface="Symbol" panose="05050102010706020507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666699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(4:3)</PresentationFormat>
  <Paragraphs>160</Paragraphs>
  <Slides>25</Slides>
  <Notes>25</Notes>
  <HiddenSlides>4</HiddenSlides>
  <MMClips>32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Wingdings</vt:lpstr>
      <vt:lpstr>Courier New</vt:lpstr>
      <vt:lpstr>Symbol</vt:lpstr>
      <vt:lpstr>SILManuscript IPA93</vt:lpstr>
      <vt:lpstr>Times New Roman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BME Távközlési és Telematikai Tanszék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nyelvu szöveg–beszéd átalakítás: nyelvi modellek, algoritmusok, és megvalósításuk</dc:title>
  <dc:subject>Olaszi Péter Ph.D. értekezésének tézisei</dc:subject>
  <dc:creator>Olaszi Péter</dc:creator>
  <cp:lastModifiedBy>Olaszi, Peter Norbert (CT RDA DS EU HU OPS 1 DRE 4)</cp:lastModifiedBy>
  <cp:revision>1229</cp:revision>
  <dcterms:created xsi:type="dcterms:W3CDTF">2002-06-15T13:57:08Z</dcterms:created>
  <dcterms:modified xsi:type="dcterms:W3CDTF">2018-09-27T22:37:17Z</dcterms:modified>
</cp:coreProperties>
</file>