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7559675" cy="10691813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hu-H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Címszöveg formátumának szerkesztése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Vázlatszöveg formátumának szerkesztése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hu-H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Második vázlatszint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Harmadik vázlatszint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hu-H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Negyedik vázlatszint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Ötödik vázlatszint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Hatodik vázlatszint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Hetedik vázlatszint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hu-H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Címszöveg formátumának szerkesztése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Vázlatszöveg formátumának szerkesztése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hu-H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Második vázlatszint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Harmadik vázlatszint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hu-H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Negyedik vázlatszint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Ötödik vázlatszint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Hatodik vázlatszint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Hetedik vázlatszint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rehab.wigner.mta.hu/?q=hu/node/6" TargetMode="Externa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YQsPncM3GVQ" TargetMode="External"/><Relationship Id="rId2" Type="http://schemas.openxmlformats.org/officeDocument/2006/relationships/hyperlink" Target="http://rehab.wigner.mta.hu/node/32" TargetMode="Externa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539552" y="1052736"/>
            <a:ext cx="7769520" cy="1467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85000" lnSpcReduction="20000"/>
          </a:bodyPr>
          <a:lstStyle/>
          <a:p>
            <a:pPr algn="ctr">
              <a:lnSpc>
                <a:spcPct val="100000"/>
              </a:lnSpc>
            </a:pPr>
            <a:r>
              <a:rPr lang="hu-HU" sz="4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BraiLab</a:t>
            </a:r>
            <a:r>
              <a:rPr lang="hu-HU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beszélő számítógépcsalád vakoknak</a:t>
            </a:r>
            <a:r>
              <a:rPr dirty="0"/>
              <a:t/>
            </a:r>
            <a:br>
              <a:rPr dirty="0"/>
            </a:br>
            <a:r>
              <a:rPr lang="hu-HU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„</a:t>
            </a:r>
            <a:r>
              <a:rPr lang="hu-HU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Only</a:t>
            </a:r>
            <a:r>
              <a:rPr lang="hu-HU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hu-HU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for</a:t>
            </a:r>
            <a:r>
              <a:rPr lang="hu-HU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hu-HU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me</a:t>
            </a:r>
            <a:r>
              <a:rPr lang="hu-HU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”</a:t>
            </a:r>
            <a:r>
              <a:rPr dirty="0"/>
              <a:t/>
            </a:r>
            <a:br>
              <a:rPr dirty="0"/>
            </a:br>
            <a:endParaRPr lang="hu-HU" sz="2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CustomShape 2"/>
          <p:cNvSpPr/>
          <p:nvPr/>
        </p:nvSpPr>
        <p:spPr>
          <a:xfrm>
            <a:off x="1190905" y="3501008"/>
            <a:ext cx="6397920" cy="1749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55000" lnSpcReduction="20000"/>
          </a:bodyPr>
          <a:lstStyle/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lang="hu-HU" sz="3200" b="0" strike="noStrike" spc="-1" dirty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DejaVu Sans"/>
              </a:rPr>
              <a:t>MTA KFKI </a:t>
            </a:r>
            <a:r>
              <a:rPr lang="hu-HU" sz="3200" b="0" strike="noStrike" spc="-1" dirty="0" err="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DejaVu Sans"/>
              </a:rPr>
              <a:t>MSzKI</a:t>
            </a:r>
            <a:r>
              <a:rPr lang="hu-HU" sz="3200" b="0" strike="noStrike" spc="-1" dirty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DejaVu Sans"/>
              </a:rPr>
              <a:t> 1982-1991</a:t>
            </a:r>
            <a:endParaRPr lang="hu-HU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lang="hu-HU" sz="3200" b="0" strike="noStrike" spc="-1" dirty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DejaVu Sans"/>
              </a:rPr>
              <a:t>Vaspöri Teréz, Arató András, Lukács testvérek</a:t>
            </a:r>
            <a:endParaRPr lang="hu-HU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lang="hu-HU" sz="3200" b="0" strike="noStrike" spc="-1" dirty="0" err="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DejaVu Sans"/>
              </a:rPr>
              <a:t>Sulyán</a:t>
            </a:r>
            <a:r>
              <a:rPr lang="hu-HU" sz="3200" b="0" strike="noStrike" spc="-1" dirty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DejaVu Sans"/>
              </a:rPr>
              <a:t> János, </a:t>
            </a:r>
            <a:r>
              <a:rPr lang="hu-HU" sz="3200" b="0" strike="noStrike" spc="-1" dirty="0" err="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DejaVu Sans"/>
              </a:rPr>
              <a:t>Holtzer</a:t>
            </a:r>
            <a:r>
              <a:rPr lang="hu-HU" sz="3200" b="0" strike="noStrike" spc="-1" dirty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DejaVu Sans"/>
              </a:rPr>
              <a:t> Lóránt, Vajda Ferenc</a:t>
            </a:r>
            <a:endParaRPr lang="hu-HU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lang="hu-HU" sz="3200" b="0" strike="noStrike" spc="-1" dirty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DejaVu Sans"/>
              </a:rPr>
              <a:t>Zimányi Magda, Kiss Gábor</a:t>
            </a:r>
            <a:endParaRPr lang="hu-HU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lang="hu-HU" sz="3200" b="0" strike="noStrike" spc="-1" dirty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DejaVu Sans"/>
              </a:rPr>
              <a:t>(akik nélkül nem jött volna létre a </a:t>
            </a:r>
            <a:r>
              <a:rPr lang="hu-HU" sz="3200" b="0" strike="noStrike" spc="-1" dirty="0" err="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DejaVu Sans"/>
              </a:rPr>
              <a:t>BraiLab</a:t>
            </a:r>
            <a:r>
              <a:rPr lang="hu-HU" sz="3200" b="0" strike="noStrike" spc="-1" dirty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DejaVu Sans"/>
              </a:rPr>
              <a:t> számítógép család)</a:t>
            </a:r>
            <a:endParaRPr lang="hu-HU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" name="CustomShape 3"/>
          <p:cNvSpPr/>
          <p:nvPr/>
        </p:nvSpPr>
        <p:spPr>
          <a:xfrm>
            <a:off x="5974200" y="6336000"/>
            <a:ext cx="3096360" cy="425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fld id="{A61F0FBC-2D62-46E0-9989-B079C89A8E2C}" type="slidenum">
              <a:rPr lang="hu-H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</a:t>
            </a:fld>
            <a:endParaRPr lang="hu-H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hu-H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Braille vagy beszéd</a:t>
            </a:r>
            <a:endParaRPr lang="hu-H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CustomShape 2"/>
          <p:cNvSpPr/>
          <p:nvPr/>
        </p:nvSpPr>
        <p:spPr>
          <a:xfrm>
            <a:off x="179640" y="1700640"/>
            <a:ext cx="8854200" cy="4677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lnSpcReduction="10000"/>
          </a:bodyPr>
          <a:lstStyle/>
          <a:p>
            <a:pPr marL="343080" indent="-340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hu-H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Egykarakteres Braille kijelző 1978</a:t>
            </a:r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0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hu-H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Paul Fortier: használjunk beszédszintézist, mert gyors</a:t>
            </a:r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0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hu-H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Ekkor még mikroprocesszoros magyar TTS nem volt</a:t>
            </a:r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0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hu-H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Fejlesztő rendszer: Digitalker + 8085 SDK + 1char Braille + egykezes Braille keyboard + TPA1140 cross assembler + Text editor + RS232 kapcsolat  + MEA-8000 (4 formánssal)</a:t>
            </a:r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1" name="CustomShape 3"/>
          <p:cNvSpPr/>
          <p:nvPr/>
        </p:nvSpPr>
        <p:spPr>
          <a:xfrm>
            <a:off x="5937480" y="6336000"/>
            <a:ext cx="3096360" cy="425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fld id="{77714769-73C1-4FEF-A27E-5E144FC77399}" type="slidenum">
              <a:rPr lang="hu-H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</a:t>
            </a:fld>
            <a:endParaRPr lang="hu-H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395640" y="116640"/>
            <a:ext cx="822672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hu-H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HomeLab -&gt; BraiLab</a:t>
            </a:r>
            <a:endParaRPr lang="hu-H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395640" y="1124640"/>
            <a:ext cx="8226720" cy="4523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2500" lnSpcReduction="10000"/>
          </a:bodyPr>
          <a:lstStyle/>
          <a:p>
            <a:pPr marL="343080" indent="-340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hu-H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2x4Kbájt szabad hely:</a:t>
            </a:r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0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hu-H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4Kbájt beszéd frame-eknek átlapolva</a:t>
            </a:r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0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hu-H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4Kbájt a magyar Text-to-Speech-nek egyszakaszos diádos struktúra (l. kandidátusi disszertáció)</a:t>
            </a:r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0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hu-H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Beépítés az ernyőszerkesztős alap és CP/M-es HomeLab-ba</a:t>
            </a:r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0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hu-H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1985-től 400 db „kis” BraiLab készült</a:t>
            </a:r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0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hu-H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1987-től 70 db BraiLab plusz (CP/M) készült</a:t>
            </a:r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0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hu-H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Német TTS kísérlet Olaszy Gábor segítségével</a:t>
            </a:r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CustomShape 3"/>
          <p:cNvSpPr/>
          <p:nvPr/>
        </p:nvSpPr>
        <p:spPr>
          <a:xfrm>
            <a:off x="5974200" y="6341400"/>
            <a:ext cx="3096360" cy="425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fld id="{74AA4EC3-5EF4-4146-B1B3-A10B272A1697}" type="slidenum">
              <a:rPr lang="hu-H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3</a:t>
            </a:fld>
            <a:endParaRPr lang="hu-H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hu-H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BraiLab PC</a:t>
            </a:r>
            <a:endParaRPr lang="hu-H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CustomShape 2"/>
          <p:cNvSpPr/>
          <p:nvPr/>
        </p:nvSpPr>
        <p:spPr>
          <a:xfrm>
            <a:off x="457200" y="1600200"/>
            <a:ext cx="8226720" cy="4523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lnSpcReduction="10000"/>
          </a:bodyPr>
          <a:lstStyle/>
          <a:p>
            <a:pPr marL="343080" indent="-340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hu-H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1990-re OTKA támogatással elkészült a BraiLab PC Philips gyári formáns szintetizátor fejlesztő rendszer segítségével PCF-8200 (5 formáns)</a:t>
            </a:r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0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hu-H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3200 különböző, összesen 3241 beszéd frame az új TTS-ben diádonként két szakaszra osztva</a:t>
            </a:r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0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hu-H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Beépítés a DOS operációs rendszerbe</a:t>
            </a:r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0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hu-H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2300 magyar vak BraiLab PC felhasználó</a:t>
            </a:r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0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hu-H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 BraiLab-okat eljárásra és berendezésre szóló szabadalmi oltalom védte</a:t>
            </a:r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CustomShape 3"/>
          <p:cNvSpPr/>
          <p:nvPr/>
        </p:nvSpPr>
        <p:spPr>
          <a:xfrm>
            <a:off x="5974200" y="6408000"/>
            <a:ext cx="3096360" cy="425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fld id="{2ED64E58-37E0-4CE7-853A-00614AFA32B1}" type="slidenum">
              <a:rPr lang="hu-H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4</a:t>
            </a:fld>
            <a:endParaRPr lang="hu-H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92500" lnSpcReduction="20000"/>
          </a:bodyPr>
          <a:lstStyle/>
          <a:p>
            <a:pPr algn="ctr">
              <a:lnSpc>
                <a:spcPct val="100000"/>
              </a:lnSpc>
            </a:pPr>
            <a:r>
              <a:rPr lang="hu-H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További fejlesztések: Mobil SegítőTárs (MOST) vakoknak</a:t>
            </a:r>
            <a:endParaRPr lang="hu-H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CustomShape 2"/>
          <p:cNvSpPr/>
          <p:nvPr/>
        </p:nvSpPr>
        <p:spPr>
          <a:xfrm>
            <a:off x="457200" y="1600200"/>
            <a:ext cx="8226720" cy="4523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0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hu-H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MOST Windows Mobile-ra  majd Android-ra  2004-től</a:t>
            </a:r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0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hu-H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Közel 200 felhasználó a napjainkig használja</a:t>
            </a:r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0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hu-H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GVOP támogatással Veszprémi Pannon Egyetem Juhász Zoltán</a:t>
            </a:r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0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hu-H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Kezdetben BraiLab beszéddel</a:t>
            </a:r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0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hu-H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Később más TTS-ekkel (eSpeak, Mariska, Profivox stb.)</a:t>
            </a:r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CustomShape 3"/>
          <p:cNvSpPr/>
          <p:nvPr/>
        </p:nvSpPr>
        <p:spPr>
          <a:xfrm>
            <a:off x="5976000" y="6341400"/>
            <a:ext cx="3096360" cy="425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fld id="{CFF1B91E-064B-4DCB-A804-E90D1EF990A4}" type="slidenum">
              <a:rPr lang="hu-H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5</a:t>
            </a:fld>
            <a:endParaRPr lang="hu-H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92500" lnSpcReduction="20000"/>
          </a:bodyPr>
          <a:lstStyle/>
          <a:p>
            <a:pPr algn="ctr">
              <a:lnSpc>
                <a:spcPct val="100000"/>
              </a:lnSpc>
            </a:pPr>
            <a:r>
              <a:rPr lang="hu-H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Beszélő kommunikációs segédeszköz Autisták számára</a:t>
            </a:r>
            <a:endParaRPr lang="hu-H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CustomShape 2"/>
          <p:cNvSpPr/>
          <p:nvPr/>
        </p:nvSpPr>
        <p:spPr>
          <a:xfrm>
            <a:off x="457200" y="1600200"/>
            <a:ext cx="8226720" cy="4523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0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hu-H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2006-ban TalkPad (támogatott kommunikáció) </a:t>
            </a:r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0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hu-H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Közel száz beszédképtelen felhasználónk van</a:t>
            </a:r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0200" algn="ctr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hu-HU" sz="3200" b="0" u="sng" strike="noStrike" spc="-1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  <a:hlinkClick r:id="rId2"/>
              </a:rPr>
              <a:t>http://rehab.wigner.mta.hu/?q=hu/node/6</a:t>
            </a:r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93" name="Picture 2"/>
          <p:cNvPicPr/>
          <p:nvPr/>
        </p:nvPicPr>
        <p:blipFill>
          <a:blip r:embed="rId3"/>
          <a:stretch/>
        </p:blipFill>
        <p:spPr>
          <a:xfrm>
            <a:off x="2195640" y="3429000"/>
            <a:ext cx="4389480" cy="3292920"/>
          </a:xfrm>
          <a:prstGeom prst="rect">
            <a:avLst/>
          </a:prstGeom>
          <a:ln>
            <a:noFill/>
          </a:ln>
        </p:spPr>
      </p:pic>
      <p:sp>
        <p:nvSpPr>
          <p:cNvPr id="94" name="CustomShape 3"/>
          <p:cNvSpPr/>
          <p:nvPr/>
        </p:nvSpPr>
        <p:spPr>
          <a:xfrm>
            <a:off x="5974200" y="6408000"/>
            <a:ext cx="3096360" cy="425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fld id="{F399576A-82EB-41D1-ACD7-53F5D4331CB0}" type="slidenum">
              <a:rPr lang="hu-H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6</a:t>
            </a:fld>
            <a:endParaRPr lang="hu-H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ustomShape 1"/>
          <p:cNvSpPr/>
          <p:nvPr/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92500" lnSpcReduction="20000"/>
          </a:bodyPr>
          <a:lstStyle/>
          <a:p>
            <a:pPr algn="ctr">
              <a:lnSpc>
                <a:spcPct val="100000"/>
              </a:lnSpc>
            </a:pPr>
            <a:r>
              <a:rPr lang="hu-H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Rezgő Morse és Braille MOST változat egy siket-vak embernek</a:t>
            </a:r>
            <a:endParaRPr lang="hu-H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CustomShape 2"/>
          <p:cNvSpPr/>
          <p:nvPr/>
        </p:nvSpPr>
        <p:spPr>
          <a:xfrm>
            <a:off x="457200" y="1600200"/>
            <a:ext cx="8226720" cy="4523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0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hu-H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Több mint 5 éve használja önállóan a MOST funkcióit (kivéve beszéd)</a:t>
            </a:r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0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hu-H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 Morse nyelvet néhány hónap alatt tanítottuk meg neki</a:t>
            </a:r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0200" algn="ctr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hu-HU" sz="3200" b="0" u="sng" strike="noStrike" spc="-1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  <a:hlinkClick r:id="rId2"/>
              </a:rPr>
              <a:t>http://rehab.wigner.mta.hu/node/32</a:t>
            </a:r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0200" algn="ctr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hu-HU" sz="3200" b="0" u="sng" strike="noStrike" spc="-1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  <a:hlinkClick r:id="rId3"/>
              </a:rPr>
              <a:t>https://youtu.be/YQsPncM3GVQ</a:t>
            </a:r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CustomShape 3"/>
          <p:cNvSpPr/>
          <p:nvPr/>
        </p:nvSpPr>
        <p:spPr>
          <a:xfrm>
            <a:off x="5974200" y="6341400"/>
            <a:ext cx="3096360" cy="425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fld id="{E8308ED1-5CBD-404B-B229-257E7D9E2445}" type="slidenum">
              <a:rPr lang="hu-H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7</a:t>
            </a:fld>
            <a:endParaRPr lang="hu-H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hu-H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 nyelvek kiterjesztett értelmezése</a:t>
            </a:r>
            <a:endParaRPr lang="hu-H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CustomShape 2"/>
          <p:cNvSpPr/>
          <p:nvPr/>
        </p:nvSpPr>
        <p:spPr>
          <a:xfrm>
            <a:off x="457200" y="1600200"/>
            <a:ext cx="8226720" cy="4523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2500" lnSpcReduction="20000"/>
          </a:bodyPr>
          <a:lstStyle/>
          <a:p>
            <a:pPr marL="343080" indent="-340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hu-H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Identitással rendelkező emberek közössége használja kommunikációra</a:t>
            </a:r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0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hu-H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Hierarchikus mentális szótár kell az agyban</a:t>
            </a:r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0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hu-H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 percepció valamely érzékszervvel történik</a:t>
            </a:r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0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hu-H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 reprodukció motorikus programmal történik</a:t>
            </a:r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0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hu-H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 percepció és a reprodukció a tanulásban egymást segítik, és mindkettő része a mentális szótárnak</a:t>
            </a:r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0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hu-H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Beszédnyelvek, siketek jelnyelvei, siket-vakok jelnyelvei, morze nyelv, Braille nyelv (írás-olvasás)</a:t>
            </a:r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hu-H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CustomShape 3"/>
          <p:cNvSpPr/>
          <p:nvPr/>
        </p:nvSpPr>
        <p:spPr>
          <a:xfrm>
            <a:off x="5976000" y="6341400"/>
            <a:ext cx="3096360" cy="425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fld id="{9A550763-C6C0-4F08-82A2-A115806FEE33}" type="slidenum">
              <a:rPr lang="hu-H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8</a:t>
            </a:fld>
            <a:endParaRPr lang="hu-H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ustomShape 1"/>
          <p:cNvSpPr/>
          <p:nvPr/>
        </p:nvSpPr>
        <p:spPr>
          <a:xfrm>
            <a:off x="475560" y="0"/>
            <a:ext cx="8226720" cy="11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hu-H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 morze nyelv tanításának kísérlete</a:t>
            </a:r>
            <a:endParaRPr lang="hu-H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CustomShape 2"/>
          <p:cNvSpPr/>
          <p:nvPr/>
        </p:nvSpPr>
        <p:spPr>
          <a:xfrm>
            <a:off x="457200" y="1600200"/>
            <a:ext cx="8226720" cy="4523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85000" lnSpcReduction="20000"/>
          </a:bodyPr>
          <a:lstStyle/>
          <a:p>
            <a:pPr marL="457200" indent="-2264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20 WPM sebességgel tanultunk csak meg venni 9 emberrel. Feljegyeztük mindenkinek a hibaarányát.</a:t>
            </a:r>
            <a:endParaRPr lang="hu-HU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264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6 </a:t>
            </a:r>
            <a:r>
              <a:rPr lang="hu-HU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WPM-el</a:t>
            </a:r>
            <a:r>
              <a:rPr lang="hu-HU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kíséreltünk meg venni alanyainkkal.</a:t>
            </a:r>
            <a:endParaRPr lang="hu-HU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264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Csak 1 ember volt képes megőrizni a hibaarányát!</a:t>
            </a:r>
            <a:endParaRPr lang="hu-HU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26440" algn="ctr">
              <a:lnSpc>
                <a:spcPct val="100000"/>
              </a:lnSpc>
            </a:pPr>
            <a:r>
              <a:rPr lang="hu-HU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</a:t>
            </a:r>
            <a:r>
              <a:rPr lang="hu-HU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Ő lejátszotta magában gyorsan!</a:t>
            </a:r>
            <a:r>
              <a:rPr lang="hu-HU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</a:t>
            </a:r>
            <a:endParaRPr lang="hu-HU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264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→  A mentális szótárat fel kell tölteni a lényegesen   eltérő sebességekkel</a:t>
            </a:r>
            <a:endParaRPr lang="hu-HU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264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Ezt az eredményt a siket-vak emberek tanításában felhasználtuk</a:t>
            </a:r>
            <a:endParaRPr lang="hu-HU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hu-HU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hu-HU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Minden lényegesen eltérő sebességet külön kell tanulni!</a:t>
            </a:r>
            <a:endParaRPr lang="hu-HU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hu-HU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26440" algn="ctr">
              <a:lnSpc>
                <a:spcPct val="100000"/>
              </a:lnSpc>
            </a:pPr>
            <a:r>
              <a:rPr lang="hu-HU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Feltételezhetően ez igaz  más nyelvi tanulásra is.</a:t>
            </a:r>
            <a:endParaRPr lang="hu-HU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226440">
              <a:lnSpc>
                <a:spcPct val="100000"/>
              </a:lnSpc>
            </a:pPr>
            <a:endParaRPr lang="hu-HU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" name="CustomShape 3"/>
          <p:cNvSpPr/>
          <p:nvPr/>
        </p:nvSpPr>
        <p:spPr>
          <a:xfrm>
            <a:off x="5976000" y="6336000"/>
            <a:ext cx="3096360" cy="425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fld id="{16D804BE-14FC-4E26-86FF-5050F3702541}" type="slidenum">
              <a:rPr lang="hu-H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9</a:t>
            </a:fld>
            <a:endParaRPr lang="hu-H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</TotalTime>
  <Words>448</Words>
  <Application>Microsoft Office PowerPoint</Application>
  <PresentationFormat>Diavetítés a képernyőre (4:3 oldalarány)</PresentationFormat>
  <Paragraphs>68</Paragraphs>
  <Slides>9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9</vt:i4>
      </vt:variant>
    </vt:vector>
  </HeadingPairs>
  <TitlesOfParts>
    <vt:vector size="11" baseType="lpstr">
      <vt:lpstr>Office Theme</vt:lpstr>
      <vt:lpstr>Office Theme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BraiLab beszélő számítógépcsalád vakoknak „Only for me” </dc:title>
  <dc:subject/>
  <dc:creator>Arato</dc:creator>
  <dc:description/>
  <cp:lastModifiedBy>Arato</cp:lastModifiedBy>
  <cp:revision>32</cp:revision>
  <dcterms:created xsi:type="dcterms:W3CDTF">2018-07-30T12:15:27Z</dcterms:created>
  <dcterms:modified xsi:type="dcterms:W3CDTF">2018-08-14T11:11:21Z</dcterms:modified>
  <dc:language>hu-HU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Diavetítés a képernyőre (4:3 oldalarány)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9</vt:i4>
  </property>
</Properties>
</file>